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60" r:id="rId5"/>
    <p:sldId id="261" r:id="rId6"/>
    <p:sldId id="263" r:id="rId7"/>
    <p:sldId id="264" r:id="rId8"/>
    <p:sldId id="267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BA3AE-6379-EC1E-E728-C32047A8CCEF}" v="847" dt="2025-05-19T14:34:30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E504125-EC07-F6C0-00F0-7FF15409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FC9637E-720A-00A6-033B-9E0CDB9DB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1DB9277-552D-5A5A-12C5-9420AE79A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1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E76D16F-69B0-BC9F-AC14-E6E38B6C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3E84323-9AE0-5E35-EF77-8E6D54251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2AC1896-1C9C-77B8-7D09-16D3B46AD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144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20D42A8-E49D-9CCB-4B73-75074E70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7DEB6B6-5CD8-1834-EC07-685CCCBC7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B96C877-163A-1284-AFC0-DF45B3F59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102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A55C8EE-2095-0C14-A15F-298EBF7F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CF20404-CFD3-568E-046A-47208B4FF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3D1C12F-3667-8D5F-F8BD-EB818B90C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7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9833620-F366-A6F6-A49F-D62CFC7B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8013A43-EFF3-7062-990E-6F4F1F350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364E399-8C65-B0EA-46E8-80E55F79A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926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5A278CB-3A93-2DF6-B12D-5B5084FE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38431E0-E773-F3B5-14D7-599CFB0970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44B40F2-9CBD-5B54-5464-251E4E41A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0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90CFE8B-705B-3B4C-91CE-C448A7EEF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D506D410-4677-C2A3-9E15-C8EFD69CF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3255558-BF04-31DD-6189-726BEDC76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32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16B1E51-D5DB-3E7E-63B7-32B432F5F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71962E2-1512-41C6-5B12-865057C39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CE8167B-8415-94AC-1A20-B93D0FE7D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985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D867A00-4689-0FE0-FC38-883A9390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3332F1C-D745-4958-24C5-8D736A3FB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8AB12B6-4C52-7C08-0309-A00963523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96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3E0B161-5C22-FEF8-BD70-A89DDC73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00E6623-CE07-381B-B9EB-303AF1C58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483E5BC-0F19-E206-9E02-B62442D78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701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06A357E-BAF0-963D-3B41-A633C383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C2E70D6-E38D-76B7-9FB5-D772469C6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FB0DA4E-148C-1789-575F-2E5C45706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053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149D6DE-0275-C13A-141E-D01B25CC3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60FB984-61D6-B316-8F2C-FD66895AC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043B86E-C32C-5EF0-3943-38D3408CA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3801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5AEFF64-62FD-A2EB-8F83-B9BBF57AB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14E45F3-2564-CEB9-B125-555D60C97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91A8454-EE52-54FD-02FB-6567636F6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9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BED49BD-9001-B3D0-1D04-7CD23CDE6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41A4765-E451-2D25-601F-7EEC7E463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B392507-615D-FED3-ECCF-77F107C13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445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118B20B-022C-E62C-F02B-9EC93BC6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F32427B-8023-F7B1-C162-0282DB3C4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F336312-6C11-8CB8-FA45-874530CC3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736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AD169F9-FC86-CB05-14BE-AE0E2C2AE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2AB9B48-B072-21E4-8295-E302C3AF4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A857464-BDE1-D983-374F-1A1835CDD4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510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5891837-68E7-DBBE-B9CF-0E01408C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3A557B5-7E77-F6B1-3E87-DB54A29AC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2E58518-7EE0-C776-C044-634FF6990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28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EF50E15-679A-3750-B0AE-7537EFF7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7BBF36D-2340-C5C0-AFF2-074A0893D1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E3ABE16-480C-1A14-9458-AF8553BAF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480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D072C8-B7CC-5B6B-EFA0-71A6EEBE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4ECEF59-146F-28D6-67E5-EA71C6A03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496DB9E-F3D8-67A7-0778-8A257B49A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838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2D07072-32B0-D0B2-08ED-5B880805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3598D4F-ACD3-8F79-D374-F0DD8AFD8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281C814-60F1-066B-D9F2-6E1106B6E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308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2807801-1A86-BC10-4628-1021C90A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C3E77F2-BFD0-80E1-21DD-DCEEB65CD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690382F-F840-ED15-67DF-B2156883E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17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375643D-C351-2683-EAC7-AD68845B3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E20B1E6-6B4E-D3F1-CE2A-9E2E98EA1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8C7C717-5674-3090-324C-91B772C1A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46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E038B53-C1C4-4ED4-F241-F388742A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A778F3C-9BD1-37EC-92E9-FD20E7D74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F4F77CA-4675-6391-861E-15C66AE3E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766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CEA7629-D2F8-115D-6DA2-578D5C2F7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E61CCBD-B394-739F-C34F-A4CEE76D1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89F1A07-6D21-2144-86AF-17F9618A5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5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5/19/2025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19/05/2025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1B3FB20D-049D-A490-94E9-09EC52D3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7E0F0BB-6C53-3C72-7A74-BC2EC8BF1C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2D45A-84EA-E856-D388-4D3C1CBB2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835275-DF04-9D43-807F-16A1B0CCDAA2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81DA92-C23B-76A7-532C-AAEE5D707B87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E568F-8FB8-54A4-79A0-963FF9191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56" y="1125320"/>
            <a:ext cx="1012240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3. Deep Copy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Creates </a:t>
            </a:r>
            <a:r>
              <a:rPr lang="en-US" b="1" dirty="0">
                <a:latin typeface="Times New Roman"/>
                <a:ea typeface="+mn-lt"/>
                <a:cs typeface="+mn-lt"/>
              </a:rPr>
              <a:t>a new copy</a:t>
            </a:r>
            <a:r>
              <a:rPr lang="en-US" dirty="0">
                <a:latin typeface="Times New Roman"/>
                <a:ea typeface="+mn-lt"/>
                <a:cs typeface="+mn-lt"/>
              </a:rPr>
              <a:t> of dynamically allocated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</a:t>
            </a:r>
            <a:r>
              <a:rPr lang="en-US" b="1" dirty="0">
                <a:latin typeface="Times New Roman"/>
                <a:ea typeface="+mn-lt"/>
                <a:cs typeface="+mn-lt"/>
              </a:rPr>
              <a:t>data corruption and ownership conflicts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Requires </a:t>
            </a:r>
            <a:r>
              <a:rPr lang="en-US" b="1" dirty="0">
                <a:latin typeface="Times New Roman"/>
                <a:ea typeface="+mn-lt"/>
                <a:cs typeface="+mn-lt"/>
              </a:rPr>
              <a:t>manual allocation of new memory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objects with dynamically allocated data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Instead of </a:t>
            </a:r>
            <a:r>
              <a:rPr lang="en-US" b="1" dirty="0">
                <a:latin typeface="Times New Roman"/>
                <a:ea typeface="+mn-lt"/>
                <a:cs typeface="+mn-lt"/>
              </a:rPr>
              <a:t>sharing a house key</a:t>
            </a:r>
            <a:r>
              <a:rPr lang="en-US" dirty="0">
                <a:latin typeface="Times New Roman"/>
                <a:ea typeface="+mn-lt"/>
                <a:cs typeface="+mn-lt"/>
              </a:rPr>
              <a:t>, you </a:t>
            </a:r>
            <a:r>
              <a:rPr lang="en-US" b="1" dirty="0">
                <a:latin typeface="Times New Roman"/>
                <a:ea typeface="+mn-lt"/>
                <a:cs typeface="+mn-lt"/>
              </a:rPr>
              <a:t>build an identical house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88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2CA91CCA-3502-5996-E7B6-B8A8F21C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65B3CDB-734E-2181-76FF-CAFAECB99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1941A-965C-DE9B-DC68-D30D48494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670C92-82DB-AE99-EE97-CF1F2E1C0B3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2DBB684-CA92-D59B-1539-9E684C73D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373" y="1376363"/>
            <a:ext cx="4772025" cy="5057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63AFF-F98C-A581-900A-F09C141927CC}"/>
              </a:ext>
            </a:extLst>
          </p:cNvPr>
          <p:cNvSpPr txBox="1"/>
          <p:nvPr/>
        </p:nvSpPr>
        <p:spPr>
          <a:xfrm>
            <a:off x="221673" y="10096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Deep Copy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FA90A7D-EDF7-F267-DE95-3A6F76D2B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F50C8C50-7C91-0588-5983-AA9BC4791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A5DE6-E32A-F1F0-7C20-7C44BCBB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979D72-93BF-85C6-98D3-DF729373F89B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E8306-4841-92BE-B81E-4F03A2FFD750}"/>
              </a:ext>
            </a:extLst>
          </p:cNvPr>
          <p:cNvSpPr txBox="1"/>
          <p:nvPr/>
        </p:nvSpPr>
        <p:spPr>
          <a:xfrm>
            <a:off x="605790" y="1107068"/>
            <a:ext cx="10101834" cy="20928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Performance overhead</a:t>
            </a:r>
            <a:r>
              <a:rPr lang="en-US" dirty="0">
                <a:latin typeface="Times New Roman"/>
                <a:ea typeface="+mn-lt"/>
                <a:cs typeface="+mn-lt"/>
              </a:rPr>
              <a:t> from duplicating memory.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Memory leaks</a:t>
            </a:r>
            <a:r>
              <a:rPr lang="en-US" dirty="0">
                <a:latin typeface="Times New Roman"/>
                <a:ea typeface="+mn-lt"/>
                <a:cs typeface="+mn-lt"/>
              </a:rPr>
              <a:t> from improper cleanup.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Optimized </a:t>
            </a:r>
            <a:r>
              <a:rPr lang="en-US" b="1" dirty="0">
                <a:latin typeface="Times New Roman"/>
                <a:ea typeface="+mn-lt"/>
                <a:cs typeface="+mn-lt"/>
              </a:rPr>
              <a:t>deep copy implementation with smart pointers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R="0" lvl="0" algn="l" defTabSz="914400">
              <a:buClrTx/>
              <a:buSzTx/>
              <a:tabLst/>
            </a:pPr>
            <a:endParaRPr lang="en-US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674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FE81C937-A10D-0549-6142-40856F82A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F30A54D-DFBE-1245-01AD-815DE3EDC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C0E86-F472-AF3D-9805-17C61796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F29055-D551-A08F-C345-9FA1E37A0EF2}"/>
              </a:ext>
            </a:extLst>
          </p:cNvPr>
          <p:cNvCxnSpPr>
            <a:cxnSpLocks/>
          </p:cNvCxnSpPr>
          <p:nvPr/>
        </p:nvCxnSpPr>
        <p:spPr>
          <a:xfrm>
            <a:off x="0" y="661763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204509-A6C2-6E59-D8B4-EDAE8002EE75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808056-0160-C408-B716-824FA0770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92" y="1105133"/>
            <a:ext cx="10122409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4. Move Constructor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Transfers ownership </a:t>
            </a:r>
            <a:r>
              <a:rPr lang="en-US" b="1" dirty="0">
                <a:latin typeface="Times New Roman"/>
                <a:ea typeface="+mn-lt"/>
                <a:cs typeface="+mn-lt"/>
              </a:rPr>
              <a:t>without deep copying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when </a:t>
            </a:r>
            <a:r>
              <a:rPr lang="en-US" b="1" dirty="0">
                <a:latin typeface="Times New Roman"/>
                <a:ea typeface="+mn-lt"/>
                <a:cs typeface="+mn-lt"/>
              </a:rPr>
              <a:t>an object is temporary or being passed by value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</a:t>
            </a:r>
            <a:r>
              <a:rPr lang="en-US" b="1" err="1">
                <a:latin typeface="Times New Roman"/>
                <a:ea typeface="+mn-lt"/>
                <a:cs typeface="+mn-lt"/>
              </a:rPr>
              <a:t>r-value</a:t>
            </a:r>
            <a:r>
              <a:rPr lang="en-US" b="1" dirty="0">
                <a:latin typeface="Times New Roman"/>
                <a:ea typeface="+mn-lt"/>
                <a:cs typeface="+mn-lt"/>
              </a:rPr>
              <a:t> references</a:t>
            </a:r>
            <a:r>
              <a:rPr lang="en-US" dirty="0">
                <a:latin typeface="Times New Roman"/>
                <a:ea typeface="+mn-lt"/>
                <a:cs typeface="+mn-lt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ClassName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err="1">
                <a:latin typeface="Times New Roman"/>
                <a:cs typeface="Times New Roman"/>
              </a:rPr>
              <a:t>ClassName</a:t>
            </a:r>
            <a:r>
              <a:rPr lang="en-US" dirty="0">
                <a:latin typeface="Times New Roman"/>
                <a:cs typeface="Times New Roman"/>
              </a:rPr>
              <a:t>&amp;&amp; </a:t>
            </a:r>
            <a:r>
              <a:rPr lang="en-US" dirty="0">
                <a:latin typeface="Times New Roman"/>
                <a:ea typeface="+mn-lt"/>
                <a:cs typeface="+mn-lt"/>
              </a:rPr>
              <a:t>other)).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Improves performance by </a:t>
            </a:r>
            <a:r>
              <a:rPr lang="en-US" b="1" dirty="0">
                <a:latin typeface="Times New Roman"/>
                <a:ea typeface="+mn-lt"/>
                <a:cs typeface="+mn-lt"/>
              </a:rPr>
              <a:t>avoiding unnecessary allocations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Instead of </a:t>
            </a:r>
            <a:r>
              <a:rPr lang="en-US" b="1" dirty="0">
                <a:latin typeface="Times New Roman"/>
                <a:ea typeface="+mn-lt"/>
                <a:cs typeface="+mn-lt"/>
              </a:rPr>
              <a:t>copying furniture</a:t>
            </a:r>
            <a:r>
              <a:rPr lang="en-US" dirty="0">
                <a:latin typeface="Times New Roman"/>
                <a:ea typeface="+mn-lt"/>
                <a:cs typeface="+mn-lt"/>
              </a:rPr>
              <a:t>, you </a:t>
            </a:r>
            <a:r>
              <a:rPr lang="en-US" b="1" dirty="0">
                <a:latin typeface="Times New Roman"/>
                <a:ea typeface="+mn-lt"/>
                <a:cs typeface="+mn-lt"/>
              </a:rPr>
              <a:t>move everything into a new house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029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2929061A-4A0F-7CBA-C962-7226CE5E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F7BB313-1A23-9A66-EB97-F1D181A63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648E8E-42C6-E1C1-2E01-EBBDA0ED1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1BF64D-5534-C385-2B43-9AA3BA626150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97F295D-7845-6480-CE7B-A70B33F38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875" y="977611"/>
            <a:ext cx="4667250" cy="5734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71324F-EFAB-A560-9B65-B61CBAE51580}"/>
              </a:ext>
            </a:extLst>
          </p:cNvPr>
          <p:cNvSpPr txBox="1"/>
          <p:nvPr/>
        </p:nvSpPr>
        <p:spPr>
          <a:xfrm>
            <a:off x="308264" y="11049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Move Constructor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89337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B6C2701D-3F87-6345-0B36-37EDB353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6F10574-144D-387F-8746-E1E323004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1CF7A-9211-E4B8-8BE3-3A6869601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996495-145C-1BE2-4107-23E13264816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AA42D5-B6A0-BC24-D9A8-235645C56B20}"/>
              </a:ext>
            </a:extLst>
          </p:cNvPr>
          <p:cNvSpPr txBox="1"/>
          <p:nvPr/>
        </p:nvSpPr>
        <p:spPr>
          <a:xfrm>
            <a:off x="605790" y="1107068"/>
            <a:ext cx="10101834" cy="20928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Dangling pointer issues</a:t>
            </a:r>
            <a:r>
              <a:rPr lang="en-US" dirty="0">
                <a:latin typeface="Times New Roman"/>
                <a:ea typeface="+mn-lt"/>
                <a:cs typeface="+mn-lt"/>
              </a:rPr>
              <a:t> if </a:t>
            </a:r>
            <a:r>
              <a:rPr lang="en-US" dirty="0" err="1">
                <a:latin typeface="Times New Roman"/>
                <a:cs typeface="Times New Roman"/>
              </a:rPr>
              <a:t>nullptr</a:t>
            </a:r>
            <a:r>
              <a:rPr lang="en-US" dirty="0">
                <a:latin typeface="Times New Roman"/>
                <a:ea typeface="+mn-lt"/>
                <a:cs typeface="+mn-lt"/>
              </a:rPr>
              <a:t> isn't assigned properly.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Unexpected deep copies</a:t>
            </a:r>
            <a:r>
              <a:rPr lang="en-US" dirty="0">
                <a:latin typeface="Times New Roman"/>
                <a:ea typeface="+mn-lt"/>
                <a:cs typeface="+mn-lt"/>
              </a:rPr>
              <a:t> if move semantics are missing.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</a:t>
            </a:r>
            <a:r>
              <a:rPr lang="en-US" b="1" dirty="0">
                <a:latin typeface="Times New Roman"/>
                <a:ea typeface="+mn-lt"/>
                <a:cs typeface="+mn-lt"/>
              </a:rPr>
              <a:t>move semantics issues in high-performance applications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274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4A1495E4-A709-608D-2B37-C83E02CD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EDF647E-E66F-4AB4-5DB7-0E9C2AC7D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2D1FC-1D88-48BE-E0D2-4BE7B2185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54909C-E414-17E9-1019-ECB957030128}"/>
              </a:ext>
            </a:extLst>
          </p:cNvPr>
          <p:cNvCxnSpPr>
            <a:cxnSpLocks/>
          </p:cNvCxnSpPr>
          <p:nvPr/>
        </p:nvCxnSpPr>
        <p:spPr>
          <a:xfrm>
            <a:off x="0" y="661763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17EACE-E06C-74A6-8B63-F8922050FD87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18462-F87C-1452-105C-9EE3E9DB5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65" y="1207114"/>
            <a:ext cx="1012240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5. R-Value &amp; L-Value</a:t>
            </a:r>
            <a:endParaRPr lang="en-US" sz="200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L-Value: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latin typeface="Times New Roman"/>
                <a:ea typeface="+mn-lt"/>
                <a:cs typeface="+mn-lt"/>
              </a:rPr>
              <a:t>Identifiable memory locations</a:t>
            </a:r>
            <a:r>
              <a:rPr lang="en-US" dirty="0">
                <a:latin typeface="Times New Roman"/>
                <a:ea typeface="+mn-lt"/>
                <a:cs typeface="+mn-lt"/>
              </a:rPr>
              <a:t>, persist beyond a single expression.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R-Value: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latin typeface="Times New Roman"/>
                <a:ea typeface="+mn-lt"/>
                <a:cs typeface="+mn-lt"/>
              </a:rPr>
              <a:t>Temporary values</a:t>
            </a:r>
            <a:r>
              <a:rPr lang="en-US" dirty="0">
                <a:latin typeface="Times New Roman"/>
                <a:ea typeface="+mn-lt"/>
                <a:cs typeface="+mn-lt"/>
              </a:rPr>
              <a:t>, used for optimization.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L-values</a:t>
            </a:r>
            <a:r>
              <a:rPr lang="en-US" dirty="0">
                <a:latin typeface="Times New Roman"/>
                <a:ea typeface="+mn-lt"/>
                <a:cs typeface="+mn-lt"/>
              </a:rPr>
              <a:t> exist in memory (</a:t>
            </a:r>
            <a:r>
              <a:rPr lang="en-US" dirty="0">
                <a:latin typeface="Times New Roman"/>
                <a:cs typeface="Times New Roman"/>
              </a:rPr>
              <a:t>int x = 10;</a:t>
            </a:r>
            <a:r>
              <a:rPr lang="en-US" dirty="0">
                <a:latin typeface="Times New Roman"/>
                <a:ea typeface="+mn-lt"/>
                <a:cs typeface="+mn-lt"/>
              </a:rPr>
              <a:t> where </a:t>
            </a:r>
            <a:r>
              <a:rPr lang="en-US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ea typeface="+mn-lt"/>
                <a:cs typeface="+mn-lt"/>
              </a:rPr>
              <a:t> is an </a:t>
            </a:r>
            <a:r>
              <a:rPr lang="en-US" b="1" dirty="0">
                <a:latin typeface="Times New Roman"/>
                <a:ea typeface="+mn-lt"/>
                <a:cs typeface="+mn-lt"/>
              </a:rPr>
              <a:t>L-value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R-values</a:t>
            </a:r>
            <a:r>
              <a:rPr lang="en-US" dirty="0">
                <a:latin typeface="Times New Roman"/>
                <a:ea typeface="+mn-lt"/>
                <a:cs typeface="+mn-lt"/>
              </a:rPr>
              <a:t> are transient (int y = x + 5; where x + 5 is an </a:t>
            </a:r>
            <a:r>
              <a:rPr lang="en-US" b="1" dirty="0">
                <a:latin typeface="Times New Roman"/>
                <a:ea typeface="+mn-lt"/>
                <a:cs typeface="+mn-lt"/>
              </a:rPr>
              <a:t>R-value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</a:t>
            </a:r>
            <a:r>
              <a:rPr lang="en-US" b="1" dirty="0">
                <a:latin typeface="Times New Roman"/>
                <a:ea typeface="+mn-lt"/>
                <a:cs typeface="+mn-lt"/>
              </a:rPr>
              <a:t>permanent storage (</a:t>
            </a:r>
            <a:r>
              <a:rPr lang="en-US" dirty="0">
                <a:latin typeface="Times New Roman"/>
                <a:cs typeface="Times New Roman"/>
              </a:rPr>
              <a:t>L-value</a:t>
            </a:r>
            <a:r>
              <a:rPr lang="en-US" b="1" dirty="0">
                <a:latin typeface="Times New Roman"/>
                <a:ea typeface="+mn-lt"/>
                <a:cs typeface="+mn-lt"/>
              </a:rPr>
              <a:t>) vs temporary notes (</a:t>
            </a:r>
            <a:r>
              <a:rPr lang="en-US" dirty="0">
                <a:latin typeface="Times New Roman"/>
                <a:cs typeface="Times New Roman"/>
              </a:rPr>
              <a:t>R-value</a:t>
            </a:r>
            <a:r>
              <a:rPr lang="en-US" b="1" dirty="0">
                <a:latin typeface="Times New Roman"/>
                <a:ea typeface="+mn-lt"/>
                <a:cs typeface="+mn-lt"/>
              </a:rPr>
              <a:t>)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4520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623126F9-6117-2735-93E5-F0618A7F0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8FFE99D-C615-48AA-CA31-F2AD2CD81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0AEE8-4455-5E13-FBCD-36A693641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9990F5-ACD6-0DCC-B2E9-B7DB2616163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1C02F2F-3A51-5F34-F908-8497466B5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93" y="2464809"/>
            <a:ext cx="7043304" cy="3166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9FEB0-285E-0BF4-86FF-18A5ED33B4FB}"/>
              </a:ext>
            </a:extLst>
          </p:cNvPr>
          <p:cNvSpPr txBox="1"/>
          <p:nvPr/>
        </p:nvSpPr>
        <p:spPr>
          <a:xfrm>
            <a:off x="308264" y="1148195"/>
            <a:ext cx="2743200" cy="6474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175"/>
              </a:lnSpc>
            </a:pPr>
            <a:r>
              <a:rPr lang="en-US" b="1">
                <a:cs typeface="Segoe UI"/>
              </a:rPr>
              <a:t>R-Value &amp; L-Value</a:t>
            </a:r>
            <a:r>
              <a:rPr lang="en-US">
                <a:cs typeface="Segoe UI"/>
              </a:rPr>
              <a:t>​</a:t>
            </a:r>
          </a:p>
          <a:p>
            <a:pPr>
              <a:lnSpc>
                <a:spcPts val="2175"/>
              </a:lnSpc>
            </a:pPr>
            <a:r>
              <a:rPr lang="en-US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4063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C5C6BAE0-DC83-DB1D-F771-805A7A14F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6EFD655-7726-8363-F85A-9A756FC56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6B2F11-2D8A-E273-0C43-59A256FCE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F3866-491F-3834-3375-DF6878D99EA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CA9B86-6153-5571-82C2-A1FED8D82614}"/>
              </a:ext>
            </a:extLst>
          </p:cNvPr>
          <p:cNvSpPr txBox="1"/>
          <p:nvPr/>
        </p:nvSpPr>
        <p:spPr>
          <a:xfrm>
            <a:off x="605790" y="1107068"/>
            <a:ext cx="10101834" cy="20928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Errors with reference binding</a:t>
            </a:r>
            <a:r>
              <a:rPr lang="en-US" dirty="0">
                <a:latin typeface="Times New Roman"/>
                <a:ea typeface="+mn-lt"/>
                <a:cs typeface="+mn-lt"/>
              </a:rPr>
              <a:t> when mistakenly assigning an </a:t>
            </a:r>
            <a:r>
              <a:rPr lang="en-US" b="1" dirty="0">
                <a:latin typeface="Times New Roman"/>
                <a:ea typeface="+mn-lt"/>
                <a:cs typeface="+mn-lt"/>
              </a:rPr>
              <a:t>R-value to a non-const L-value reference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Identified </a:t>
            </a:r>
            <a:r>
              <a:rPr lang="en-US" b="1" dirty="0">
                <a:latin typeface="Times New Roman"/>
                <a:ea typeface="+mn-lt"/>
                <a:cs typeface="+mn-lt"/>
              </a:rPr>
              <a:t>performance bottlenecks</a:t>
            </a:r>
            <a:r>
              <a:rPr lang="en-US" dirty="0">
                <a:latin typeface="Times New Roman"/>
                <a:ea typeface="+mn-lt"/>
                <a:cs typeface="+mn-lt"/>
              </a:rPr>
              <a:t> in incorrect L-value/R-value handling.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391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EAD31F49-6BC4-E63E-2660-A85B95395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9758D77-DEC6-4F78-1D5E-499CAEE9F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AA8EF-A399-602A-84E3-8E175C041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C860AE-B6E0-E095-D07D-CCC08A97ED10}"/>
              </a:ext>
            </a:extLst>
          </p:cNvPr>
          <p:cNvCxnSpPr>
            <a:cxnSpLocks/>
          </p:cNvCxnSpPr>
          <p:nvPr/>
        </p:nvCxnSpPr>
        <p:spPr>
          <a:xfrm>
            <a:off x="0" y="661763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BD8231-FDAE-9A1F-49A1-D742ECF43C6C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AB7836-CEAD-9096-AB20-7A695B88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19" y="687571"/>
            <a:ext cx="1012240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6. Assignment Operator Overloading</a:t>
            </a:r>
            <a:endParaRPr lang="en-US" sz="200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Controls </a:t>
            </a:r>
            <a:r>
              <a:rPr lang="en-US" b="1" dirty="0">
                <a:latin typeface="Times New Roman"/>
                <a:ea typeface="+mn-lt"/>
                <a:cs typeface="+mn-lt"/>
              </a:rPr>
              <a:t>how objects are assigned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</a:t>
            </a:r>
            <a:r>
              <a:rPr lang="en-US" b="1" dirty="0">
                <a:latin typeface="Times New Roman"/>
                <a:ea typeface="+mn-lt"/>
                <a:cs typeface="+mn-lt"/>
              </a:rPr>
              <a:t>memory leaks in deep copies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Implements operator= to define </a:t>
            </a:r>
            <a:r>
              <a:rPr lang="en-US" b="1" dirty="0">
                <a:latin typeface="Times New Roman"/>
                <a:ea typeface="+mn-lt"/>
                <a:cs typeface="+mn-lt"/>
              </a:rPr>
              <a:t>custom assignment</a:t>
            </a:r>
            <a:r>
              <a:rPr lang="en-US" dirty="0">
                <a:latin typeface="Times New Roman"/>
                <a:ea typeface="+mn-lt"/>
                <a:cs typeface="+mn-lt"/>
              </a:rPr>
              <a:t> behavior.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Requires </a:t>
            </a:r>
            <a:r>
              <a:rPr lang="en-US" b="1" dirty="0">
                <a:latin typeface="Times New Roman"/>
                <a:ea typeface="+mn-lt"/>
                <a:cs typeface="+mn-lt"/>
              </a:rPr>
              <a:t>handling self-assignment properly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Imagine </a:t>
            </a:r>
            <a:r>
              <a:rPr lang="en-US" b="1" dirty="0">
                <a:latin typeface="Times New Roman"/>
                <a:ea typeface="+mn-lt"/>
                <a:cs typeface="+mn-lt"/>
              </a:rPr>
              <a:t>replacing old furniture</a:t>
            </a:r>
            <a:r>
              <a:rPr lang="en-US" dirty="0">
                <a:latin typeface="Times New Roman"/>
                <a:ea typeface="+mn-lt"/>
                <a:cs typeface="+mn-lt"/>
              </a:rPr>
              <a:t> with </a:t>
            </a:r>
            <a:r>
              <a:rPr lang="en-US" b="1" dirty="0">
                <a:latin typeface="Times New Roman"/>
                <a:ea typeface="+mn-lt"/>
                <a:cs typeface="+mn-lt"/>
              </a:rPr>
              <a:t>identical new furniture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191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Plan for Tomorrow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35DE8AFC-A633-6343-E859-18AD0927C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6E6FCBF-86F1-968B-8652-3D2D2E597F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839C0-A745-B260-D7AF-6E2688190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7BE3DD-FB78-5129-BBD3-87811CD0E51E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940808C-7510-E996-703E-DC62982D1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68" y="946439"/>
            <a:ext cx="480060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6B1E9D-00EA-DCD7-E06A-483BF6629649}"/>
              </a:ext>
            </a:extLst>
          </p:cNvPr>
          <p:cNvSpPr txBox="1"/>
          <p:nvPr/>
        </p:nvSpPr>
        <p:spPr>
          <a:xfrm>
            <a:off x="195695" y="1070264"/>
            <a:ext cx="4405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Assignment Operator Overloading</a:t>
            </a:r>
            <a:r>
              <a:rPr lang="en-US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9380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2714DB22-AE76-7E11-9C08-9F1D68C15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C3CD6A6-A376-FE0D-FDE3-9C4B31C2E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A2FF6-0EEB-2F9F-ABAC-51EAE5F8C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D56DFE-74CC-4806-9CA7-C04F603C2602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A5E87C-5C6A-197C-E54B-389724C14A18}"/>
              </a:ext>
            </a:extLst>
          </p:cNvPr>
          <p:cNvSpPr txBox="1"/>
          <p:nvPr/>
        </p:nvSpPr>
        <p:spPr>
          <a:xfrm>
            <a:off x="605790" y="1107068"/>
            <a:ext cx="1010183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Self-assignment errors</a:t>
            </a:r>
            <a:r>
              <a:rPr lang="en-US" dirty="0">
                <a:latin typeface="Times New Roman"/>
                <a:ea typeface="+mn-lt"/>
                <a:cs typeface="+mn-lt"/>
              </a:rPr>
              <a:t> (if (this != &amp;other) prevents deleting itself).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Fixed </a:t>
            </a:r>
            <a:r>
              <a:rPr lang="en-US" b="1" dirty="0">
                <a:latin typeface="Times New Roman"/>
                <a:ea typeface="+mn-lt"/>
                <a:cs typeface="+mn-lt"/>
              </a:rPr>
              <a:t>dangling pointer issues in assignment operator overloads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226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B1179052-FBA8-F18C-CAB2-7D4DAE466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4F23BA93-A013-57F7-17A0-8C855884A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A1F8B-4649-AADC-9282-74347A19B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19D586-FF28-6B54-5AAA-062436BD9B82}"/>
              </a:ext>
            </a:extLst>
          </p:cNvPr>
          <p:cNvCxnSpPr>
            <a:cxnSpLocks/>
          </p:cNvCxnSpPr>
          <p:nvPr/>
        </p:nvCxnSpPr>
        <p:spPr>
          <a:xfrm>
            <a:off x="0" y="661763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BCF877-EA6C-9413-3986-6212E750D9CD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0F4CEE-86B2-48AB-1C59-73C954436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92" y="789503"/>
            <a:ext cx="1012240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7. Operator Overloading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</a:t>
            </a:r>
            <a:r>
              <a:rPr lang="en-US" b="1" dirty="0">
                <a:latin typeface="Times New Roman"/>
                <a:ea typeface="+mn-lt"/>
                <a:cs typeface="+mn-lt"/>
              </a:rPr>
              <a:t>user-defined objects to support standard operations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Makes custom types </a:t>
            </a:r>
            <a:r>
              <a:rPr lang="en-US" b="1" dirty="0">
                <a:latin typeface="Times New Roman"/>
                <a:ea typeface="+mn-lt"/>
                <a:cs typeface="+mn-lt"/>
              </a:rPr>
              <a:t>intuitive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math, comparison, input/output operations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Defined using </a:t>
            </a:r>
            <a:r>
              <a:rPr lang="en-US" dirty="0">
                <a:latin typeface="Times New Roman"/>
                <a:cs typeface="Times New Roman"/>
              </a:rPr>
              <a:t>operator+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operator==</a:t>
            </a:r>
            <a:r>
              <a:rPr lang="en-US" dirty="0">
                <a:latin typeface="Times New Roman"/>
                <a:ea typeface="+mn-lt"/>
                <a:cs typeface="+mn-lt"/>
              </a:rPr>
              <a:t>, etc.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Think of </a:t>
            </a:r>
            <a:r>
              <a:rPr lang="en-US" b="1" dirty="0">
                <a:latin typeface="Times New Roman"/>
                <a:ea typeface="+mn-lt"/>
                <a:cs typeface="+mn-lt"/>
              </a:rPr>
              <a:t>custom rules for calculations</a:t>
            </a:r>
            <a:r>
              <a:rPr lang="en-US" dirty="0">
                <a:latin typeface="Times New Roman"/>
                <a:ea typeface="+mn-lt"/>
                <a:cs typeface="+mn-lt"/>
              </a:rPr>
              <a:t>—adding </a:t>
            </a:r>
            <a:r>
              <a:rPr lang="en-US" b="1" dirty="0">
                <a:latin typeface="Times New Roman"/>
                <a:ea typeface="+mn-lt"/>
                <a:cs typeface="+mn-lt"/>
              </a:rPr>
              <a:t>objects like numbers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586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D1DD4F85-1718-D799-9AE2-6AC66080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BB422E7-7716-D2E4-750D-C1351231A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3FDB2-7FD2-32D6-0AB0-85D51E104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48A3BD-31CE-0827-81E1-03829E53B8F0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DCA47D9-E9A1-27B3-CCAF-C2456E555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415" y="1539154"/>
            <a:ext cx="5762625" cy="4524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A81F01-1B16-72BE-DF50-F54C9336C434}"/>
              </a:ext>
            </a:extLst>
          </p:cNvPr>
          <p:cNvSpPr txBox="1"/>
          <p:nvPr/>
        </p:nvSpPr>
        <p:spPr>
          <a:xfrm>
            <a:off x="394855" y="117417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Operator Overloading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5F32EAB1-953E-04AC-F4D1-21A07335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89DF1EB-CF62-4964-A890-72185A7A8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AB5B44-B752-2B8C-08E7-DE1E903BD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B7B191-385C-1F65-EE32-C367282811B6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AE8907-07DF-12E3-A4EA-904AF62DC05E}"/>
              </a:ext>
            </a:extLst>
          </p:cNvPr>
          <p:cNvSpPr txBox="1"/>
          <p:nvPr/>
        </p:nvSpPr>
        <p:spPr>
          <a:xfrm>
            <a:off x="605790" y="1107068"/>
            <a:ext cx="10101834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Ambiguities with multiple overloaded operators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Ensuring correct return types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</a:t>
            </a:r>
            <a:r>
              <a:rPr lang="en-US" b="1" dirty="0">
                <a:latin typeface="Times New Roman"/>
                <a:ea typeface="+mn-lt"/>
                <a:cs typeface="+mn-lt"/>
              </a:rPr>
              <a:t>custom mathematical operations using overloaded operators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58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86D0A314-2FB9-5821-1F84-B97724F4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09CBEE0-96C2-3234-B124-7BB5485819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5AAC91-E227-D555-2C89-F44B0D618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8F6DD-25A9-5C41-AF15-35AB58765E7B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22C361-ECE6-603E-B370-F227D0C15874}"/>
              </a:ext>
            </a:extLst>
          </p:cNvPr>
          <p:cNvSpPr txBox="1"/>
          <p:nvPr/>
        </p:nvSpPr>
        <p:spPr>
          <a:xfrm>
            <a:off x="138200" y="951205"/>
            <a:ext cx="11703765" cy="53553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/>
                <a:cs typeface="Arial"/>
              </a:rPr>
              <a:t>Q:</a:t>
            </a:r>
            <a:r>
              <a:rPr lang="en-US" dirty="0">
                <a:latin typeface="Times New Roman"/>
                <a:cs typeface="Arial"/>
              </a:rPr>
              <a:t> What is a copy constructor in C++?</a:t>
            </a:r>
            <a:endParaRPr lang="en-US">
              <a:latin typeface="Times New Roman"/>
              <a:cs typeface="Arial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/>
                <a:cs typeface="Arial"/>
              </a:rPr>
              <a:t>A:</a:t>
            </a:r>
            <a:r>
              <a:rPr lang="en-US" dirty="0">
                <a:latin typeface="Times New Roman"/>
                <a:cs typeface="Arial"/>
              </a:rPr>
              <a:t> A copy constructor is a special constructor that creates a new object by copying an existing object.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ea typeface="+mn-lt"/>
              <a:cs typeface="Arial"/>
            </a:endParaRPr>
          </a:p>
          <a:p>
            <a:r>
              <a:rPr lang="en-US" b="1" dirty="0">
                <a:latin typeface="Times New Roman"/>
                <a:ea typeface="+mn-lt"/>
                <a:cs typeface="Arial"/>
              </a:rPr>
              <a:t>Q:</a:t>
            </a:r>
            <a:r>
              <a:rPr lang="en-US" dirty="0">
                <a:latin typeface="Times New Roman"/>
                <a:ea typeface="+mn-lt"/>
                <a:cs typeface="Arial"/>
              </a:rPr>
              <a:t> What is a shallow copy?</a:t>
            </a:r>
          </a:p>
          <a:p>
            <a:endParaRPr lang="en-US" dirty="0">
              <a:latin typeface="Times New Roman"/>
              <a:ea typeface="+mn-lt"/>
              <a:cs typeface="Arial"/>
            </a:endParaRPr>
          </a:p>
          <a:p>
            <a:r>
              <a:rPr lang="en-US" b="1" dirty="0">
                <a:latin typeface="Times New Roman"/>
                <a:ea typeface="+mn-lt"/>
                <a:cs typeface="Arial"/>
              </a:rPr>
              <a:t>A:</a:t>
            </a:r>
            <a:r>
              <a:rPr lang="en-US" dirty="0">
                <a:latin typeface="Times New Roman"/>
                <a:ea typeface="+mn-lt"/>
                <a:cs typeface="Arial"/>
              </a:rPr>
              <a:t> A shallow copy copies the object's members </a:t>
            </a:r>
            <a:r>
              <a:rPr lang="en-US" b="1" dirty="0">
                <a:latin typeface="Times New Roman"/>
                <a:ea typeface="+mn-lt"/>
                <a:cs typeface="Arial"/>
              </a:rPr>
              <a:t>as-is</a:t>
            </a:r>
            <a:r>
              <a:rPr lang="en-US" dirty="0">
                <a:latin typeface="Times New Roman"/>
                <a:ea typeface="+mn-lt"/>
                <a:cs typeface="Arial"/>
              </a:rPr>
              <a:t>, including pointers, so both objects point to the same memory.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Arial"/>
            </a:endParaRPr>
          </a:p>
          <a:p>
            <a:r>
              <a:rPr lang="en-US" b="1" dirty="0">
                <a:latin typeface="Times New Roman"/>
                <a:ea typeface="+mn-lt"/>
                <a:cs typeface="Arial"/>
              </a:rPr>
              <a:t>Q:</a:t>
            </a:r>
            <a:r>
              <a:rPr lang="en-US" dirty="0">
                <a:latin typeface="Times New Roman"/>
                <a:ea typeface="+mn-lt"/>
                <a:cs typeface="Arial"/>
              </a:rPr>
              <a:t> What is the drawback of shallow copy?</a:t>
            </a:r>
          </a:p>
          <a:p>
            <a:br>
              <a:rPr lang="en-US" dirty="0">
                <a:latin typeface="Times New Roman"/>
                <a:ea typeface="+mn-lt"/>
                <a:cs typeface="Arial"/>
              </a:rPr>
            </a:br>
            <a:r>
              <a:rPr lang="en-US" b="1" dirty="0">
                <a:latin typeface="Times New Roman"/>
                <a:ea typeface="+mn-lt"/>
                <a:cs typeface="Arial"/>
              </a:rPr>
              <a:t>A:</a:t>
            </a:r>
            <a:r>
              <a:rPr lang="en-US" dirty="0">
                <a:latin typeface="Times New Roman"/>
                <a:ea typeface="+mn-lt"/>
                <a:cs typeface="Arial"/>
              </a:rPr>
              <a:t> Changing or deleting data in one object affects the other because they share memory.</a:t>
            </a:r>
            <a:endParaRPr lang="en-US" dirty="0">
              <a:latin typeface="Times New Roman"/>
              <a:cs typeface="Arial"/>
            </a:endParaRPr>
          </a:p>
          <a:p>
            <a:endParaRPr lang="en-US" b="1" dirty="0">
              <a:latin typeface="Times New Roman"/>
              <a:cs typeface="Arial"/>
            </a:endParaRPr>
          </a:p>
          <a:p>
            <a:pPr>
              <a:buFont typeface="Arial,Sans-Serif"/>
            </a:pPr>
            <a:r>
              <a:rPr lang="en-US" b="1" dirty="0">
                <a:latin typeface="Times New Roman"/>
                <a:cs typeface="Arial"/>
              </a:rPr>
              <a:t>Q:</a:t>
            </a:r>
            <a:r>
              <a:rPr lang="en-US" dirty="0">
                <a:latin typeface="Times New Roman"/>
                <a:cs typeface="Arial"/>
              </a:rPr>
              <a:t> What is a deep copy?</a:t>
            </a:r>
          </a:p>
          <a:p>
            <a:pPr>
              <a:buFont typeface="Arial,Sans-Serif"/>
            </a:pPr>
            <a:br>
              <a:rPr lang="en-US" dirty="0">
                <a:latin typeface="Times New Roman"/>
                <a:cs typeface="Arial"/>
              </a:rPr>
            </a:br>
            <a:r>
              <a:rPr lang="en-US" b="1" dirty="0">
                <a:latin typeface="Times New Roman"/>
                <a:cs typeface="Arial"/>
              </a:rPr>
              <a:t>A:</a:t>
            </a:r>
            <a:r>
              <a:rPr lang="en-US" dirty="0">
                <a:latin typeface="Times New Roman"/>
                <a:cs typeface="Arial"/>
              </a:rPr>
              <a:t> A deep copy creates a new object and </a:t>
            </a:r>
            <a:r>
              <a:rPr lang="en-US" b="1" dirty="0">
                <a:latin typeface="Times New Roman"/>
                <a:cs typeface="Arial"/>
              </a:rPr>
              <a:t>duplicates the memory</a:t>
            </a:r>
            <a:r>
              <a:rPr lang="en-US" dirty="0">
                <a:latin typeface="Times New Roman"/>
                <a:cs typeface="Arial"/>
              </a:rPr>
              <a:t> pointed to by pointers, so both objects are independent.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Arial"/>
            </a:endParaRPr>
          </a:p>
          <a:p>
            <a:endParaRPr lang="en-US" b="1" dirty="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041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0951E57B-EECE-01AB-08DA-C17180D4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0C28A1C-ACD6-97C2-F368-BC7D888B8C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D72B3-F0E4-70C3-5386-971DF682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DD92B6-0190-4E2F-B98C-A923087CE80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0C53DC-FAFF-D255-769B-EFE8DCC592CA}"/>
              </a:ext>
            </a:extLst>
          </p:cNvPr>
          <p:cNvSpPr txBox="1"/>
          <p:nvPr/>
        </p:nvSpPr>
        <p:spPr>
          <a:xfrm>
            <a:off x="138200" y="951205"/>
            <a:ext cx="11703765" cy="58249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>
                <a:latin typeface="Times New Roman"/>
                <a:cs typeface="Arial"/>
              </a:rPr>
              <a:t>Q:</a:t>
            </a:r>
            <a:r>
              <a:rPr lang="en-US" dirty="0">
                <a:latin typeface="Times New Roman"/>
                <a:cs typeface="Arial"/>
              </a:rPr>
              <a:t> What is a move constructor</a:t>
            </a:r>
            <a:r>
              <a:rPr lang="en-US" dirty="0">
                <a:latin typeface="Times New Roman"/>
                <a:ea typeface="+mn-lt"/>
                <a:cs typeface="Arial"/>
              </a:rPr>
              <a:t>?</a:t>
            </a:r>
            <a:endParaRPr lang="en-US">
              <a:latin typeface="Times New Roman"/>
              <a:ea typeface="+mn-lt"/>
              <a:cs typeface="Arial"/>
            </a:endParaRPr>
          </a:p>
          <a:p>
            <a:br>
              <a:rPr lang="en-US" dirty="0">
                <a:latin typeface="Times New Roman"/>
                <a:ea typeface="+mn-lt"/>
                <a:cs typeface="Arial"/>
              </a:rPr>
            </a:br>
            <a:r>
              <a:rPr lang="en-US" b="1" dirty="0">
                <a:latin typeface="Times New Roman"/>
                <a:ea typeface="+mn-lt"/>
                <a:cs typeface="Arial"/>
              </a:rPr>
              <a:t>A:</a:t>
            </a:r>
            <a:r>
              <a:rPr lang="en-US" dirty="0">
                <a:latin typeface="Times New Roman"/>
                <a:ea typeface="+mn-lt"/>
                <a:cs typeface="Arial"/>
              </a:rPr>
              <a:t> A move constructor transfers ownership of resources from one object </a:t>
            </a:r>
            <a:r>
              <a:rPr lang="en-US" dirty="0">
                <a:latin typeface="Times New Roman"/>
                <a:cs typeface="Arial"/>
              </a:rPr>
              <a:t>to another, avoiding unnecessary copying.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Q:</a:t>
            </a:r>
            <a:r>
              <a:rPr lang="en-US" dirty="0">
                <a:latin typeface="Times New Roman"/>
                <a:ea typeface="+mn-lt"/>
                <a:cs typeface="+mn-lt"/>
              </a:rPr>
              <a:t> When is a move constructor used?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When a temporary object is passed (e.g., </a:t>
            </a:r>
            <a:r>
              <a:rPr lang="en-US" dirty="0">
                <a:latin typeface="Times New Roman"/>
                <a:cs typeface="Arial"/>
              </a:rPr>
              <a:t>return</a:t>
            </a:r>
            <a:r>
              <a:rPr lang="en-US" dirty="0">
                <a:latin typeface="Times New Roman"/>
                <a:ea typeface="+mn-lt"/>
                <a:cs typeface="+mn-lt"/>
              </a:rPr>
              <a:t> from a function).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Q:</a:t>
            </a:r>
            <a:r>
              <a:rPr lang="en-US" dirty="0">
                <a:latin typeface="Times New Roman"/>
                <a:ea typeface="+mn-lt"/>
                <a:cs typeface="+mn-lt"/>
              </a:rPr>
              <a:t> What is an L-value?</a:t>
            </a:r>
            <a:endParaRPr lang="en-US">
              <a:latin typeface="Times New Roman"/>
              <a:cs typeface="Times New Roman"/>
            </a:endParaRPr>
          </a:p>
          <a:p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An L-value refers to a location in memory (e.g., variables).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Q:</a:t>
            </a:r>
            <a:r>
              <a:rPr lang="en-US" dirty="0">
                <a:latin typeface="Times New Roman"/>
                <a:ea typeface="+mn-lt"/>
                <a:cs typeface="+mn-lt"/>
              </a:rPr>
              <a:t> What is an R-value?</a:t>
            </a:r>
          </a:p>
          <a:p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An R-value is a temporary value that doesn’t have a memory address (e.g., </a:t>
            </a:r>
            <a:r>
              <a:rPr lang="en-US" dirty="0">
                <a:latin typeface="Times New Roman"/>
                <a:cs typeface="Times New Roman"/>
              </a:rPr>
              <a:t>x + y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Q:</a:t>
            </a:r>
            <a:r>
              <a:rPr lang="en-US" dirty="0">
                <a:latin typeface="Times New Roman"/>
                <a:ea typeface="+mn-lt"/>
                <a:cs typeface="+mn-lt"/>
              </a:rPr>
              <a:t> What is assignment operator overloading?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A:</a:t>
            </a:r>
            <a:r>
              <a:rPr lang="en-US" dirty="0">
                <a:latin typeface="Times New Roman"/>
                <a:ea typeface="+mn-lt"/>
                <a:cs typeface="+mn-lt"/>
              </a:rPr>
              <a:t> It allows custom behavior when using </a:t>
            </a:r>
            <a:r>
              <a:rPr lang="en-US" dirty="0">
                <a:latin typeface="Times New Roman"/>
                <a:cs typeface="Times New Roman"/>
              </a:rPr>
              <a:t>=</a:t>
            </a:r>
            <a:r>
              <a:rPr lang="en-US" dirty="0">
                <a:latin typeface="Times New Roman"/>
                <a:ea typeface="+mn-lt"/>
                <a:cs typeface="+mn-lt"/>
              </a:rPr>
              <a:t> between objects of a class.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027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95EB07CB-F60F-95FC-7A80-6D35D351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178BF95-1844-2531-3647-0DD1DDCED0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20AAA-6BFC-6449-8109-C3B5433EC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E2DD4A-9C24-B7F2-9958-2838AC9C7C73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44C4DA-FF54-068F-09FE-C1F433A54514}"/>
              </a:ext>
            </a:extLst>
          </p:cNvPr>
          <p:cNvSpPr txBox="1"/>
          <p:nvPr/>
        </p:nvSpPr>
        <p:spPr>
          <a:xfrm>
            <a:off x="138200" y="951205"/>
            <a:ext cx="11703765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IN" dirty="0">
                <a:latin typeface="Times New Roman"/>
                <a:cs typeface="Times New Roman"/>
              </a:rPr>
              <a:t>Template</a:t>
            </a:r>
            <a:r>
              <a:rPr lang="en-IN" dirty="0">
                <a:latin typeface="Times New Roman"/>
                <a:ea typeface="+mn-lt"/>
                <a:cs typeface="Times New Roman"/>
              </a:rPr>
              <a:t> functions </a:t>
            </a:r>
            <a:r>
              <a:rPr lang="en-IN" dirty="0">
                <a:latin typeface="Times New Roman"/>
                <a:cs typeface="Times New Roman"/>
              </a:rPr>
              <a:t>and classes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dirty="0">
                <a:latin typeface="Times New Roman"/>
                <a:cs typeface="Times New Roman"/>
              </a:rPr>
              <a:t>Specializations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dirty="0">
                <a:latin typeface="Times New Roman"/>
                <a:cs typeface="Times New Roman"/>
              </a:rPr>
              <a:t>Template instantiations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dirty="0">
                <a:latin typeface="Times New Roman"/>
                <a:cs typeface="Times New Roman"/>
              </a:rPr>
              <a:t>Smart pointers</a:t>
            </a:r>
            <a:endParaRPr lang="en-US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622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F9D66-C56E-4C9A-2FF1-26D7A116D8ED}"/>
              </a:ext>
            </a:extLst>
          </p:cNvPr>
          <p:cNvSpPr txBox="1"/>
          <p:nvPr/>
        </p:nvSpPr>
        <p:spPr>
          <a:xfrm>
            <a:off x="190030" y="1187215"/>
            <a:ext cx="687305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Copy Constructor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Shallow Copy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Deep Copy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Move Constructor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R-Value &amp; L-Value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Assignment Operator Overloading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Operator Overloading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F5333A9B-255E-EE75-AD16-46FD4ABC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4F8E56BC-DDBE-CE0D-0322-6D66515A0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0616F-902C-C96C-B491-0DE804DED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48497-666B-9FEC-FCE1-1C6FD56407D8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1DBBFB-E871-791B-F17B-E44C9AC35992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2EEC9-8107-4185-29BB-9F50DCD0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5" y="1011765"/>
            <a:ext cx="10122409" cy="439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1. Copy Constructor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Creates </a:t>
            </a:r>
            <a:r>
              <a:rPr lang="en-US" b="1" dirty="0">
                <a:latin typeface="Times New Roman"/>
                <a:ea typeface="+mn-lt"/>
                <a:cs typeface="+mn-lt"/>
              </a:rPr>
              <a:t>a new object as a copy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of </a:t>
            </a:r>
            <a:r>
              <a:rPr lang="en-US" dirty="0">
                <a:latin typeface="Times New Roman"/>
                <a:ea typeface="+mn-lt"/>
                <a:cs typeface="+mn-lt"/>
              </a:rPr>
              <a:t>an existing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object.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when passing objects </a:t>
            </a:r>
            <a:r>
              <a:rPr lang="en-US" b="1" dirty="0">
                <a:latin typeface="Times New Roman"/>
                <a:ea typeface="+mn-lt"/>
                <a:cs typeface="+mn-lt"/>
              </a:rPr>
              <a:t>by value</a:t>
            </a:r>
            <a:r>
              <a:rPr lang="en-US" dirty="0">
                <a:latin typeface="Times New Roman"/>
                <a:ea typeface="+mn-lt"/>
                <a:cs typeface="+mn-lt"/>
              </a:rPr>
              <a:t> or returning them from a function.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</a:t>
            </a:r>
            <a:r>
              <a:rPr lang="en-US" b="1" dirty="0">
                <a:latin typeface="Times New Roman"/>
                <a:ea typeface="+mn-lt"/>
                <a:cs typeface="+mn-lt"/>
              </a:rPr>
              <a:t>proper copying</a:t>
            </a:r>
            <a:r>
              <a:rPr lang="en-US" dirty="0">
                <a:latin typeface="Times New Roman"/>
                <a:ea typeface="+mn-lt"/>
                <a:cs typeface="+mn-lt"/>
              </a:rPr>
              <a:t> in cases where objects contain </a:t>
            </a:r>
            <a:r>
              <a:rPr lang="en-US" b="1" dirty="0">
                <a:latin typeface="Times New Roman"/>
                <a:ea typeface="+mn-lt"/>
                <a:cs typeface="+mn-lt"/>
              </a:rPr>
              <a:t>dynamically allocated memory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Default copy constructor </a:t>
            </a:r>
            <a:r>
              <a:rPr lang="en-US" b="1" dirty="0">
                <a:latin typeface="Times New Roman"/>
                <a:ea typeface="+mn-lt"/>
                <a:cs typeface="+mn-lt"/>
              </a:rPr>
              <a:t>performs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a shallow copy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</a:t>
            </a:r>
            <a:r>
              <a:rPr lang="en-US" b="1" dirty="0">
                <a:latin typeface="Times New Roman"/>
                <a:ea typeface="+mn-lt"/>
                <a:cs typeface="+mn-lt"/>
              </a:rPr>
              <a:t>user-defined copy constructor</a:t>
            </a:r>
            <a:r>
              <a:rPr lang="en-US" dirty="0">
                <a:latin typeface="Times New Roman"/>
                <a:ea typeface="+mn-lt"/>
                <a:cs typeface="+mn-lt"/>
              </a:rPr>
              <a:t> is needed for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deep copy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Syntax: </a:t>
            </a:r>
            <a:r>
              <a:rPr lang="en-US" dirty="0" err="1">
                <a:latin typeface="Times New Roman"/>
                <a:cs typeface="Times New Roman"/>
              </a:rPr>
              <a:t>ClassName</a:t>
            </a:r>
            <a:r>
              <a:rPr lang="en-US" dirty="0">
                <a:latin typeface="Times New Roman"/>
                <a:cs typeface="Times New Roman"/>
              </a:rPr>
              <a:t>(const </a:t>
            </a:r>
            <a:r>
              <a:rPr lang="en-US" dirty="0" err="1">
                <a:latin typeface="Times New Roman"/>
                <a:cs typeface="Times New Roman"/>
              </a:rPr>
              <a:t>ClassName</a:t>
            </a:r>
            <a:r>
              <a:rPr lang="en-US" dirty="0">
                <a:latin typeface="Times New Roman"/>
                <a:cs typeface="Times New Roman"/>
              </a:rPr>
              <a:t>&amp; other)</a:t>
            </a:r>
          </a:p>
          <a:p>
            <a:pPr marR="0" lvl="0" algn="l" defTabSz="914400">
              <a:buClrTx/>
              <a:buSzTx/>
              <a:tabLst/>
            </a:pPr>
            <a:endParaRPr lang="en-US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Making </a:t>
            </a:r>
            <a:r>
              <a:rPr lang="en-US" b="1" dirty="0">
                <a:latin typeface="Times New Roman"/>
                <a:ea typeface="+mn-lt"/>
                <a:cs typeface="+mn-lt"/>
              </a:rPr>
              <a:t>an exact photocopy</a:t>
            </a:r>
            <a:r>
              <a:rPr lang="en-US" dirty="0">
                <a:latin typeface="Times New Roman"/>
                <a:ea typeface="+mn-lt"/>
                <a:cs typeface="+mn-lt"/>
              </a:rPr>
              <a:t> of a document—same content, different sheet of paper.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26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8C915AEB-E497-1CCD-6B63-14E0464F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513E4FE-F75D-AD68-BA89-2E11513AEB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088143-F32A-F0FB-4525-D0ED01049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64C63F-E7DA-7A58-F2DD-BB172ED033B7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2384D79-81E1-DB3B-8CF1-5ABDEA1BC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93" y="1508413"/>
            <a:ext cx="4629150" cy="4836969"/>
          </a:xfrm>
          <a:prstGeom prst="rect">
            <a:avLst/>
          </a:prstGeom>
        </p:spPr>
      </p:pic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36E2F6E-0E62-B8B3-6733-6FBA3AC26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716" y="5088515"/>
            <a:ext cx="3714750" cy="733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96014F-FEE5-DB53-793A-072CC1A2C9F6}"/>
              </a:ext>
            </a:extLst>
          </p:cNvPr>
          <p:cNvSpPr txBox="1"/>
          <p:nvPr/>
        </p:nvSpPr>
        <p:spPr>
          <a:xfrm>
            <a:off x="308264" y="9923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Copy Constructor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E3E01AF6-D547-FD25-5884-6988824A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6D29487-1640-FB63-21CB-46D6EC354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5551E-3E90-D786-8983-3969A5A380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A306A7-E14D-6E54-6100-E7F3F6534F6E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0881E9-660D-2F1A-A2A8-FD7E3C5F7BAD}"/>
              </a:ext>
            </a:extLst>
          </p:cNvPr>
          <p:cNvSpPr txBox="1"/>
          <p:nvPr/>
        </p:nvSpPr>
        <p:spPr>
          <a:xfrm>
            <a:off x="605790" y="1107068"/>
            <a:ext cx="10101834" cy="35666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altLang="en-US" sz="2000" b="1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Accidental shallow copy issues</a:t>
            </a:r>
            <a:r>
              <a:rPr lang="en-US" dirty="0">
                <a:latin typeface="Times New Roman"/>
                <a:ea typeface="+mn-lt"/>
                <a:cs typeface="+mn-lt"/>
              </a:rPr>
              <a:t> when copying objects with dynamic memory.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Unintended object mutations</a:t>
            </a:r>
            <a:r>
              <a:rPr lang="en-US" dirty="0">
                <a:latin typeface="Times New Roman"/>
                <a:ea typeface="+mn-lt"/>
                <a:cs typeface="+mn-lt"/>
              </a:rPr>
              <a:t> if copies share </a:t>
            </a:r>
            <a:r>
              <a:rPr lang="en-US" b="1" dirty="0">
                <a:latin typeface="Times New Roman"/>
                <a:ea typeface="+mn-lt"/>
                <a:cs typeface="+mn-lt"/>
              </a:rPr>
              <a:t>heap-allocated data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</a:pPr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</a:t>
            </a:r>
            <a:r>
              <a:rPr lang="en-US" b="1" dirty="0">
                <a:latin typeface="Times New Roman"/>
                <a:ea typeface="+mn-lt"/>
                <a:cs typeface="+mn-lt"/>
              </a:rPr>
              <a:t>copy constructors in deep vs shallow copies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Fixed </a:t>
            </a:r>
            <a:r>
              <a:rPr lang="en-US" b="1" dirty="0">
                <a:latin typeface="Times New Roman"/>
                <a:ea typeface="+mn-lt"/>
                <a:cs typeface="+mn-lt"/>
              </a:rPr>
              <a:t>memory leaks caused by incorrect copying of dynamic memory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Learning Resources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i="1" dirty="0">
                <a:latin typeface="Times New Roman"/>
                <a:ea typeface="+mn-lt"/>
                <a:cs typeface="+mn-lt"/>
              </a:rPr>
              <a:t>Effective Modern C++</a:t>
            </a:r>
            <a:r>
              <a:rPr lang="en-US" dirty="0">
                <a:latin typeface="Times New Roman"/>
                <a:ea typeface="+mn-lt"/>
                <a:cs typeface="+mn-lt"/>
              </a:rPr>
              <a:t> – Covers </a:t>
            </a:r>
            <a:r>
              <a:rPr lang="en-US" b="1" dirty="0">
                <a:latin typeface="Times New Roman"/>
                <a:ea typeface="+mn-lt"/>
                <a:cs typeface="+mn-lt"/>
              </a:rPr>
              <a:t>copy constructor optimizations</a:t>
            </a:r>
            <a:r>
              <a:rPr lang="en-US" dirty="0">
                <a:latin typeface="Times New Roman"/>
                <a:ea typeface="+mn-lt"/>
                <a:cs typeface="+mn-lt"/>
              </a:rPr>
              <a:t>  cppreference.com – Copy constructor documentation</a:t>
            </a:r>
            <a:endParaRPr lang="en-US">
              <a:latin typeface="Times New Roman"/>
              <a:cs typeface="Times New Roman"/>
            </a:endParaRPr>
          </a:p>
          <a:p>
            <a:pPr marR="0" lvl="0" algn="l" defTabSz="914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124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C70A0DB2-B2EC-2500-34F7-F216F4E0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DD7F1CD-0BB8-E3C7-289B-60EC490A2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1AE34-CC23-3BDE-01DA-CB088D92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9A5658-2C7B-9714-1B14-FF5ECBD2BC21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EC50F1-8435-E5CD-A3D6-6B215BDF1A24}"/>
              </a:ext>
            </a:extLst>
          </p:cNvPr>
          <p:cNvSpPr txBox="1"/>
          <p:nvPr/>
        </p:nvSpPr>
        <p:spPr>
          <a:xfrm>
            <a:off x="512064" y="11521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C0BA59-188D-B085-8273-7C56A288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20" y="1125319"/>
            <a:ext cx="1012240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2. Shallow Copy: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Purpose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Copies </a:t>
            </a:r>
            <a:r>
              <a:rPr lang="en-US" b="1" dirty="0">
                <a:latin typeface="Times New Roman"/>
                <a:ea typeface="+mn-lt"/>
                <a:cs typeface="+mn-lt"/>
              </a:rPr>
              <a:t>memory addresses</a:t>
            </a:r>
            <a:r>
              <a:rPr lang="en-US" dirty="0">
                <a:latin typeface="Times New Roman"/>
                <a:ea typeface="+mn-lt"/>
                <a:cs typeface="+mn-lt"/>
              </a:rPr>
              <a:t>, rather than duplicating content.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Default behavior for </a:t>
            </a:r>
            <a:r>
              <a:rPr lang="en-US" b="1" dirty="0">
                <a:latin typeface="Times New Roman"/>
                <a:ea typeface="+mn-lt"/>
                <a:cs typeface="+mn-lt"/>
              </a:rPr>
              <a:t>objects containing pointers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Causes </a:t>
            </a:r>
            <a:r>
              <a:rPr lang="en-US" b="1" dirty="0">
                <a:latin typeface="Times New Roman"/>
                <a:ea typeface="+mn-lt"/>
                <a:cs typeface="+mn-lt"/>
              </a:rPr>
              <a:t>memory corruption</a:t>
            </a:r>
            <a:r>
              <a:rPr lang="en-US" dirty="0">
                <a:latin typeface="Times New Roman"/>
                <a:ea typeface="+mn-lt"/>
                <a:cs typeface="+mn-lt"/>
              </a:rPr>
              <a:t> when multiple objects </a:t>
            </a:r>
            <a:r>
              <a:rPr lang="en-US" b="1" dirty="0">
                <a:latin typeface="Times New Roman"/>
                <a:ea typeface="+mn-lt"/>
                <a:cs typeface="+mn-lt"/>
              </a:rPr>
              <a:t>delete the same pointer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when </a:t>
            </a:r>
            <a:r>
              <a:rPr lang="en-US" b="1" dirty="0">
                <a:latin typeface="Times New Roman"/>
                <a:ea typeface="+mn-lt"/>
                <a:cs typeface="+mn-lt"/>
              </a:rPr>
              <a:t>no dynamic allocation exists</a:t>
            </a:r>
            <a:r>
              <a:rPr lang="en-US" dirty="0">
                <a:latin typeface="Times New Roman"/>
                <a:ea typeface="+mn-lt"/>
                <a:cs typeface="+mn-lt"/>
              </a:rPr>
              <a:t> or </a:t>
            </a:r>
            <a:r>
              <a:rPr lang="en-US" b="1" dirty="0">
                <a:latin typeface="Times New Roman"/>
                <a:ea typeface="+mn-lt"/>
                <a:cs typeface="+mn-lt"/>
              </a:rPr>
              <a:t>performance is critical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</a:t>
            </a:r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dirty="0">
                <a:latin typeface="Times New Roman"/>
                <a:cs typeface="Times New Roman"/>
              </a:rPr>
              <a:t>Imagine </a:t>
            </a:r>
            <a:r>
              <a:rPr lang="en-US" b="1" dirty="0">
                <a:latin typeface="Times New Roman"/>
                <a:cs typeface="Times New Roman"/>
              </a:rPr>
              <a:t>giving a friend your house key</a:t>
            </a:r>
            <a:r>
              <a:rPr lang="en-US" dirty="0">
                <a:latin typeface="Times New Roman"/>
                <a:cs typeface="Times New Roman"/>
              </a:rPr>
              <a:t>—now you both have access to </a:t>
            </a:r>
            <a:r>
              <a:rPr lang="en-US" b="1" dirty="0">
                <a:latin typeface="Times New Roman"/>
                <a:cs typeface="Times New Roman"/>
              </a:rPr>
              <a:t>the same house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>
              <a:buFont typeface="Arial"/>
            </a:pP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123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F8E09A9D-BCC8-A08B-BF54-E1611CD9E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767A91F-5B67-3B11-1A5F-02153223C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8485632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– Hands-on Practice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645923-B93D-1161-15DE-5AC1D48FE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24ABC8-7DA8-1706-0A93-9A5EFC6A6700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93FF1E2-B774-C28A-5E6C-AED512BC0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47" y="1714068"/>
            <a:ext cx="5038725" cy="4676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C3EB8-BB05-69D2-EB5F-9D69B106A165}"/>
              </a:ext>
            </a:extLst>
          </p:cNvPr>
          <p:cNvSpPr txBox="1"/>
          <p:nvPr/>
        </p:nvSpPr>
        <p:spPr>
          <a:xfrm>
            <a:off x="308264" y="107026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Shallow Copy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D9A57F1F-65CD-7B95-14F8-32FCCECC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1E5F5FCE-BF2C-A39A-5556-138C80093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05256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71F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  <a:endParaRPr lang="en-IN" sz="2400" b="1" dirty="0">
              <a:solidFill>
                <a:srgbClr val="A71F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D6EC2-2968-9B75-9AB1-68FCFCE9C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0856" y="0"/>
            <a:ext cx="597408" cy="57736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A2A90F-6887-8C76-FACC-F2575240684F}"/>
              </a:ext>
            </a:extLst>
          </p:cNvPr>
          <p:cNvCxnSpPr>
            <a:cxnSpLocks/>
          </p:cNvCxnSpPr>
          <p:nvPr/>
        </p:nvCxnSpPr>
        <p:spPr>
          <a:xfrm>
            <a:off x="0" y="722376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43C189-5FDD-604B-37F9-4B3EBF238F5A}"/>
              </a:ext>
            </a:extLst>
          </p:cNvPr>
          <p:cNvSpPr txBox="1"/>
          <p:nvPr/>
        </p:nvSpPr>
        <p:spPr>
          <a:xfrm>
            <a:off x="605790" y="1107068"/>
            <a:ext cx="10101834" cy="29546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Challenges / Debugging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Memory leaks</a:t>
            </a:r>
            <a:r>
              <a:rPr lang="en-US" dirty="0">
                <a:latin typeface="Times New Roman"/>
                <a:ea typeface="+mn-lt"/>
                <a:cs typeface="+mn-lt"/>
              </a:rPr>
              <a:t> if both objects delete the same memory.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Dangling pointer issues</a:t>
            </a:r>
            <a:r>
              <a:rPr lang="en-US" dirty="0">
                <a:latin typeface="Times New Roman"/>
                <a:ea typeface="+mn-lt"/>
                <a:cs typeface="+mn-lt"/>
              </a:rPr>
              <a:t> when one object modifies shared memory.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Tasks Completed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Debugged cases of </a:t>
            </a:r>
            <a:r>
              <a:rPr lang="en-US" b="1" dirty="0">
                <a:latin typeface="Times New Roman"/>
                <a:ea typeface="+mn-lt"/>
                <a:cs typeface="+mn-lt"/>
              </a:rPr>
              <a:t>accidental shared ownership in shallow copies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Learning Resources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i="1" dirty="0">
                <a:latin typeface="Times New Roman"/>
                <a:ea typeface="+mn-lt"/>
                <a:cs typeface="+mn-lt"/>
              </a:rPr>
              <a:t>C++ Primer</a:t>
            </a:r>
            <a:r>
              <a:rPr lang="en-US" dirty="0">
                <a:latin typeface="Times New Roman"/>
                <a:ea typeface="+mn-lt"/>
                <a:cs typeface="+mn-lt"/>
              </a:rPr>
              <a:t> – Covers </a:t>
            </a:r>
            <a:r>
              <a:rPr lang="en-US" b="1" dirty="0">
                <a:latin typeface="Times New Roman"/>
                <a:ea typeface="+mn-lt"/>
                <a:cs typeface="+mn-lt"/>
              </a:rPr>
              <a:t>deep vs shallow copies</a:t>
            </a:r>
            <a:r>
              <a:rPr lang="en-US" dirty="0">
                <a:latin typeface="Times New Roman"/>
                <a:ea typeface="+mn-lt"/>
                <a:cs typeface="+mn-lt"/>
              </a:rPr>
              <a:t> in depth</a:t>
            </a:r>
            <a:endParaRPr lang="en-US">
              <a:latin typeface="Times New Roman"/>
              <a:cs typeface="Times New Roman"/>
            </a:endParaRPr>
          </a:p>
          <a:p>
            <a:pPr marR="0" lvl="0" algn="l" defTabSz="914400">
              <a:buClrTx/>
              <a:buSzTx/>
              <a:tabLst/>
            </a:pPr>
            <a:endParaRPr lang="en-US" b="1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668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Agenda</vt:lpstr>
      <vt:lpstr>Topics Covered Today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Key Learnings </vt:lpstr>
      <vt:lpstr>Code Snippet – Hands-on Practice</vt:lpstr>
      <vt:lpstr>Challenges / Debugging Experience</vt:lpstr>
      <vt:lpstr>Q&amp;A</vt:lpstr>
      <vt:lpstr>Q&amp;A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lastModifiedBy>Baggu Bhargav</cp:lastModifiedBy>
  <cp:revision>266</cp:revision>
  <dcterms:created xsi:type="dcterms:W3CDTF">2024-06-06T12:47:39Z</dcterms:created>
  <dcterms:modified xsi:type="dcterms:W3CDTF">2025-05-19T14:36:00Z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