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1" r:id="rId29"/>
    <p:sldId id="287" r:id="rId30"/>
    <p:sldId id="288" r:id="rId31"/>
    <p:sldId id="289" r:id="rId32"/>
    <p:sldId id="290" r:id="rId33"/>
    <p:sldId id="292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A81F38"/>
    <a:srgbClr val="EDA5A5"/>
    <a:srgbClr val="DB8D9A"/>
    <a:srgbClr val="A71F38"/>
    <a:srgbClr val="EFEFEF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B2691-7F23-C3AE-913B-7365C1C9CD94}" v="1391" dt="2025-05-19T11:11:29.013"/>
    <p1510:client id="{3CD1058A-C944-C6D6-7D45-6064CB7E379E}" v="10" dt="2025-05-20T12:52:0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D7BC-4DB7-4CFB-9363-92AAA8F3D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AC4A-B679-4B0C-BA08-3AC52F1AE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18B9AFD-270B-CE1E-AEEA-7A7AC90B8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7AA621A-10A1-5B87-2D36-838A60C45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3C69B34-329F-B7F2-6033-2A7A69419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8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4E04E5E-682E-048B-87DC-3E05A373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7A9F39F-D6CC-0CF3-F736-9DE6BD2668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F3A45A0-2262-00A0-F48C-4817B2CA7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16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FAD33A1-BB6A-EF20-8ABD-FD9AF8BC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B35BB7C-FF2C-185A-3C8C-BD2885AFD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66480F6-4922-87B5-0B57-4FC047E62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53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AA50616-47EC-1B75-02E8-0717BAFB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D2DCF050-E0FF-7575-8EE1-31B5219C2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246E943-E0B4-4166-256C-C3323879A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17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6597820-1CD8-F339-5667-047B0F81E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8EDBDB2-01F5-1A83-3C38-57BEA6F64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0EB74D3-0113-31E0-AD0E-398C08643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60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BA74193-A47A-3050-2FFD-69BA1058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87001F0-31BD-DFAD-D123-84BE00F5E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13CD9CC-90F3-8620-FE92-1E4B78B63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11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9C5DCEA-4758-54E8-C027-78E8133A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F678084-03AB-357E-DD10-E0940AC04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E1F6C05-8D02-3E0B-4640-367A739A1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650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4EE5B3B-47D0-0D5D-243A-BFFB56A6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2664824-D8EF-3532-9BB0-CE4B00507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537F0C2-404B-2863-649D-45EADB79D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7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CD120DC-75EB-B265-A3AC-FFE10FEC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AB4545E-F422-D3C0-3667-EDABDB88D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660B71C-2566-05DA-9965-893C7156D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78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0694B01-198F-671E-D000-CDDCB0B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C7CAF57-668A-0404-130C-DD9ECCBC3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3AF1F68-E2C8-870A-4EFD-BC5BDE3C6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92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C77DC08-33BF-BEFB-4145-A1F8A927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690EC11-93F1-D9C3-109B-5D89D50D6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10E3690-5BBE-5929-67A0-E65622639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73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57DCDC4-480C-88A3-CDFB-51A1B3AD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4D68E6C-AB7A-A305-B31B-2C664D81D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024EF42-1808-ABFB-47FA-21501CCE9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072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82B050B-23A7-80AA-888C-0BD34998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21F110C-2726-EF14-E5A0-BFA208F8A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9A2EB65-BB42-94F0-7DB3-E55A23576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575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ED6C853-2968-C23D-B901-33ADE1D1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DD39A8E-4F16-D7F4-BA3B-406DD6346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5D93221-F674-7DD1-D1D4-4B6315E36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06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B3596C4-5D00-5006-A283-16191523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7A0203D-C086-3B7C-C56A-9A99F7DF2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994B213-EC2B-705B-CF7B-755D02CFC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71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5E53CE5-103F-0583-6209-FC50BE097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D74FCCC-DBD1-36E3-234D-DBF72C7262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D8DB14A-5D6F-CE26-685A-DC966293B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762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6799CB6-E9CD-6138-0F3C-1EF774AA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A9E95F0-651B-E16F-D49E-783646CD7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A68FF1F-6CBE-F215-094A-65F59626A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743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269E220-E19C-CD75-3802-A35B72E2E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D1235EA-6710-2E91-2EF0-5CED9EF4C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B53F6FF-2E41-3CB2-9500-117ADE8B44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922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EC02D86-BB64-0BDA-3092-C4527731B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6FDBFDE-FD8D-B256-3C53-13C692E4CA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BFBBAB0-0B9F-4057-0ED6-41D3D5642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84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1BFE878-F551-7CBE-52DE-97E6BB199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99CFAEF-3874-4E0F-AA80-486C3ED60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AFCE487-F339-117B-4170-1BE2B1E60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17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2A461B4-1D1A-FE56-1440-273201C1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5968658-E3BC-63F6-AB47-29C2D1A7AB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2F662A7-59DF-2884-3B42-1533613ED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66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F6DD37F-1E78-5175-9C2B-2D92635E2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77E4AB7-9572-9EBC-D726-E7CF8539F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346154E-5072-FDD2-910B-94EB079A2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95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7336DEC-FE21-263D-74A5-A77EF01F2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2AB8635-E562-E171-88E4-F60F2741A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A138DAD-F196-4B33-EFBE-A98150697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099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4B33943-533E-6136-8E3D-847041A4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A289E0B-A8C7-452E-BAF5-06DB242C0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1EE5CE5-6ED9-6079-08A6-3B5EAAB4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5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C88CB4E-41EA-6DA9-12E8-D09F5F44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ABC8FF8-8FA6-844D-9ECA-6794872FD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3F81C10-F5CC-353B-04CB-ED0E5B77A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9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86A665-AA0A-D14A-688A-38DB56105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E2C56C5-9025-2CA9-A8A2-341C207B6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084D1F3-3F32-8C00-90F1-B7F2D4641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4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419F3D4-7429-4F31-1C7B-7D211DD68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2D159C0-5BE7-8EB4-2E04-B990ACADD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E45F935-D2AF-49D0-EC2F-07C769C2B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6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A5A6892-5A11-7CA8-99EA-FD8073B12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6C37945-193C-392C-5881-5F6A4255A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147B482-3594-F1F7-32D4-3A073D7EE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78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6694807-AC53-E0F5-D6B5-BE2B32DB2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9616B08-D55D-8176-04B1-976B99EE5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041475C-41FC-CD71-E68C-9A66A9F78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7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4B67676-5C51-3505-FC58-7E5E9795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07FC6C5-4DE6-3960-8F99-6E647CAFA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C00C30B-549E-1CDA-8D29-B9C00AA3F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57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A24-FC2E-6ECB-B60F-C55B98C8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1C7D-AC2D-EF99-BA11-9224A1A4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96DA-C4CE-CA3A-AC26-F317929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9E3-3420-A358-A2EF-00A45637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80BA-3B7C-F2A7-8481-663AA1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1FB-CEF3-3E62-250B-360F60B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54F8-F3DB-042C-0A2D-010BFAE3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0A7F-C78D-088E-9C8E-30B10B8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9D27-90D9-F2DE-F155-2C6AA99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E420-F30C-CACD-204D-205C6C7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63DB6-6F6B-FB10-A89E-7D81EDD8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8C61-BB39-1741-1012-ECF3C1D0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625-CA30-9346-85FF-D1F6E5C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A06-85BB-DF92-F675-083C8C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27C-979A-D191-8B00-9E69E2A6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5/20/2025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41A-1782-389A-8947-DBCACB2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90C9-3A9E-EE15-73C2-A03D51F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BB6E-CB33-4DFA-9ADE-0514D3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121-555C-0D20-2C18-3CB071D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B054-DD9D-74A5-AA7A-9172623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FA-0085-D36F-9F24-9054DBFC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2491-5205-5EDC-B0DF-D7301F7B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D5DC-0ACA-EC22-3B3C-23570291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EFE-6CF0-C161-DE5D-35BFD1A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24A-D997-18E0-985D-5E3E8A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E81-10FF-0044-A40E-4817C13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1B4-47DC-15F5-D3D1-60D5F908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2CE5-E1EE-E21C-83D5-3C846A7C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A11C-BA72-819D-1CAE-8278E4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AEF0-3878-7661-B572-D268AB0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6C09-D1F9-F5CD-5CC2-C9FC524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7F3-8CD1-5703-4169-43C5475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FB4A-75F3-9F89-BA4E-EBAF77C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3AC-9D50-5376-065D-F0467ED1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EFCF-4BA8-70CD-AB49-62DBFC4CF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BDC9-F1F4-C69E-8E21-6EC4C975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606A-E902-3A38-A9FB-42971A3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C1D9-2C2C-6D4D-5A28-40EB5AD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B4D-C3BE-7FCA-CD62-DBCDD35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94E-89E0-234E-07AE-7F42292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982A-B889-E42B-2886-2CD9D7E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1C58-4525-329C-E6D1-FDB7834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FA12-38AD-9A42-8277-64F3A7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7DAD-212F-9D12-A933-F60A4B44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8EAE-4880-DC63-A0FB-F97C2E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6781-AF24-512D-55EE-DBE08E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29E-071A-9C40-B5AF-206B8633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08E9-35B9-27EC-16B2-6DA5B7FE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0764-C8EE-4B4A-7CBC-8CD4F6E0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674F-2F4C-8DB9-9337-51032A2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534-90DC-5671-A143-CC98A31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B889-45AC-1ED6-3934-E8A6FF1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EEC-E7AF-7D8D-950D-FF3D5B7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D344-18A9-44AB-F57C-B2BC932C3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DC4-FBCD-79A5-4E5F-1B21C9BE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F6B-45C0-FD8E-53A1-99FE49F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B142-4634-263F-0A4C-AC6EB35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0E5F-C80B-815B-89F8-C8043A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CEEB-CF3E-82F7-3432-64F46E6F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1A05-3469-F66D-C1E9-27F05D80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4761-7141-2561-1062-AD856540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9EFC-A6C4-4F86-8B62-8590F3CBABB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9C1-071E-85C8-594E-4ED1F27C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B36-7032-FFD5-6234-8F9267A2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20/05/2025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13E7809-6F60-312E-E301-F9ECBA3E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00DAA87-B100-D8F9-8D1D-5B6409CF7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55A06-AE84-B78A-F0C4-E630D9E08A1E}"/>
              </a:ext>
            </a:extLst>
          </p:cNvPr>
          <p:cNvSpPr txBox="1"/>
          <p:nvPr/>
        </p:nvSpPr>
        <p:spPr>
          <a:xfrm>
            <a:off x="360218" y="1087582"/>
            <a:ext cx="4460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3.Template Specialization</a:t>
            </a:r>
            <a:endParaRPr lang="en-US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494670A-751D-CBB9-AC38-CAF4CAAE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291" y="1626482"/>
            <a:ext cx="4914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6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AF75A00-666D-F1F2-AA71-A8ED3490A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06AE9A3-83BA-FD1F-F864-A3359C76E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CC5CB-7F57-BDF2-8612-A8FA11356632}"/>
              </a:ext>
            </a:extLst>
          </p:cNvPr>
          <p:cNvSpPr txBox="1"/>
          <p:nvPr/>
        </p:nvSpPr>
        <p:spPr>
          <a:xfrm>
            <a:off x="152400" y="975014"/>
            <a:ext cx="11584131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4.Template Inside a Template (Nested Templates)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when </a:t>
            </a:r>
            <a:r>
              <a:rPr lang="en-US" b="1" dirty="0">
                <a:latin typeface="Times New Roman"/>
                <a:ea typeface="+mn-lt"/>
                <a:cs typeface="+mn-lt"/>
              </a:rPr>
              <a:t>a template depends on another template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Helps create </a:t>
            </a:r>
            <a:r>
              <a:rPr lang="en-US" b="1" dirty="0">
                <a:latin typeface="Times New Roman"/>
                <a:ea typeface="+mn-lt"/>
                <a:cs typeface="+mn-lt"/>
              </a:rPr>
              <a:t>modular and reusable designs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Essential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complex data structures</a:t>
            </a:r>
            <a:r>
              <a:rPr lang="en-US" dirty="0">
                <a:latin typeface="Times New Roman"/>
                <a:ea typeface="+mn-lt"/>
                <a:cs typeface="+mn-lt"/>
              </a:rPr>
              <a:t> like linked lists, trees, or graphs.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Points: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One template </a:t>
            </a:r>
            <a:r>
              <a:rPr lang="en-US" b="1" dirty="0">
                <a:latin typeface="Times New Roman"/>
                <a:ea typeface="+mn-lt"/>
                <a:cs typeface="+mn-lt"/>
              </a:rPr>
              <a:t>contains</a:t>
            </a:r>
            <a:r>
              <a:rPr lang="en-US" dirty="0">
                <a:latin typeface="Times New Roman"/>
                <a:ea typeface="+mn-lt"/>
                <a:cs typeface="+mn-lt"/>
              </a:rPr>
              <a:t> another template.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</a:t>
            </a:r>
            <a:r>
              <a:rPr lang="en-US" b="1" dirty="0">
                <a:latin typeface="Times New Roman"/>
                <a:ea typeface="+mn-lt"/>
                <a:cs typeface="+mn-lt"/>
              </a:rPr>
              <a:t>STL containers</a:t>
            </a:r>
            <a:r>
              <a:rPr lang="en-US" dirty="0">
                <a:latin typeface="Times New Roman"/>
                <a:ea typeface="+mn-lt"/>
                <a:cs typeface="+mn-lt"/>
              </a:rPr>
              <a:t> (e.g., std::vector&lt;std::pair&lt;T1, T2&gt;&gt;).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Enables </a:t>
            </a:r>
            <a:r>
              <a:rPr lang="en-US" b="1" dirty="0">
                <a:latin typeface="Times New Roman"/>
                <a:ea typeface="+mn-lt"/>
                <a:cs typeface="+mn-lt"/>
              </a:rPr>
              <a:t>multi-level customization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a </a:t>
            </a:r>
            <a:r>
              <a:rPr lang="en-US" b="1" dirty="0">
                <a:latin typeface="Times New Roman"/>
                <a:ea typeface="+mn-lt"/>
                <a:cs typeface="+mn-lt"/>
              </a:rPr>
              <a:t>box inside another box </a:t>
            </a:r>
            <a:r>
              <a:rPr lang="en-US" dirty="0">
                <a:latin typeface="Times New Roman"/>
                <a:ea typeface="+mn-lt"/>
                <a:cs typeface="+mn-lt"/>
              </a:rPr>
              <a:t>the outer box provides structure, while the inner box holds items in a </a:t>
            </a:r>
            <a:r>
              <a:rPr lang="en-US" b="1" dirty="0">
                <a:latin typeface="Times New Roman"/>
                <a:ea typeface="+mn-lt"/>
                <a:cs typeface="+mn-lt"/>
              </a:rPr>
              <a:t>specific format</a:t>
            </a:r>
            <a:r>
              <a:rPr lang="en-US" dirty="0">
                <a:latin typeface="Times New Roman"/>
                <a:ea typeface="+mn-lt"/>
                <a:cs typeface="+mn-lt"/>
              </a:rPr>
              <a:t>. </a:t>
            </a:r>
            <a:r>
              <a:rPr lang="en-US" b="1" dirty="0">
                <a:latin typeface="Times New Roman"/>
                <a:ea typeface="+mn-lt"/>
                <a:cs typeface="+mn-lt"/>
              </a:rPr>
              <a:t>Nested templates allow a higher level of organization</a:t>
            </a:r>
            <a:r>
              <a:rPr lang="en-US" dirty="0">
                <a:latin typeface="Times New Roman"/>
                <a:ea typeface="+mn-lt"/>
                <a:cs typeface="+mn-lt"/>
              </a:rPr>
              <a:t>, just like packaging systems.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32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918BCBE-4282-6C63-11BA-7D6F0FC1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5486F8C-D069-F2AE-82B5-424EB956E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3EDDA-29C1-F999-408A-8C0A929EAB68}"/>
              </a:ext>
            </a:extLst>
          </p:cNvPr>
          <p:cNvSpPr txBox="1"/>
          <p:nvPr/>
        </p:nvSpPr>
        <p:spPr>
          <a:xfrm>
            <a:off x="360218" y="1087582"/>
            <a:ext cx="4460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 4.Template Inside a Template</a:t>
            </a:r>
            <a:endParaRPr lang="en-US" dirty="0"/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6F1F9BE-8FE1-AAD9-AC1A-FB37B7EE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603" y="1091457"/>
            <a:ext cx="5229225" cy="53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69FFC72-9F57-FCB0-F434-92D910D2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79B5BD8-A7E0-0C88-3F25-EBD5055DF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36294-42E5-B2F0-453B-8BE08496310E}"/>
              </a:ext>
            </a:extLst>
          </p:cNvPr>
          <p:cNvSpPr txBox="1"/>
          <p:nvPr/>
        </p:nvSpPr>
        <p:spPr>
          <a:xfrm>
            <a:off x="152400" y="975014"/>
            <a:ext cx="11584131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5.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Template Instantiations </a:t>
            </a:r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Allows a template to be </a:t>
            </a:r>
            <a:r>
              <a:rPr lang="en-US" b="1" dirty="0">
                <a:latin typeface="Times New Roman"/>
                <a:ea typeface="+mn-lt"/>
                <a:cs typeface="+mn-lt"/>
              </a:rPr>
              <a:t>converted into a concrete type</a:t>
            </a:r>
            <a:r>
              <a:rPr lang="en-US" dirty="0">
                <a:latin typeface="Times New Roman"/>
                <a:ea typeface="+mn-lt"/>
                <a:cs typeface="+mn-lt"/>
              </a:rPr>
              <a:t> during compilation.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Helps </a:t>
            </a:r>
            <a:r>
              <a:rPr lang="en-US" b="1" dirty="0">
                <a:latin typeface="Times New Roman"/>
                <a:ea typeface="+mn-lt"/>
                <a:cs typeface="+mn-lt"/>
              </a:rPr>
              <a:t>reduce code duplication</a:t>
            </a:r>
            <a:r>
              <a:rPr lang="en-US" dirty="0">
                <a:latin typeface="Times New Roman"/>
                <a:ea typeface="+mn-lt"/>
                <a:cs typeface="+mn-lt"/>
              </a:rPr>
              <a:t> by enabling </a:t>
            </a:r>
            <a:r>
              <a:rPr lang="en-US" b="1" dirty="0">
                <a:latin typeface="Times New Roman"/>
                <a:ea typeface="+mn-lt"/>
                <a:cs typeface="+mn-lt"/>
              </a:rPr>
              <a:t>reuse across multiple types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 be either </a:t>
            </a:r>
            <a:r>
              <a:rPr lang="en-US" b="1" dirty="0">
                <a:latin typeface="Times New Roman"/>
                <a:ea typeface="+mn-lt"/>
                <a:cs typeface="+mn-lt"/>
              </a:rPr>
              <a:t>explicit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b="1" dirty="0">
                <a:latin typeface="Times New Roman"/>
                <a:ea typeface="+mn-lt"/>
                <a:cs typeface="+mn-lt"/>
              </a:rPr>
              <a:t>implicit</a:t>
            </a:r>
            <a:r>
              <a:rPr lang="en-US" dirty="0">
                <a:latin typeface="Times New Roman"/>
                <a:ea typeface="+mn-lt"/>
                <a:cs typeface="+mn-lt"/>
              </a:rPr>
              <a:t> instantiations.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Implicit Instantiation:</a:t>
            </a:r>
            <a:r>
              <a:rPr lang="en-US" dirty="0">
                <a:latin typeface="Times New Roman"/>
                <a:ea typeface="+mn-lt"/>
                <a:cs typeface="+mn-lt"/>
              </a:rPr>
              <a:t> Compiler deduces the type automatically when calling the template function/class.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Explicit Instantiation:</a:t>
            </a:r>
            <a:r>
              <a:rPr lang="en-US" dirty="0">
                <a:latin typeface="Times New Roman"/>
                <a:ea typeface="+mn-lt"/>
                <a:cs typeface="+mn-lt"/>
              </a:rPr>
              <a:t> Developer manually specifies the type when defining the template.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Precompiled Templates:</a:t>
            </a:r>
            <a:r>
              <a:rPr lang="en-US" dirty="0">
                <a:latin typeface="Times New Roman"/>
                <a:ea typeface="+mn-lt"/>
                <a:cs typeface="+mn-lt"/>
              </a:rPr>
              <a:t> Useful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optimizing performance</a:t>
            </a:r>
            <a:r>
              <a:rPr lang="en-US" dirty="0">
                <a:latin typeface="Times New Roman"/>
                <a:ea typeface="+mn-lt"/>
                <a:cs typeface="+mn-lt"/>
              </a:rPr>
              <a:t> in large applications.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</a:t>
            </a:r>
            <a:r>
              <a:rPr lang="en-US" b="1" dirty="0">
                <a:latin typeface="Times New Roman"/>
                <a:ea typeface="+mn-lt"/>
                <a:cs typeface="+mn-lt"/>
              </a:rPr>
              <a:t>a mold for making chocolates</a:t>
            </a:r>
            <a:r>
              <a:rPr lang="en-US" dirty="0">
                <a:latin typeface="Times New Roman"/>
                <a:ea typeface="+mn-lt"/>
                <a:cs typeface="+mn-lt"/>
              </a:rPr>
              <a:t>—the same mold is used to create chocolates of different flavors. During </a:t>
            </a:r>
            <a:r>
              <a:rPr lang="en-US" b="1" dirty="0">
                <a:latin typeface="Times New Roman"/>
                <a:ea typeface="+mn-lt"/>
                <a:cs typeface="+mn-lt"/>
              </a:rPr>
              <a:t>instantiation</a:t>
            </a:r>
            <a:r>
              <a:rPr lang="en-US" dirty="0">
                <a:latin typeface="Times New Roman"/>
                <a:ea typeface="+mn-lt"/>
                <a:cs typeface="+mn-lt"/>
              </a:rPr>
              <a:t>, the mold is filled with </a:t>
            </a:r>
            <a:r>
              <a:rPr lang="en-US" b="1" dirty="0">
                <a:latin typeface="Times New Roman"/>
                <a:ea typeface="+mn-lt"/>
                <a:cs typeface="+mn-lt"/>
              </a:rPr>
              <a:t>a specific ingredient</a:t>
            </a:r>
            <a:r>
              <a:rPr lang="en-US" dirty="0">
                <a:latin typeface="Times New Roman"/>
                <a:ea typeface="+mn-lt"/>
                <a:cs typeface="+mn-lt"/>
              </a:rPr>
              <a:t> (data type), and it produces the final product accordingly.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400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ADBC368-3E1C-ABA4-9C47-715182BF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7DBBF357-752B-E89B-CB81-9E1A61EE6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6175B-3C99-B8F9-D210-B479A5FE1906}"/>
              </a:ext>
            </a:extLst>
          </p:cNvPr>
          <p:cNvSpPr txBox="1"/>
          <p:nvPr/>
        </p:nvSpPr>
        <p:spPr>
          <a:xfrm>
            <a:off x="360218" y="1087582"/>
            <a:ext cx="4460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 5.Template Instantiations</a:t>
            </a:r>
            <a:endParaRPr lang="en-US" dirty="0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EF61870-F716-736E-7493-7C4465593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13" y="1484901"/>
            <a:ext cx="48291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11D698E-DEE3-BDFA-1965-90D0632B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BCCC1B7-6E57-B5B7-16C5-59B321654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787D4-1614-83B5-7BAB-B88FDBC76D0D}"/>
              </a:ext>
            </a:extLst>
          </p:cNvPr>
          <p:cNvSpPr txBox="1"/>
          <p:nvPr/>
        </p:nvSpPr>
        <p:spPr>
          <a:xfrm>
            <a:off x="152400" y="975014"/>
            <a:ext cx="1158413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6.Template Operators (Overloading Operators in Templates)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Allows </a:t>
            </a:r>
            <a:r>
              <a:rPr lang="en-US" b="1" dirty="0">
                <a:latin typeface="Times New Roman"/>
                <a:ea typeface="+mn-lt"/>
                <a:cs typeface="+mn-lt"/>
              </a:rPr>
              <a:t>generic classes to support custom operator behavior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Enables operators like +, -, ==, or &lt;&lt; to work with </a:t>
            </a:r>
            <a:r>
              <a:rPr lang="en-US" b="1" dirty="0">
                <a:latin typeface="Times New Roman"/>
                <a:ea typeface="+mn-lt"/>
                <a:cs typeface="+mn-lt"/>
              </a:rPr>
              <a:t>templated types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Makes user-defined </a:t>
            </a:r>
            <a:r>
              <a:rPr lang="en-US" b="1" dirty="0">
                <a:latin typeface="Times New Roman"/>
                <a:ea typeface="+mn-lt"/>
                <a:cs typeface="+mn-lt"/>
              </a:rPr>
              <a:t>data structures behave more naturally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operator keyword inside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template class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Operator functions must match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template type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in </a:t>
            </a:r>
            <a:r>
              <a:rPr lang="en-US" b="1" dirty="0">
                <a:latin typeface="Times New Roman"/>
                <a:ea typeface="+mn-lt"/>
                <a:cs typeface="+mn-lt"/>
              </a:rPr>
              <a:t>mathematical structures, custom containers, and complex numbers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Think of </a:t>
            </a:r>
            <a:r>
              <a:rPr lang="en-US" b="1" dirty="0">
                <a:latin typeface="Times New Roman"/>
                <a:ea typeface="+mn-lt"/>
                <a:cs typeface="+mn-lt"/>
              </a:rPr>
              <a:t>mixing two paint colors</a:t>
            </a:r>
            <a:r>
              <a:rPr lang="en-US" dirty="0">
                <a:latin typeface="Times New Roman"/>
                <a:ea typeface="+mn-lt"/>
                <a:cs typeface="+mn-lt"/>
              </a:rPr>
              <a:t>—each paint container holds a different color (like </a:t>
            </a:r>
            <a:r>
              <a:rPr lang="en-US" dirty="0">
                <a:latin typeface="Times New Roman"/>
                <a:cs typeface="Times New Roman"/>
              </a:rPr>
              <a:t>Point&lt;int&gt;</a:t>
            </a:r>
            <a:r>
              <a:rPr lang="en-US" dirty="0">
                <a:latin typeface="Times New Roman"/>
                <a:ea typeface="+mn-lt"/>
                <a:cs typeface="+mn-lt"/>
              </a:rPr>
              <a:t> holding coordinates), and when mixed (</a:t>
            </a:r>
            <a:r>
              <a:rPr lang="en-US" dirty="0">
                <a:latin typeface="Times New Roman"/>
                <a:cs typeface="Times New Roman"/>
              </a:rPr>
              <a:t>operator+</a:t>
            </a:r>
            <a:r>
              <a:rPr lang="en-US" dirty="0">
                <a:latin typeface="Times New Roman"/>
                <a:ea typeface="+mn-lt"/>
                <a:cs typeface="+mn-lt"/>
              </a:rPr>
              <a:t>), they combine into a </a:t>
            </a:r>
            <a:r>
              <a:rPr lang="en-US" b="1" dirty="0">
                <a:latin typeface="Times New Roman"/>
                <a:ea typeface="+mn-lt"/>
                <a:cs typeface="+mn-lt"/>
              </a:rPr>
              <a:t>new shade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421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A9F28C5-C773-5E1C-3095-02F5ED8C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CBF060E-2F3F-93C2-F8F6-C3FEC8F3F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7894B-8579-6D96-C13C-02A9A7645ADC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 6.Template Operators (Overloading Operators in Templates)</a:t>
            </a:r>
            <a:endParaRPr lang="en-US" sz="2000" dirty="0">
              <a:latin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CC34F9E-1467-5536-1178-A6029E7C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356" y="1795816"/>
            <a:ext cx="4886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6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261A1645-9959-EEEB-D9B6-AB69B8B8C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259EB98-B176-9C39-673C-2E2F8097D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465F8-E25E-A954-7844-FE58DDC4D6D0}"/>
              </a:ext>
            </a:extLst>
          </p:cNvPr>
          <p:cNvSpPr txBox="1"/>
          <p:nvPr/>
        </p:nvSpPr>
        <p:spPr>
          <a:xfrm>
            <a:off x="114770" y="862125"/>
            <a:ext cx="11584131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 Experience: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Errors caused by incorrect template syntax or missing template parameters.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Difficulty understanding compiler error messages related to templates.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Managing specialization and partial specialization properly to avoid ambiguous calls.</a:t>
            </a:r>
          </a:p>
          <a:p>
            <a:endParaRPr lang="en-US" dirty="0"/>
          </a:p>
          <a:p>
            <a:r>
              <a:rPr lang="en-US" sz="2000" b="1" dirty="0">
                <a:latin typeface="Times New Roman"/>
                <a:cs typeface="Times New Roman"/>
              </a:rPr>
              <a:t>Tasks / Assignments Completed: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Created function templates to perform operations (e.g., max of two values) for any type.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Defined class templates representing containers for generic data types.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template specialization for a particular type to change behavior.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templates inside templates to build a simple generic matrix class.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Mistakes in operator overloading syntax leading to unexpected behavior.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Template instantiation errors due to missing or incompatible operators for certain types.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Confusing compiler error messages when operators are incorrectly used in templates.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Additional Learning Resources / Notes: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CppReference</a:t>
            </a:r>
            <a:r>
              <a:rPr lang="en-US" dirty="0">
                <a:latin typeface="Times New Roman"/>
                <a:ea typeface="+mn-lt"/>
                <a:cs typeface="+mn-lt"/>
              </a:rPr>
              <a:t> - Templates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LearnCpp</a:t>
            </a:r>
            <a:r>
              <a:rPr lang="en-US" dirty="0">
                <a:latin typeface="Times New Roman"/>
                <a:ea typeface="+mn-lt"/>
                <a:cs typeface="+mn-lt"/>
              </a:rPr>
              <a:t> - Template Introduction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Explore specialization and nested templates tutorials.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CppReference</a:t>
            </a:r>
            <a:r>
              <a:rPr lang="en-US" dirty="0">
                <a:latin typeface="Times New Roman"/>
                <a:ea typeface="+mn-lt"/>
                <a:cs typeface="+mn-lt"/>
              </a:rPr>
              <a:t> - Operator Overloading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LearnCpp</a:t>
            </a:r>
            <a:r>
              <a:rPr lang="en-US" dirty="0">
                <a:latin typeface="Times New Roman"/>
                <a:ea typeface="+mn-lt"/>
                <a:cs typeface="+mn-lt"/>
              </a:rPr>
              <a:t> - Templates and Operator Overloading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Practice exercises on template instantiation and operators.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30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ED44B8F-2311-DD92-444C-1B77734A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0CC9ED1-3A1F-DE7F-9378-C72E75EEBE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FA650C-C60A-39CD-5AD2-1F73BC609728}"/>
              </a:ext>
            </a:extLst>
          </p:cNvPr>
          <p:cNvSpPr txBox="1"/>
          <p:nvPr/>
        </p:nvSpPr>
        <p:spPr>
          <a:xfrm>
            <a:off x="152400" y="975014"/>
            <a:ext cx="1158413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Smart pointers:</a:t>
            </a:r>
            <a:endParaRPr lang="en-US" dirty="0"/>
          </a:p>
          <a:p>
            <a:r>
              <a:rPr lang="en-US" dirty="0">
                <a:latin typeface="Times New Roman"/>
                <a:ea typeface="+mn-lt"/>
                <a:cs typeface="+mn-lt"/>
              </a:rPr>
              <a:t>Smart pointers in C++ are a powerful feature of </a:t>
            </a:r>
            <a:r>
              <a:rPr lang="en-US" b="1" dirty="0">
                <a:latin typeface="Times New Roman"/>
                <a:ea typeface="+mn-lt"/>
                <a:cs typeface="+mn-lt"/>
              </a:rPr>
              <a:t>modern memory management</a:t>
            </a:r>
            <a:r>
              <a:rPr lang="en-US" dirty="0">
                <a:latin typeface="Times New Roman"/>
                <a:ea typeface="+mn-lt"/>
                <a:cs typeface="+mn-lt"/>
              </a:rPr>
              <a:t> that help automatically handle dynamic memory allocation and deallocation. They are part of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Standard Library (</a:t>
            </a:r>
            <a:r>
              <a:rPr lang="en-US" dirty="0">
                <a:latin typeface="Times New Roman"/>
                <a:ea typeface="+mn-lt"/>
                <a:cs typeface="+mn-lt"/>
              </a:rPr>
              <a:t>&lt;memory&gt;</a:t>
            </a:r>
            <a:r>
              <a:rPr lang="en-US" b="1" dirty="0">
                <a:latin typeface="Times New Roman"/>
                <a:ea typeface="+mn-lt"/>
                <a:cs typeface="+mn-lt"/>
              </a:rPr>
              <a:t> header)</a:t>
            </a:r>
            <a:r>
              <a:rPr lang="en-US" dirty="0">
                <a:latin typeface="Times New Roman"/>
                <a:ea typeface="+mn-lt"/>
                <a:cs typeface="+mn-lt"/>
              </a:rPr>
              <a:t> and serve as </a:t>
            </a:r>
            <a:r>
              <a:rPr lang="en-US" b="1" dirty="0">
                <a:latin typeface="Times New Roman"/>
                <a:ea typeface="+mn-lt"/>
                <a:cs typeface="+mn-lt"/>
              </a:rPr>
              <a:t>wrappers around raw pointers</a:t>
            </a:r>
            <a:r>
              <a:rPr lang="en-US" dirty="0">
                <a:latin typeface="Times New Roman"/>
                <a:ea typeface="+mn-lt"/>
                <a:cs typeface="+mn-lt"/>
              </a:rPr>
              <a:t>, ensuring proper cleanup when objects go out of scope.</a:t>
            </a:r>
            <a:endParaRPr lang="en-US"/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Why do we need Smart Pointers?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Without smart pointers, developers need to manually allocate and free memory using new and delete. If not handled correctly, this can lead to: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Memory leaks</a:t>
            </a:r>
            <a:r>
              <a:rPr lang="en-US" dirty="0">
                <a:latin typeface="Times New Roman"/>
                <a:ea typeface="+mn-lt"/>
                <a:cs typeface="+mn-lt"/>
              </a:rPr>
              <a:t> (forgetting to free memory)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Dangling pointers</a:t>
            </a:r>
            <a:r>
              <a:rPr lang="en-US" dirty="0">
                <a:latin typeface="Times New Roman"/>
                <a:ea typeface="+mn-lt"/>
                <a:cs typeface="+mn-lt"/>
              </a:rPr>
              <a:t> (using memory that has already been freed)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Double deletions</a:t>
            </a:r>
            <a:r>
              <a:rPr lang="en-US" dirty="0">
                <a:latin typeface="Times New Roman"/>
                <a:ea typeface="+mn-lt"/>
                <a:cs typeface="+mn-lt"/>
              </a:rPr>
              <a:t> (freeing memory twice, causing undefined behavior)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Exception safety issues</a:t>
            </a:r>
            <a:r>
              <a:rPr lang="en-US" dirty="0">
                <a:latin typeface="Times New Roman"/>
                <a:ea typeface="+mn-lt"/>
                <a:cs typeface="+mn-lt"/>
              </a:rPr>
              <a:t> (memory leaks if exceptions occur before delete is called)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Smart pointers </a:t>
            </a:r>
            <a:r>
              <a:rPr lang="en-US" b="1" dirty="0">
                <a:latin typeface="Times New Roman"/>
                <a:ea typeface="+mn-lt"/>
                <a:cs typeface="+mn-lt"/>
              </a:rPr>
              <a:t>solve these problems</a:t>
            </a:r>
            <a:r>
              <a:rPr lang="en-US" dirty="0">
                <a:latin typeface="Times New Roman"/>
                <a:ea typeface="+mn-lt"/>
                <a:cs typeface="+mn-lt"/>
              </a:rPr>
              <a:t> by </a:t>
            </a:r>
            <a:r>
              <a:rPr lang="en-US" b="1" dirty="0">
                <a:latin typeface="Times New Roman"/>
                <a:ea typeface="+mn-lt"/>
                <a:cs typeface="+mn-lt"/>
              </a:rPr>
              <a:t>automatically managing memory</a:t>
            </a:r>
            <a:r>
              <a:rPr lang="en-US" dirty="0">
                <a:latin typeface="Times New Roman"/>
                <a:ea typeface="+mn-lt"/>
                <a:cs typeface="+mn-lt"/>
              </a:rPr>
              <a:t> and ensuring proper cleanup when they go out of scope.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Types of Smart Pointers:</a:t>
            </a:r>
          </a:p>
          <a:p>
            <a:pPr marL="457200" indent="-457200">
              <a:buAutoNum type="arabicPeriod"/>
            </a:pP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err="1">
                <a:latin typeface="Times New Roman"/>
                <a:ea typeface="+mn-lt"/>
                <a:cs typeface="+mn-lt"/>
              </a:rPr>
              <a:t>shared_ptr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err="1">
                <a:latin typeface="Times New Roman"/>
                <a:ea typeface="+mn-lt"/>
                <a:cs typeface="+mn-lt"/>
              </a:rPr>
              <a:t>weak_ptr</a:t>
            </a:r>
            <a:endParaRPr lang="en-US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854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A2E1044-C607-77B3-21A9-C1E97DE10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65703DE-F4BF-9DA7-5662-5C0CFA315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52998-D845-7E5E-9142-32CFC5306369}"/>
              </a:ext>
            </a:extLst>
          </p:cNvPr>
          <p:cNvSpPr txBox="1"/>
          <p:nvPr/>
        </p:nvSpPr>
        <p:spPr>
          <a:xfrm>
            <a:off x="152400" y="975014"/>
            <a:ext cx="11584131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1.Unique_ptr: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b="1" dirty="0">
                <a:latin typeface="Times New Roman"/>
                <a:cs typeface="Times New Roman"/>
              </a:rPr>
              <a:t> (Exclusive Ownership)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Provides </a:t>
            </a:r>
            <a:r>
              <a:rPr lang="en-US" b="1" dirty="0">
                <a:latin typeface="Times New Roman"/>
                <a:ea typeface="+mn-lt"/>
                <a:cs typeface="+mn-lt"/>
              </a:rPr>
              <a:t>exclusive ownership</a:t>
            </a:r>
            <a:r>
              <a:rPr lang="en-US" dirty="0">
                <a:latin typeface="Times New Roman"/>
                <a:ea typeface="+mn-lt"/>
                <a:cs typeface="+mn-lt"/>
              </a:rPr>
              <a:t> over an object.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the allocated memory is </a:t>
            </a:r>
            <a:r>
              <a:rPr lang="en-US" b="1" dirty="0">
                <a:latin typeface="Times New Roman"/>
                <a:ea typeface="+mn-lt"/>
                <a:cs typeface="+mn-lt"/>
              </a:rPr>
              <a:t>automatically released</a:t>
            </a:r>
            <a:r>
              <a:rPr lang="en-US" dirty="0">
                <a:latin typeface="Times New Roman"/>
                <a:ea typeface="+mn-lt"/>
                <a:cs typeface="+mn-lt"/>
              </a:rPr>
              <a:t> when the pointer goes out of scope.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multiple ownership, making it </a:t>
            </a:r>
            <a:r>
              <a:rPr lang="en-US" b="1" dirty="0">
                <a:latin typeface="Times New Roman"/>
                <a:ea typeface="+mn-lt"/>
                <a:cs typeface="+mn-lt"/>
              </a:rPr>
              <a:t>efficient and lightweight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Cannot be copied, only moved (std::move).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object is destroyed when 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goes out of scope.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Best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resource management where ownership isn’t shared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Think of </a:t>
            </a:r>
            <a:r>
              <a:rPr lang="en-US" b="1" dirty="0">
                <a:latin typeface="Times New Roman"/>
                <a:ea typeface="+mn-lt"/>
                <a:cs typeface="+mn-lt"/>
              </a:rPr>
              <a:t>owning a single house</a:t>
            </a:r>
            <a:r>
              <a:rPr lang="en-US" dirty="0">
                <a:latin typeface="Times New Roman"/>
                <a:ea typeface="+mn-lt"/>
                <a:cs typeface="+mn-lt"/>
              </a:rPr>
              <a:t>—only </a:t>
            </a:r>
            <a:r>
              <a:rPr lang="en-US" b="1" dirty="0">
                <a:latin typeface="Times New Roman"/>
                <a:ea typeface="+mn-lt"/>
                <a:cs typeface="+mn-lt"/>
              </a:rPr>
              <a:t>one owner</a:t>
            </a:r>
            <a:r>
              <a:rPr lang="en-US" dirty="0">
                <a:latin typeface="Times New Roman"/>
                <a:ea typeface="+mn-lt"/>
                <a:cs typeface="+mn-lt"/>
              </a:rPr>
              <a:t> can possess it at a time. If ownership changes (</a:t>
            </a:r>
            <a:r>
              <a:rPr lang="en-US" dirty="0">
                <a:latin typeface="Times New Roman"/>
                <a:cs typeface="Times New Roman"/>
              </a:rPr>
              <a:t>std::move</a:t>
            </a:r>
            <a:r>
              <a:rPr lang="en-US" dirty="0">
                <a:latin typeface="Times New Roman"/>
                <a:ea typeface="+mn-lt"/>
                <a:cs typeface="+mn-lt"/>
              </a:rPr>
              <a:t>), the previous owner </a:t>
            </a:r>
            <a:r>
              <a:rPr lang="en-US" b="1" dirty="0">
                <a:latin typeface="Times New Roman"/>
                <a:ea typeface="+mn-lt"/>
                <a:cs typeface="+mn-lt"/>
              </a:rPr>
              <a:t>no longer has access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909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61A8DB8-DD79-3369-E16A-87439A40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40BEE472-F092-7513-0BE1-DAC037B0D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2359-A457-0C5F-DD53-6983B69CB307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1.unique_ptr</a:t>
            </a:r>
            <a:endParaRPr lang="en-US" dirty="0"/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6AF7B80-0751-D056-8D40-EA445824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297" y="2009775"/>
            <a:ext cx="7502926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6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DA8AB3F-8C87-04F9-8821-E980FC618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9858662-0997-8CA3-2F91-0125B81B6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85B0C-1E25-E946-38A5-59E0DE95503A}"/>
              </a:ext>
            </a:extLst>
          </p:cNvPr>
          <p:cNvSpPr txBox="1"/>
          <p:nvPr/>
        </p:nvSpPr>
        <p:spPr>
          <a:xfrm>
            <a:off x="152400" y="975014"/>
            <a:ext cx="11584131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2.Shared_ptr: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shared_ptr</a:t>
            </a:r>
            <a:r>
              <a:rPr lang="en-US" b="1" dirty="0">
                <a:latin typeface="Times New Roman"/>
                <a:cs typeface="Times New Roman"/>
              </a:rPr>
              <a:t> (Shared Ownership)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Allows </a:t>
            </a:r>
            <a:r>
              <a:rPr lang="en-US" b="1" dirty="0">
                <a:latin typeface="Times New Roman"/>
                <a:ea typeface="+mn-lt"/>
                <a:cs typeface="+mn-lt"/>
              </a:rPr>
              <a:t>multiple smart pointers to share ownership</a:t>
            </a:r>
            <a:r>
              <a:rPr lang="en-US" dirty="0">
                <a:latin typeface="Times New Roman"/>
                <a:ea typeface="+mn-lt"/>
                <a:cs typeface="+mn-lt"/>
              </a:rPr>
              <a:t> of an object.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object is destroyed </a:t>
            </a:r>
            <a:r>
              <a:rPr lang="en-US" b="1" dirty="0">
                <a:latin typeface="Times New Roman"/>
                <a:ea typeface="+mn-lt"/>
                <a:cs typeface="+mn-lt"/>
              </a:rPr>
              <a:t>only when the last reference is removed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Provides </a:t>
            </a:r>
            <a:r>
              <a:rPr lang="en-US" b="1" dirty="0">
                <a:latin typeface="Times New Roman"/>
                <a:ea typeface="+mn-lt"/>
                <a:cs typeface="+mn-lt"/>
              </a:rPr>
              <a:t>reference counting</a:t>
            </a:r>
            <a:r>
              <a:rPr lang="en-US" dirty="0">
                <a:latin typeface="Times New Roman"/>
                <a:ea typeface="+mn-lt"/>
                <a:cs typeface="+mn-lt"/>
              </a:rPr>
              <a:t>, ensuring memory is freed safely.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Key Points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</a:t>
            </a:r>
            <a:r>
              <a:rPr lang="en-US" b="1" dirty="0">
                <a:latin typeface="Times New Roman"/>
                <a:ea typeface="+mn-lt"/>
                <a:cs typeface="+mn-lt"/>
              </a:rPr>
              <a:t>reference counting</a:t>
            </a:r>
            <a:r>
              <a:rPr lang="en-US" dirty="0">
                <a:latin typeface="Times New Roman"/>
                <a:ea typeface="+mn-lt"/>
                <a:cs typeface="+mn-lt"/>
              </a:rPr>
              <a:t> to track ownership.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Ideal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shared resources</a:t>
            </a:r>
            <a:r>
              <a:rPr lang="en-US" dirty="0">
                <a:latin typeface="Times New Roman"/>
                <a:ea typeface="+mn-lt"/>
                <a:cs typeface="+mn-lt"/>
              </a:rPr>
              <a:t> (e.g., data structures used in multiple places).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 be copied freely, unlike 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Real-life Analogy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</a:t>
            </a:r>
            <a:r>
              <a:rPr lang="en-US" b="1" dirty="0">
                <a:latin typeface="Times New Roman"/>
                <a:ea typeface="+mn-lt"/>
                <a:cs typeface="+mn-lt"/>
              </a:rPr>
              <a:t>sharing a car in a carpool </a:t>
            </a:r>
            <a:r>
              <a:rPr lang="en-US" dirty="0">
                <a:latin typeface="Times New Roman"/>
                <a:ea typeface="+mn-lt"/>
                <a:cs typeface="+mn-lt"/>
              </a:rPr>
              <a:t>everyone gets to use it. The car </a:t>
            </a:r>
            <a:r>
              <a:rPr lang="en-US" b="1" dirty="0">
                <a:latin typeface="Times New Roman"/>
                <a:ea typeface="+mn-lt"/>
                <a:cs typeface="+mn-lt"/>
              </a:rPr>
              <a:t>isn’t scrapped until the last person stops using it</a:t>
            </a:r>
            <a:r>
              <a:rPr lang="en-US" dirty="0">
                <a:latin typeface="Times New Roman"/>
                <a:ea typeface="+mn-lt"/>
                <a:cs typeface="+mn-lt"/>
              </a:rPr>
              <a:t>, much like how the object </a:t>
            </a:r>
            <a:r>
              <a:rPr lang="en-US" b="1" dirty="0">
                <a:latin typeface="Times New Roman"/>
                <a:ea typeface="+mn-lt"/>
                <a:cs typeface="+mn-lt"/>
              </a:rPr>
              <a:t>exists until all references are gone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209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0F9F3CB-3661-200B-0DF2-340252AF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82EC60C-6C00-1F50-A21B-2288B7D86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B6FC1-4FF4-7004-09A7-C92FC5ADA170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2.shared_ptr</a:t>
            </a:r>
            <a:endParaRPr lang="en-US" dirty="0"/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ED88EB-084E-847A-6CEB-C6609D9C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07" y="2170653"/>
            <a:ext cx="7313512" cy="35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752F2AD-0019-8E51-C4BB-79772E34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FB531AC-E365-5412-FA7A-FBB4DCC35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FE898-1583-25A8-A8A4-C2B56668230C}"/>
              </a:ext>
            </a:extLst>
          </p:cNvPr>
          <p:cNvSpPr txBox="1"/>
          <p:nvPr/>
        </p:nvSpPr>
        <p:spPr>
          <a:xfrm>
            <a:off x="152400" y="975014"/>
            <a:ext cx="115841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3.weak_ptr:</a:t>
            </a:r>
            <a:endParaRPr lang="en-US" sz="2400" b="1" dirty="0" err="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C4B3-64F8-EFCF-30DA-5ACF2144FC2E}"/>
              </a:ext>
            </a:extLst>
          </p:cNvPr>
          <p:cNvSpPr txBox="1"/>
          <p:nvPr/>
        </p:nvSpPr>
        <p:spPr>
          <a:xfrm>
            <a:off x="550718" y="1555172"/>
            <a:ext cx="909897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std::</a:t>
            </a:r>
            <a:r>
              <a:rPr lang="en-US" b="1" dirty="0" err="1"/>
              <a:t>weak_ptr</a:t>
            </a:r>
            <a:r>
              <a:rPr lang="en-US" b="1" dirty="0"/>
              <a:t> (Non-Owning Reference)</a:t>
            </a:r>
          </a:p>
          <a:p>
            <a:endParaRPr lang="en-US" b="1" dirty="0"/>
          </a:p>
          <a:p>
            <a:r>
              <a:rPr lang="en-US" b="1" dirty="0"/>
              <a:t>Purpose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Avoids </a:t>
            </a:r>
            <a:r>
              <a:rPr lang="en-US" b="1" dirty="0"/>
              <a:t>cyclic dependencies</a:t>
            </a:r>
            <a:r>
              <a:rPr lang="en-US" dirty="0"/>
              <a:t> when using </a:t>
            </a:r>
            <a:r>
              <a:rPr lang="en-US" dirty="0" err="1"/>
              <a:t>shared_ptr</a:t>
            </a:r>
            <a:r>
              <a:rPr lang="en-US" dirty="0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increase reference count, preventing memory leaks.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Helps check if an object is still </a:t>
            </a:r>
            <a:r>
              <a:rPr lang="en-US" b="1" dirty="0"/>
              <a:t>valid</a:t>
            </a:r>
            <a:r>
              <a:rPr lang="en-US" dirty="0"/>
              <a:t> before accessing it.</a:t>
            </a:r>
          </a:p>
          <a:p>
            <a:endParaRPr lang="en-US" b="1" dirty="0"/>
          </a:p>
          <a:p>
            <a:r>
              <a:rPr lang="en-US" b="1" dirty="0"/>
              <a:t>Key Points</a:t>
            </a:r>
            <a:endParaRPr lang="en-US" dirty="0"/>
          </a:p>
          <a:p>
            <a:pPr marL="228600" indent="-228600">
              <a:buFont typeface=""/>
              <a:buChar char="•"/>
            </a:pPr>
            <a:r>
              <a:rPr lang="en-US" dirty="0"/>
              <a:t>Used alongside </a:t>
            </a:r>
            <a:r>
              <a:rPr lang="en-US" dirty="0" err="1"/>
              <a:t>shared_ptr</a:t>
            </a:r>
            <a:r>
              <a:rPr lang="en-US" dirty="0"/>
              <a:t> but does </a:t>
            </a:r>
            <a:r>
              <a:rPr lang="en-US" b="1" dirty="0"/>
              <a:t>not keep the object alive</a:t>
            </a:r>
            <a:r>
              <a:rPr lang="en-US" dirty="0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Useful in </a:t>
            </a:r>
            <a:r>
              <a:rPr lang="en-US" b="1" dirty="0"/>
              <a:t>observer patterns and caching systems</a:t>
            </a:r>
            <a:r>
              <a:rPr lang="en-US" dirty="0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Can be converted to </a:t>
            </a:r>
            <a:r>
              <a:rPr lang="en-US" dirty="0" err="1"/>
              <a:t>shared_ptr</a:t>
            </a:r>
            <a:r>
              <a:rPr lang="en-US" dirty="0"/>
              <a:t> when needed.</a:t>
            </a:r>
          </a:p>
          <a:p>
            <a:endParaRPr lang="en-US" dirty="0"/>
          </a:p>
          <a:p>
            <a:r>
              <a:rPr lang="en-US" b="1" dirty="0"/>
              <a:t>Real-life Analogy</a:t>
            </a:r>
            <a:r>
              <a:rPr lang="en-US" dirty="0"/>
              <a:t> </a:t>
            </a:r>
          </a:p>
          <a:p>
            <a:r>
              <a:rPr lang="en-US" dirty="0">
                <a:ea typeface="+mn-lt"/>
                <a:cs typeface="+mn-lt"/>
              </a:rPr>
              <a:t>Think of a </a:t>
            </a:r>
            <a:r>
              <a:rPr lang="en-US" b="1" dirty="0">
                <a:ea typeface="+mn-lt"/>
                <a:cs typeface="+mn-lt"/>
              </a:rPr>
              <a:t>guest pass to a club</a:t>
            </a:r>
            <a:r>
              <a:rPr lang="en-US" dirty="0">
                <a:ea typeface="+mn-lt"/>
                <a:cs typeface="+mn-lt"/>
              </a:rPr>
              <a:t>—you can visit, but </a:t>
            </a:r>
            <a:r>
              <a:rPr lang="en-US" b="1" dirty="0">
                <a:ea typeface="+mn-lt"/>
                <a:cs typeface="+mn-lt"/>
              </a:rPr>
              <a:t>you don’t own membership</a:t>
            </a:r>
            <a:r>
              <a:rPr lang="en-US" dirty="0">
                <a:ea typeface="+mn-lt"/>
                <a:cs typeface="+mn-lt"/>
              </a:rPr>
              <a:t>. If the club shuts down (object is deleted), </a:t>
            </a:r>
            <a:r>
              <a:rPr lang="en-US" b="1" dirty="0">
                <a:ea typeface="+mn-lt"/>
                <a:cs typeface="+mn-lt"/>
              </a:rPr>
              <a:t>your pass is useless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2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671B62D-1E21-7779-BC33-08F96FC7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1BD61A1-A246-B477-6453-5A1868803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89A76-0F73-E37C-9CED-D5F9C87671ED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</a:rPr>
              <a:t>3.weak_ptr</a:t>
            </a:r>
            <a:endParaRPr lang="en-US" dirty="0"/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386D273-3E34-B49D-889F-8E23FCAF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94" y="1947863"/>
            <a:ext cx="8292656" cy="39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D86F7E1-7903-63A1-C814-2469EEA3C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01F0AB0-C9E0-6DB5-0B86-45128A5F2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9C925-26E8-D1FC-18C1-6E9BED9D80D6}"/>
              </a:ext>
            </a:extLst>
          </p:cNvPr>
          <p:cNvSpPr txBox="1"/>
          <p:nvPr/>
        </p:nvSpPr>
        <p:spPr>
          <a:xfrm>
            <a:off x="152400" y="975014"/>
            <a:ext cx="115841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Times New Roman"/>
                <a:ea typeface="+mn-lt"/>
                <a:cs typeface="+mn-lt"/>
              </a:rPr>
              <a:t>unique_ptr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vs </a:t>
            </a:r>
            <a:r>
              <a:rPr lang="en-US" sz="2400" b="1" err="1">
                <a:latin typeface="Times New Roman"/>
                <a:ea typeface="+mn-lt"/>
                <a:cs typeface="+mn-lt"/>
              </a:rPr>
              <a:t>shared_ptr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vs </a:t>
            </a:r>
            <a:r>
              <a:rPr lang="en-US" sz="2400" b="1" err="1">
                <a:latin typeface="Times New Roman"/>
                <a:ea typeface="+mn-lt"/>
                <a:cs typeface="+mn-lt"/>
              </a:rPr>
              <a:t>weak_ptr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:</a:t>
            </a:r>
            <a:endParaRPr lang="en-US" sz="2400" b="1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3D21D2-22BC-B911-4F75-66BA17329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37560"/>
              </p:ext>
            </p:extLst>
          </p:nvPr>
        </p:nvGraphicFramePr>
        <p:xfrm>
          <a:off x="272815" y="1873015"/>
          <a:ext cx="11651845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423716717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1144761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1611043710"/>
                    </a:ext>
                  </a:extLst>
                </a:gridCol>
                <a:gridCol w="2507848">
                  <a:extLst>
                    <a:ext uri="{9D8B030D-6E8A-4147-A177-3AD203B41FA5}">
                      <a16:colId xmlns:a16="http://schemas.microsoft.com/office/drawing/2014/main" val="2952701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unique_ptr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shared_ptr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weak_ptr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03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Ownership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Exclusive (single owner)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(multiple owners)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Non-owning reference to </a:t>
                      </a:r>
                      <a:r>
                        <a:rPr lang="en-US" dirty="0" err="1"/>
                        <a:t>shared_ptr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6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Reference 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(increases/decreases automatically)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but doesn't affect the 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63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Copyable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No (only movable)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Yes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Yes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607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Memory Deallocation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the sole owner is destroyed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the last shared owner is destroyed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delete object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0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fast ownership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shared access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Observing shared resources without ownership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25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Needs std::make_*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make_unique</a:t>
                      </a:r>
                      <a:r>
                        <a:rPr lang="en-US" dirty="0"/>
                        <a:t>&lt;T&gt;()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make_shared</a:t>
                      </a:r>
                      <a:r>
                        <a:rPr lang="en-US" dirty="0"/>
                        <a:t>&lt;T&gt;()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  <a:r>
                        <a:rPr lang="en-US" dirty="0" err="1"/>
                        <a:t>shared_ptr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88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1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91AD56D-F742-29BB-7C2D-0C09116AB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3E77668-D693-DB4D-936B-8488F608A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DC625-5F38-1DC2-ADB9-4CE4C26B137D}"/>
              </a:ext>
            </a:extLst>
          </p:cNvPr>
          <p:cNvSpPr txBox="1"/>
          <p:nvPr/>
        </p:nvSpPr>
        <p:spPr>
          <a:xfrm>
            <a:off x="152400" y="975014"/>
            <a:ext cx="115841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4.Converting </a:t>
            </a:r>
            <a:r>
              <a:rPr lang="en-US" sz="2400" err="1">
                <a:latin typeface="Times New Roman"/>
                <a:ea typeface="+mn-lt"/>
                <a:cs typeface="+mn-lt"/>
              </a:rPr>
              <a:t>unique_ptr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to </a:t>
            </a:r>
            <a:r>
              <a:rPr lang="en-US" sz="2400" err="1">
                <a:latin typeface="Times New Roman"/>
                <a:ea typeface="+mn-lt"/>
                <a:cs typeface="+mn-lt"/>
              </a:rPr>
              <a:t>shared_ptr</a:t>
            </a:r>
            <a:endParaRPr lang="en-US" err="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F146-A602-F706-F1B7-8212DD0F0D2B}"/>
              </a:ext>
            </a:extLst>
          </p:cNvPr>
          <p:cNvSpPr txBox="1"/>
          <p:nvPr/>
        </p:nvSpPr>
        <p:spPr>
          <a:xfrm>
            <a:off x="550718" y="1555172"/>
            <a:ext cx="9098971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Transfers ownership </a:t>
            </a:r>
            <a:r>
              <a:rPr lang="en-US" b="1" dirty="0">
                <a:latin typeface="Times New Roman"/>
                <a:ea typeface="+mn-lt"/>
                <a:cs typeface="+mn-lt"/>
              </a:rPr>
              <a:t>from a single owner (</a:t>
            </a:r>
            <a:r>
              <a:rPr lang="en-US" err="1">
                <a:latin typeface="Times New Roman"/>
                <a:cs typeface="Times New Roman"/>
              </a:rPr>
              <a:t>unique_ptr</a:t>
            </a:r>
            <a:r>
              <a:rPr lang="en-US" b="1" dirty="0">
                <a:latin typeface="Times New Roman"/>
                <a:ea typeface="+mn-lt"/>
                <a:cs typeface="+mn-lt"/>
              </a:rPr>
              <a:t>)</a:t>
            </a:r>
            <a:r>
              <a:rPr lang="en-US" dirty="0">
                <a:latin typeface="Times New Roman"/>
                <a:ea typeface="+mn-lt"/>
                <a:cs typeface="+mn-lt"/>
              </a:rPr>
              <a:t> to </a:t>
            </a:r>
            <a:r>
              <a:rPr lang="en-US" b="1" dirty="0">
                <a:latin typeface="Times New Roman"/>
                <a:ea typeface="+mn-lt"/>
                <a:cs typeface="+mn-lt"/>
              </a:rPr>
              <a:t>multiple owners (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b="1" dirty="0">
                <a:latin typeface="Times New Roman"/>
                <a:ea typeface="+mn-lt"/>
                <a:cs typeface="+mn-lt"/>
              </a:rPr>
              <a:t>)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the object remains </a:t>
            </a:r>
            <a:r>
              <a:rPr lang="en-US" b="1" dirty="0">
                <a:latin typeface="Times New Roman"/>
                <a:ea typeface="+mn-lt"/>
                <a:cs typeface="+mn-lt"/>
              </a:rPr>
              <a:t>alive until the last reference is destroyed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when an initially </a:t>
            </a:r>
            <a:r>
              <a:rPr lang="en-US" b="1" dirty="0">
                <a:latin typeface="Times New Roman"/>
                <a:ea typeface="+mn-lt"/>
                <a:cs typeface="+mn-lt"/>
              </a:rPr>
              <a:t>exclusive resource</a:t>
            </a:r>
            <a:r>
              <a:rPr lang="en-US" dirty="0">
                <a:latin typeface="Times New Roman"/>
                <a:ea typeface="+mn-lt"/>
                <a:cs typeface="+mn-lt"/>
              </a:rPr>
              <a:t> later needs </a:t>
            </a:r>
            <a:r>
              <a:rPr lang="en-US" b="1" dirty="0">
                <a:latin typeface="Times New Roman"/>
                <a:ea typeface="+mn-lt"/>
                <a:cs typeface="+mn-lt"/>
              </a:rPr>
              <a:t>shared ownership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std::move()</a:t>
            </a:r>
            <a:r>
              <a:rPr lang="en-US" dirty="0">
                <a:latin typeface="Times New Roman"/>
                <a:ea typeface="+mn-lt"/>
                <a:cs typeface="+mn-lt"/>
              </a:rPr>
              <a:t> is required to transfer ownership from </a:t>
            </a:r>
            <a:r>
              <a:rPr lang="en-US" dirty="0" err="1">
                <a:latin typeface="Times New Roman"/>
                <a:ea typeface="+mn-lt"/>
                <a:cs typeface="+mn-lt"/>
              </a:rPr>
              <a:t>unique</a:t>
            </a:r>
            <a:r>
              <a:rPr lang="en-US" dirty="0" err="1">
                <a:latin typeface="Times New Roman"/>
                <a:cs typeface="Times New Roman"/>
              </a:rPr>
              <a:t>_ptr</a:t>
            </a:r>
            <a:r>
              <a:rPr lang="en-US" dirty="0">
                <a:latin typeface="Times New Roman"/>
                <a:ea typeface="+mn-lt"/>
                <a:cs typeface="+mn-lt"/>
              </a:rPr>
              <a:t> to </a:t>
            </a:r>
            <a:r>
              <a:rPr lang="en-US" dirty="0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After moving, the </a:t>
            </a:r>
            <a:r>
              <a:rPr lang="en-US" dirty="0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becomes </a:t>
            </a:r>
            <a:r>
              <a:rPr lang="en-US" b="1" dirty="0">
                <a:latin typeface="Times New Roman"/>
                <a:ea typeface="+mn-lt"/>
                <a:cs typeface="+mn-lt"/>
              </a:rPr>
              <a:t>null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object is destroyed </a:t>
            </a:r>
            <a:r>
              <a:rPr lang="en-US" b="1" dirty="0">
                <a:latin typeface="Times New Roman"/>
                <a:ea typeface="+mn-lt"/>
                <a:cs typeface="+mn-lt"/>
              </a:rPr>
              <a:t>only when the last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shared_ptr</a:t>
            </a:r>
            <a:r>
              <a:rPr lang="en-US" b="1" dirty="0">
                <a:latin typeface="Times New Roman"/>
                <a:ea typeface="+mn-lt"/>
                <a:cs typeface="+mn-lt"/>
              </a:rPr>
              <a:t> is out of scope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Think of a </a:t>
            </a:r>
            <a:r>
              <a:rPr lang="en-US" b="1" dirty="0">
                <a:latin typeface="Times New Roman"/>
                <a:ea typeface="+mn-lt"/>
                <a:cs typeface="+mn-lt"/>
              </a:rPr>
              <a:t>personal vehicle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). Initially, </a:t>
            </a:r>
            <a:r>
              <a:rPr lang="en-US" b="1" dirty="0">
                <a:latin typeface="Times New Roman"/>
                <a:ea typeface="+mn-lt"/>
                <a:cs typeface="+mn-lt"/>
              </a:rPr>
              <a:t>one person owns it</a:t>
            </a:r>
            <a:r>
              <a:rPr lang="en-US" dirty="0">
                <a:latin typeface="Times New Roman"/>
                <a:ea typeface="+mn-lt"/>
                <a:cs typeface="+mn-lt"/>
              </a:rPr>
              <a:t>, but later, it’s converted into a </a:t>
            </a:r>
            <a:r>
              <a:rPr lang="en-US" b="1" dirty="0">
                <a:latin typeface="Times New Roman"/>
                <a:ea typeface="+mn-lt"/>
                <a:cs typeface="+mn-lt"/>
              </a:rPr>
              <a:t>shared ride service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). Multiple people </a:t>
            </a:r>
            <a:r>
              <a:rPr lang="en-US" b="1" dirty="0">
                <a:latin typeface="Times New Roman"/>
                <a:ea typeface="+mn-lt"/>
                <a:cs typeface="+mn-lt"/>
              </a:rPr>
              <a:t>share ownership</a:t>
            </a:r>
            <a:r>
              <a:rPr lang="en-US" dirty="0">
                <a:latin typeface="Times New Roman"/>
                <a:ea typeface="+mn-lt"/>
                <a:cs typeface="+mn-lt"/>
              </a:rPr>
              <a:t>, and the car remains operational until </a:t>
            </a:r>
            <a:r>
              <a:rPr lang="en-US" b="1" dirty="0">
                <a:latin typeface="Times New Roman"/>
                <a:ea typeface="+mn-lt"/>
                <a:cs typeface="+mn-lt"/>
              </a:rPr>
              <a:t>the last user returns it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pPr>
              <a:buFont typeface="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307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C3BCF6A-5028-61C5-2880-0D3EC224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A383542-BE30-134D-7187-647A159FE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70815-616D-61EE-AFD8-63EEFB4900EF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4.Converting </a:t>
            </a:r>
            <a:r>
              <a:rPr lang="en-US" sz="2000" err="1">
                <a:latin typeface="Times New Roman"/>
                <a:cs typeface="Times New Roman"/>
              </a:rPr>
              <a:t>unique_ptr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to </a:t>
            </a:r>
            <a:r>
              <a:rPr lang="en-US" sz="2000" err="1">
                <a:latin typeface="Times New Roman"/>
                <a:cs typeface="Times New Roman"/>
              </a:rPr>
              <a:t>shared_ptr</a:t>
            </a:r>
            <a:endParaRPr lang="en-US" err="1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2" name="Picture 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350B521-44F0-2A7E-07A2-64FF44B2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996" y="1794137"/>
            <a:ext cx="6391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05BB1D7-5F1F-B301-8400-1F40397D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6D67A22-9ABC-C6DD-CF7F-7F64237D4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15A4F-BB7B-B66C-2701-B94121AE4C44}"/>
              </a:ext>
            </a:extLst>
          </p:cNvPr>
          <p:cNvSpPr txBox="1"/>
          <p:nvPr/>
        </p:nvSpPr>
        <p:spPr>
          <a:xfrm>
            <a:off x="171215" y="899754"/>
            <a:ext cx="115841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5.Converting </a:t>
            </a:r>
            <a:r>
              <a:rPr lang="en-US" sz="2400" err="1">
                <a:latin typeface="Times New Roman"/>
                <a:ea typeface="+mn-lt"/>
                <a:cs typeface="+mn-lt"/>
              </a:rPr>
              <a:t>shared_ptr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to </a:t>
            </a:r>
            <a:r>
              <a:rPr lang="en-US" sz="2400" err="1">
                <a:latin typeface="Times New Roman"/>
                <a:ea typeface="+mn-lt"/>
                <a:cs typeface="+mn-lt"/>
              </a:rPr>
              <a:t>weak_ptr</a:t>
            </a:r>
            <a:r>
              <a:rPr lang="en-US" sz="2400" dirty="0">
                <a:latin typeface="Times New Roman"/>
                <a:ea typeface="+mn-lt"/>
                <a:cs typeface="+mn-lt"/>
              </a:rPr>
              <a:t>:</a:t>
            </a:r>
            <a:endParaRPr lang="en-US" dirty="0" err="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B9C22-2ABF-E9CE-ADE1-CB3D9454A022}"/>
              </a:ext>
            </a:extLst>
          </p:cNvPr>
          <p:cNvSpPr txBox="1"/>
          <p:nvPr/>
        </p:nvSpPr>
        <p:spPr>
          <a:xfrm>
            <a:off x="513088" y="1508135"/>
            <a:ext cx="9098971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Allows </a:t>
            </a:r>
            <a:r>
              <a:rPr lang="en-US" b="1" dirty="0">
                <a:latin typeface="Times New Roman"/>
                <a:ea typeface="+mn-lt"/>
                <a:cs typeface="+mn-lt"/>
              </a:rPr>
              <a:t>temporary references</a:t>
            </a:r>
            <a:r>
              <a:rPr lang="en-US" dirty="0">
                <a:latin typeface="Times New Roman"/>
                <a:ea typeface="+mn-lt"/>
                <a:cs typeface="+mn-lt"/>
              </a:rPr>
              <a:t> without </a:t>
            </a:r>
            <a:r>
              <a:rPr lang="en-US" b="1" dirty="0">
                <a:latin typeface="Times New Roman"/>
                <a:ea typeface="+mn-lt"/>
                <a:cs typeface="+mn-lt"/>
              </a:rPr>
              <a:t>increasing the reference count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</a:t>
            </a:r>
            <a:r>
              <a:rPr lang="en-US" b="1" dirty="0">
                <a:latin typeface="Times New Roman"/>
                <a:ea typeface="+mn-lt"/>
                <a:cs typeface="+mn-lt"/>
              </a:rPr>
              <a:t>cyclic dependencies</a:t>
            </a:r>
            <a:r>
              <a:rPr lang="en-US" dirty="0">
                <a:latin typeface="Times New Roman"/>
                <a:ea typeface="+mn-lt"/>
                <a:cs typeface="+mn-lt"/>
              </a:rPr>
              <a:t> in scenarios like </a:t>
            </a:r>
            <a:r>
              <a:rPr lang="en-US" b="1" dirty="0">
                <a:latin typeface="Times New Roman"/>
                <a:ea typeface="+mn-lt"/>
                <a:cs typeface="+mn-lt"/>
              </a:rPr>
              <a:t>parent-child relationships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Provides a </a:t>
            </a:r>
            <a:r>
              <a:rPr lang="en-US" b="1" dirty="0">
                <a:latin typeface="Times New Roman"/>
                <a:ea typeface="+mn-lt"/>
                <a:cs typeface="+mn-lt"/>
              </a:rPr>
              <a:t>safe way to check if an object still exists</a:t>
            </a:r>
            <a:r>
              <a:rPr lang="en-US" dirty="0">
                <a:latin typeface="Times New Roman"/>
                <a:ea typeface="+mn-lt"/>
                <a:cs typeface="+mn-lt"/>
              </a:rPr>
              <a:t> before accessing it.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err="1">
                <a:latin typeface="Times New Roman"/>
                <a:ea typeface="+mn-lt"/>
                <a:cs typeface="+mn-lt"/>
              </a:rPr>
              <a:t>.lock</a:t>
            </a:r>
            <a:r>
              <a:rPr lang="en-US" dirty="0">
                <a:latin typeface="Times New Roman"/>
                <a:ea typeface="+mn-lt"/>
                <a:cs typeface="+mn-lt"/>
              </a:rPr>
              <a:t>() converts it into a valid 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, allowing access to the object.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If the original </a:t>
            </a:r>
            <a:r>
              <a:rPr lang="en-US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is reset or destroyed, </a:t>
            </a:r>
            <a:r>
              <a:rPr lang="en-US" err="1">
                <a:latin typeface="Times New Roman"/>
                <a:ea typeface="+mn-lt"/>
                <a:cs typeface="+mn-lt"/>
              </a:rPr>
              <a:t>weak_ptr.lock</a:t>
            </a:r>
            <a:r>
              <a:rPr lang="en-US" dirty="0">
                <a:latin typeface="Times New Roman"/>
                <a:ea typeface="+mn-lt"/>
                <a:cs typeface="+mn-lt"/>
              </a:rPr>
              <a:t>() returns </a:t>
            </a:r>
            <a:r>
              <a:rPr lang="en-US" b="1" err="1">
                <a:latin typeface="Times New Roman"/>
                <a:ea typeface="+mn-lt"/>
                <a:cs typeface="+mn-lt"/>
              </a:rPr>
              <a:t>nullptr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</a:t>
            </a:r>
            <a:r>
              <a:rPr lang="en-US" b="1" dirty="0">
                <a:latin typeface="Times New Roman"/>
                <a:ea typeface="+mn-lt"/>
                <a:cs typeface="+mn-lt"/>
              </a:rPr>
              <a:t>observer patterns, caching, and dependency management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</a:t>
            </a:r>
            <a:r>
              <a:rPr lang="en-US" b="1" dirty="0">
                <a:latin typeface="Times New Roman"/>
                <a:ea typeface="+mn-lt"/>
                <a:cs typeface="+mn-lt"/>
              </a:rPr>
              <a:t>borrowing a book from a library</a:t>
            </a:r>
            <a:r>
              <a:rPr lang="en-US" dirty="0">
                <a:latin typeface="Times New Roman"/>
                <a:ea typeface="+mn-lt"/>
                <a:cs typeface="+mn-lt"/>
              </a:rPr>
              <a:t>. The library </a:t>
            </a:r>
            <a:r>
              <a:rPr lang="en-US" b="1" dirty="0">
                <a:latin typeface="Times New Roman"/>
                <a:ea typeface="+mn-lt"/>
                <a:cs typeface="+mn-lt"/>
              </a:rPr>
              <a:t>owns the book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), but you have a </a:t>
            </a:r>
            <a:r>
              <a:rPr lang="en-US" b="1" dirty="0">
                <a:latin typeface="Times New Roman"/>
                <a:ea typeface="+mn-lt"/>
                <a:cs typeface="+mn-lt"/>
              </a:rPr>
              <a:t>library card that lets you check if the book is available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dirty="0">
                <a:latin typeface="Times New Roman"/>
                <a:ea typeface="+mn-lt"/>
                <a:cs typeface="+mn-lt"/>
              </a:rPr>
              <a:t>). If the book is removed from circulation (</a:t>
            </a:r>
            <a:r>
              <a:rPr lang="en-US" err="1">
                <a:latin typeface="Times New Roman"/>
                <a:cs typeface="Times New Roman"/>
              </a:rPr>
              <a:t>shared_ptr.reset</a:t>
            </a:r>
            <a:r>
              <a:rPr lang="en-US" dirty="0">
                <a:latin typeface="Times New Roman"/>
                <a:cs typeface="Times New Roman"/>
              </a:rPr>
              <a:t>()</a:t>
            </a:r>
            <a:r>
              <a:rPr lang="en-US" dirty="0">
                <a:latin typeface="Times New Roman"/>
                <a:ea typeface="+mn-lt"/>
                <a:cs typeface="+mn-lt"/>
              </a:rPr>
              <a:t>), your </a:t>
            </a:r>
            <a:r>
              <a:rPr lang="en-US" b="1" dirty="0">
                <a:latin typeface="Times New Roman"/>
                <a:ea typeface="+mn-lt"/>
                <a:cs typeface="+mn-lt"/>
              </a:rPr>
              <a:t>card is useless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pPr>
              <a:buFont typeface="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410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B56A4CE-1C71-0AAC-9645-8F86A011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240F2D3D-75B3-1AAA-9F4B-168A85218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8A817-FFC7-B732-B236-12C9AD9CD865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5.Converting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shared_ptr</a:t>
            </a:r>
            <a:r>
              <a:rPr lang="en-US" sz="2000" dirty="0">
                <a:latin typeface="Times New Roman"/>
                <a:cs typeface="Times New Roman"/>
              </a:rPr>
              <a:t> to </a:t>
            </a:r>
            <a:r>
              <a:rPr lang="en-US" sz="2000" dirty="0" err="1">
                <a:latin typeface="Times New Roman"/>
                <a:cs typeface="Times New Roman"/>
              </a:rPr>
              <a:t>weak_ptr</a:t>
            </a:r>
            <a:endParaRPr lang="en-US" dirty="0" err="1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B1E25820-B664-4223-349B-BF58E4BCD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3" y="1573036"/>
            <a:ext cx="6429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2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D0BBCCC-CF43-B418-61B2-64595C5B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09501-B546-A017-E91F-B60EB43AAF22}"/>
              </a:ext>
            </a:extLst>
          </p:cNvPr>
          <p:cNvSpPr txBox="1"/>
          <p:nvPr/>
        </p:nvSpPr>
        <p:spPr>
          <a:xfrm>
            <a:off x="187036" y="1304059"/>
            <a:ext cx="550545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IN" sz="2000">
                <a:latin typeface="Times New Roman"/>
                <a:cs typeface="Arial"/>
              </a:rPr>
              <a:t>Templates in C++</a:t>
            </a:r>
            <a:r>
              <a:rPr lang="en-US" sz="2000">
                <a:latin typeface="Times New Roman"/>
                <a:cs typeface="Arial"/>
              </a:rPr>
              <a:t>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Learn to define template functions and classes​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IN" sz="2000">
                <a:latin typeface="Times New Roman"/>
                <a:cs typeface="Arial"/>
              </a:rPr>
              <a:t>Specialization</a:t>
            </a:r>
            <a:r>
              <a:rPr lang="en-US" sz="2000">
                <a:latin typeface="Times New Roman"/>
                <a:cs typeface="Arial"/>
              </a:rPr>
              <a:t>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IN" sz="2000">
                <a:latin typeface="Times New Roman"/>
                <a:cs typeface="Arial"/>
              </a:rPr>
              <a:t>usage inside other templates(Nested Template)</a:t>
            </a:r>
            <a:r>
              <a:rPr lang="en-US" sz="2000">
                <a:latin typeface="Times New Roman"/>
                <a:cs typeface="Arial"/>
              </a:rPr>
              <a:t>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IN" sz="2000">
                <a:latin typeface="Times New Roman"/>
                <a:cs typeface="Arial"/>
              </a:rPr>
              <a:t>Smart Pointers</a:t>
            </a:r>
            <a:r>
              <a:rPr lang="en-US" sz="2000">
                <a:latin typeface="Times New Roman"/>
                <a:cs typeface="Arial"/>
              </a:rPr>
              <a:t>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Unique_ptr – Sole Owner​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Shared_ptr – Shared Ownership​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Weak_ptr – No Ownership (Observer)​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auto_ptr (Deprecated in C++11, Removed in C++17) 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Memory management through smart pointers.</a:t>
            </a:r>
            <a:r>
              <a:rPr lang="en-IN" sz="2000">
                <a:latin typeface="Times New Roman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62608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4737034-E2F8-2BBB-4610-50B6CC89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450E147-E81C-E1F1-64CF-BDD51C20F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A34D6-1643-3C1B-0E8F-3CD30A383F71}"/>
              </a:ext>
            </a:extLst>
          </p:cNvPr>
          <p:cNvSpPr txBox="1"/>
          <p:nvPr/>
        </p:nvSpPr>
        <p:spPr>
          <a:xfrm>
            <a:off x="360218" y="1087582"/>
            <a:ext cx="7827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Difference:</a:t>
            </a: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78CC7A-E7CE-160A-96AC-9A103B79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76025"/>
              </p:ext>
            </p:extLst>
          </p:nvPr>
        </p:nvGraphicFramePr>
        <p:xfrm>
          <a:off x="491923" y="1986987"/>
          <a:ext cx="11217783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9261">
                  <a:extLst>
                    <a:ext uri="{9D8B030D-6E8A-4147-A177-3AD203B41FA5}">
                      <a16:colId xmlns:a16="http://schemas.microsoft.com/office/drawing/2014/main" val="608169444"/>
                    </a:ext>
                  </a:extLst>
                </a:gridCol>
                <a:gridCol w="3739261">
                  <a:extLst>
                    <a:ext uri="{9D8B030D-6E8A-4147-A177-3AD203B41FA5}">
                      <a16:colId xmlns:a16="http://schemas.microsoft.com/office/drawing/2014/main" val="945706100"/>
                    </a:ext>
                  </a:extLst>
                </a:gridCol>
                <a:gridCol w="3739261">
                  <a:extLst>
                    <a:ext uri="{9D8B030D-6E8A-4147-A177-3AD203B41FA5}">
                      <a16:colId xmlns:a16="http://schemas.microsoft.com/office/drawing/2014/main" val="2960813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Feature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/>
                        </a:rPr>
                        <a:t>unique_ptr</a:t>
                      </a:r>
                      <a:r>
                        <a:rPr lang="en-US" dirty="0">
                          <a:latin typeface="Times New Roman"/>
                        </a:rPr>
                        <a:t> → </a:t>
                      </a:r>
                      <a:r>
                        <a:rPr lang="en-US" dirty="0" err="1">
                          <a:latin typeface="Times New Roman"/>
                        </a:rPr>
                        <a:t>shared_ptr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/>
                        </a:rPr>
                        <a:t>shared_ptr</a:t>
                      </a:r>
                      <a:r>
                        <a:rPr lang="en-US" dirty="0">
                          <a:latin typeface="Times New Roman"/>
                        </a:rPr>
                        <a:t> → </a:t>
                      </a:r>
                      <a:r>
                        <a:rPr lang="en-US" err="1">
                          <a:latin typeface="Times New Roman"/>
                        </a:rPr>
                        <a:t>weak_ptr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49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Ownership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Transferred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Referenced but not owned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3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Reference 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Starts tracking references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Does not increase count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75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Memory Cleanup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Last </a:t>
                      </a:r>
                      <a:r>
                        <a:rPr lang="en-US" err="1">
                          <a:latin typeface="Times New Roman"/>
                        </a:rPr>
                        <a:t>shared_ptr</a:t>
                      </a:r>
                      <a:r>
                        <a:rPr lang="en-US" b="1" dirty="0">
                          <a:latin typeface="Times New Roman"/>
                        </a:rPr>
                        <a:t> deletes object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Does not control cleanup</a:t>
                      </a:r>
                      <a:endParaRPr lang="en-US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400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Use Case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When exclusive ownership needs sharing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Avoid cyclic dependencies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64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77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E4A1A95-F284-739B-8084-4A91C15D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157F4A63-5C11-57E6-6A5B-26E63B32C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5B8F8-A128-6597-3BD6-7BF52036309E}"/>
              </a:ext>
            </a:extLst>
          </p:cNvPr>
          <p:cNvSpPr txBox="1"/>
          <p:nvPr/>
        </p:nvSpPr>
        <p:spPr>
          <a:xfrm>
            <a:off x="114770" y="862125"/>
            <a:ext cx="1158413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 Experience</a:t>
            </a:r>
            <a:endParaRPr lang="en-US" sz="2000" b="1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Dangling </a:t>
            </a: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b="1" dirty="0">
                <a:latin typeface="Times New Roman"/>
                <a:ea typeface="+mn-lt"/>
                <a:cs typeface="+mn-lt"/>
              </a:rPr>
              <a:t> references</a:t>
            </a:r>
            <a:r>
              <a:rPr lang="en-US" dirty="0">
                <a:latin typeface="Times New Roman"/>
                <a:ea typeface="+mn-lt"/>
                <a:cs typeface="+mn-lt"/>
              </a:rPr>
              <a:t>: Accessing an expired </a:t>
            </a: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dirty="0">
                <a:latin typeface="Times New Roman"/>
                <a:ea typeface="+mn-lt"/>
                <a:cs typeface="+mn-lt"/>
              </a:rPr>
              <a:t> may lead to unexpected behavior.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Unintended 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b="1" dirty="0">
                <a:latin typeface="Times New Roman"/>
                <a:ea typeface="+mn-lt"/>
                <a:cs typeface="+mn-lt"/>
              </a:rPr>
              <a:t> cycles</a:t>
            </a:r>
            <a:r>
              <a:rPr lang="en-US" dirty="0">
                <a:latin typeface="Times New Roman"/>
                <a:ea typeface="+mn-lt"/>
                <a:cs typeface="+mn-lt"/>
              </a:rPr>
              <a:t>: Two 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objects referencing each other can cause </a:t>
            </a:r>
            <a:r>
              <a:rPr lang="en-US" b="1" dirty="0">
                <a:latin typeface="Times New Roman"/>
                <a:ea typeface="+mn-lt"/>
                <a:cs typeface="+mn-lt"/>
              </a:rPr>
              <a:t>memory leaks</a:t>
            </a:r>
            <a:r>
              <a:rPr lang="en-US" dirty="0">
                <a:latin typeface="Times New Roman"/>
                <a:ea typeface="+mn-lt"/>
                <a:cs typeface="+mn-lt"/>
              </a:rPr>
              <a:t> (resolved using </a:t>
            </a: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Incorrect 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b="1" dirty="0">
                <a:latin typeface="Times New Roman"/>
                <a:ea typeface="+mn-lt"/>
                <a:cs typeface="+mn-lt"/>
              </a:rPr>
              <a:t> ownership transfer</a:t>
            </a:r>
            <a:r>
              <a:rPr lang="en-US" dirty="0">
                <a:latin typeface="Times New Roman"/>
                <a:ea typeface="+mn-lt"/>
                <a:cs typeface="+mn-lt"/>
              </a:rPr>
              <a:t>: Forgetting to use std::move() can cause </a:t>
            </a:r>
            <a:r>
              <a:rPr lang="en-US" b="1" dirty="0">
                <a:latin typeface="Times New Roman"/>
                <a:ea typeface="+mn-lt"/>
                <a:cs typeface="+mn-lt"/>
              </a:rPr>
              <a:t>compilation errors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Performance concerns in </a:t>
            </a:r>
            <a:r>
              <a:rPr lang="en-US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: Reference counting introduces </a:t>
            </a:r>
            <a:r>
              <a:rPr lang="en-US" b="1" dirty="0">
                <a:latin typeface="Times New Roman"/>
                <a:ea typeface="+mn-lt"/>
                <a:cs typeface="+mn-lt"/>
              </a:rPr>
              <a:t>slight overhead</a:t>
            </a:r>
            <a:r>
              <a:rPr lang="en-US" dirty="0">
                <a:latin typeface="Times New Roman"/>
                <a:ea typeface="+mn-lt"/>
                <a:cs typeface="+mn-lt"/>
              </a:rPr>
              <a:t> that may not be suitable for high-performance scenarios.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Multithreading issues</a:t>
            </a:r>
            <a:r>
              <a:rPr lang="en-US" dirty="0">
                <a:latin typeface="Times New Roman"/>
                <a:ea typeface="+mn-lt"/>
                <a:cs typeface="+mn-lt"/>
              </a:rPr>
              <a:t>: Sharing </a:t>
            </a:r>
            <a:r>
              <a:rPr lang="en-US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across threads requires </a:t>
            </a:r>
            <a:r>
              <a:rPr lang="en-US" b="1" dirty="0">
                <a:latin typeface="Times New Roman"/>
                <a:ea typeface="+mn-lt"/>
                <a:cs typeface="+mn-lt"/>
              </a:rPr>
              <a:t>synchronization</a:t>
            </a:r>
            <a:r>
              <a:rPr lang="en-US" dirty="0">
                <a:latin typeface="Times New Roman"/>
                <a:ea typeface="+mn-lt"/>
                <a:cs typeface="+mn-lt"/>
              </a:rPr>
              <a:t> to avoid race conditions.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4636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5CE5E10-C40A-292B-8D1F-4B31128C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F940F2E7-950C-FFFA-5994-91D3D9D56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Tasks / Assignments Completed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A5D7F-A316-AC2B-2C55-CA770660D126}"/>
              </a:ext>
            </a:extLst>
          </p:cNvPr>
          <p:cNvSpPr txBox="1"/>
          <p:nvPr/>
        </p:nvSpPr>
        <p:spPr>
          <a:xfrm>
            <a:off x="1881" y="777458"/>
            <a:ext cx="1218620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Unique to Shared Ownership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Converted </a:t>
            </a:r>
            <a:r>
              <a:rPr lang="en-US" dirty="0" err="1">
                <a:latin typeface="Times New Roman"/>
                <a:ea typeface="+mn-lt"/>
                <a:cs typeface="+mn-lt"/>
              </a:rPr>
              <a:t>unique</a:t>
            </a:r>
            <a:r>
              <a:rPr lang="en-US" dirty="0" err="1">
                <a:latin typeface="Times New Roman"/>
                <a:cs typeface="Times New Roman"/>
              </a:rPr>
              <a:t>_ptr</a:t>
            </a:r>
            <a:r>
              <a:rPr lang="en-US" b="1" dirty="0">
                <a:latin typeface="Times New Roman"/>
                <a:ea typeface="+mn-lt"/>
                <a:cs typeface="+mn-lt"/>
              </a:rPr>
              <a:t> to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shared</a:t>
            </a:r>
            <a:r>
              <a:rPr lang="en-US" dirty="0" err="1">
                <a:latin typeface="Times New Roman"/>
                <a:cs typeface="Times New Roman"/>
              </a:rPr>
              <a:t>_ptr</a:t>
            </a:r>
            <a:r>
              <a:rPr lang="en-US" dirty="0">
                <a:latin typeface="Times New Roman"/>
                <a:ea typeface="+mn-lt"/>
                <a:cs typeface="+mn-lt"/>
              </a:rPr>
              <a:t> using std::move() to shift ownership.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</a:t>
            </a:r>
            <a:r>
              <a:rPr lang="en-US" b="1" dirty="0">
                <a:latin typeface="Times New Roman"/>
                <a:ea typeface="+mn-lt"/>
                <a:cs typeface="+mn-lt"/>
              </a:rPr>
              <a:t>reference counting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err="1">
                <a:latin typeface="Times New Roman"/>
                <a:ea typeface="+mn-lt"/>
                <a:cs typeface="+mn-lt"/>
              </a:rPr>
              <a:t>.use_count</a:t>
            </a:r>
            <a:r>
              <a:rPr lang="en-US" dirty="0">
                <a:latin typeface="Times New Roman"/>
                <a:ea typeface="+mn-lt"/>
                <a:cs typeface="+mn-lt"/>
              </a:rPr>
              <a:t>()) to track object lifetime.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smart pointers in </a:t>
            </a:r>
            <a:r>
              <a:rPr lang="en-US" b="1" dirty="0">
                <a:latin typeface="Times New Roman"/>
                <a:ea typeface="+mn-lt"/>
                <a:cs typeface="+mn-lt"/>
              </a:rPr>
              <a:t>resource management systems</a:t>
            </a:r>
            <a:r>
              <a:rPr lang="en-US" dirty="0">
                <a:latin typeface="Times New Roman"/>
                <a:ea typeface="+mn-lt"/>
                <a:cs typeface="+mn-lt"/>
              </a:rPr>
              <a:t> (e.g., managing dynamically allocated objects).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Shared to Weak for Dependency Handling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Prevented </a:t>
            </a:r>
            <a:r>
              <a:rPr lang="en-US" b="1" dirty="0">
                <a:latin typeface="Times New Roman"/>
                <a:ea typeface="+mn-lt"/>
                <a:cs typeface="+mn-lt"/>
              </a:rPr>
              <a:t>cyclic dependencies</a:t>
            </a:r>
            <a:r>
              <a:rPr lang="en-US" dirty="0">
                <a:latin typeface="Times New Roman"/>
                <a:ea typeface="+mn-lt"/>
                <a:cs typeface="+mn-lt"/>
              </a:rPr>
              <a:t> using </a:t>
            </a:r>
            <a:r>
              <a:rPr lang="en-US" err="1">
                <a:latin typeface="Times New Roman"/>
                <a:ea typeface="+mn-lt"/>
                <a:cs typeface="+mn-lt"/>
              </a:rPr>
              <a:t>weak</a:t>
            </a:r>
            <a:r>
              <a:rPr lang="en-US" err="1">
                <a:latin typeface="Times New Roman"/>
                <a:cs typeface="Times New Roman"/>
              </a:rPr>
              <a:t>_ptr</a:t>
            </a:r>
            <a:r>
              <a:rPr lang="en-US" dirty="0">
                <a:latin typeface="Times New Roman"/>
                <a:ea typeface="+mn-lt"/>
                <a:cs typeface="+mn-lt"/>
              </a:rPr>
              <a:t> in </a:t>
            </a:r>
            <a:r>
              <a:rPr lang="en-US" b="1" dirty="0">
                <a:latin typeface="Times New Roman"/>
                <a:ea typeface="+mn-lt"/>
                <a:cs typeface="+mn-lt"/>
              </a:rPr>
              <a:t>graphs, linked lists, and caching systems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</a:t>
            </a:r>
            <a:r>
              <a:rPr lang="en-US" err="1">
                <a:latin typeface="Times New Roman"/>
                <a:ea typeface="+mn-lt"/>
                <a:cs typeface="+mn-lt"/>
              </a:rPr>
              <a:t>weak_ptr.lock</a:t>
            </a:r>
            <a:r>
              <a:rPr lang="en-US" dirty="0">
                <a:latin typeface="Times New Roman"/>
                <a:ea typeface="+mn-lt"/>
                <a:cs typeface="+mn-lt"/>
              </a:rPr>
              <a:t>() to </a:t>
            </a:r>
            <a:r>
              <a:rPr lang="en-US" b="1" dirty="0">
                <a:latin typeface="Times New Roman"/>
                <a:ea typeface="+mn-lt"/>
                <a:cs typeface="+mn-lt"/>
              </a:rPr>
              <a:t>safely access objects</a:t>
            </a:r>
            <a:r>
              <a:rPr lang="en-US" dirty="0">
                <a:latin typeface="Times New Roman"/>
                <a:ea typeface="+mn-lt"/>
                <a:cs typeface="+mn-lt"/>
              </a:rPr>
              <a:t> while ensuring they still exist.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Explored </a:t>
            </a:r>
            <a:r>
              <a:rPr lang="en-US" b="1" dirty="0">
                <a:latin typeface="Times New Roman"/>
                <a:ea typeface="+mn-lt"/>
                <a:cs typeface="+mn-lt"/>
              </a:rPr>
              <a:t>observer patterns</a:t>
            </a:r>
            <a:r>
              <a:rPr lang="en-US" dirty="0">
                <a:latin typeface="Times New Roman"/>
                <a:ea typeface="+mn-lt"/>
                <a:cs typeface="+mn-lt"/>
              </a:rPr>
              <a:t>, where </a:t>
            </a: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dirty="0">
                <a:latin typeface="Times New Roman"/>
                <a:ea typeface="+mn-lt"/>
                <a:cs typeface="+mn-lt"/>
              </a:rPr>
              <a:t> allowed multiple objects to reference a shared resource </a:t>
            </a:r>
            <a:r>
              <a:rPr lang="en-US" b="1" dirty="0">
                <a:latin typeface="Times New Roman"/>
                <a:ea typeface="+mn-lt"/>
                <a:cs typeface="+mn-lt"/>
              </a:rPr>
              <a:t>without affecting memory cleanup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Helpful Articles &amp; Books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i="1" dirty="0">
                <a:latin typeface="Times New Roman"/>
                <a:ea typeface="+mn-lt"/>
                <a:cs typeface="+mn-lt"/>
              </a:rPr>
              <a:t>Effective Modern C++</a:t>
            </a:r>
            <a:r>
              <a:rPr lang="en-US" dirty="0">
                <a:latin typeface="Times New Roman"/>
                <a:ea typeface="+mn-lt"/>
                <a:cs typeface="+mn-lt"/>
              </a:rPr>
              <a:t> by Scott Meyers – Great insights into </a:t>
            </a:r>
            <a:r>
              <a:rPr lang="en-US" b="1" dirty="0">
                <a:latin typeface="Times New Roman"/>
                <a:ea typeface="+mn-lt"/>
                <a:cs typeface="+mn-lt"/>
              </a:rPr>
              <a:t>smart pointer best practices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cppreference.com – Technical details and examples.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Best Practices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b="1" dirty="0">
                <a:latin typeface="Times New Roman"/>
                <a:ea typeface="+mn-lt"/>
                <a:cs typeface="+mn-lt"/>
              </a:rPr>
              <a:t> when possible</a:t>
            </a:r>
            <a:r>
              <a:rPr lang="en-US" dirty="0">
                <a:latin typeface="Times New Roman"/>
                <a:ea typeface="+mn-lt"/>
                <a:cs typeface="+mn-lt"/>
              </a:rPr>
              <a:t>; prefer </a:t>
            </a:r>
            <a:r>
              <a:rPr lang="en-US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only </a:t>
            </a:r>
            <a:r>
              <a:rPr lang="en-US" b="1" dirty="0">
                <a:latin typeface="Times New Roman"/>
                <a:ea typeface="+mn-lt"/>
                <a:cs typeface="+mn-lt"/>
              </a:rPr>
              <a:t>when sharing is required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Always </a:t>
            </a:r>
            <a:r>
              <a:rPr lang="en-US" b="1" dirty="0">
                <a:latin typeface="Times New Roman"/>
                <a:ea typeface="+mn-lt"/>
                <a:cs typeface="+mn-lt"/>
              </a:rPr>
              <a:t>use </a:t>
            </a:r>
            <a:r>
              <a:rPr lang="en-US" dirty="0">
                <a:latin typeface="Times New Roman"/>
                <a:ea typeface="+mn-lt"/>
                <a:cs typeface="+mn-lt"/>
              </a:rPr>
              <a:t>std::move() when transferring ownership of 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</a:t>
            </a:r>
            <a:r>
              <a:rPr lang="en-US" err="1">
                <a:latin typeface="Times New Roman"/>
                <a:ea typeface="+mn-lt"/>
                <a:cs typeface="+mn-lt"/>
              </a:rPr>
              <a:t>weak_ptr</a:t>
            </a:r>
            <a:r>
              <a:rPr lang="en-US" dirty="0">
                <a:latin typeface="Times New Roman"/>
                <a:ea typeface="+mn-lt"/>
                <a:cs typeface="+mn-lt"/>
              </a:rPr>
              <a:t> to avoid </a:t>
            </a:r>
            <a:r>
              <a:rPr lang="en-US" b="1" dirty="0">
                <a:latin typeface="Times New Roman"/>
                <a:ea typeface="+mn-lt"/>
                <a:cs typeface="+mn-lt"/>
              </a:rPr>
              <a:t>cyclic dependencies in </a:t>
            </a:r>
            <a:r>
              <a:rPr lang="en-US" err="1">
                <a:latin typeface="Times New Roman"/>
                <a:ea typeface="+mn-lt"/>
                <a:cs typeface="+mn-lt"/>
              </a:rPr>
              <a:t>shared_ptr</a:t>
            </a:r>
            <a:r>
              <a:rPr lang="en-US" b="1" dirty="0">
                <a:latin typeface="Times New Roman"/>
                <a:ea typeface="+mn-lt"/>
                <a:cs typeface="+mn-lt"/>
              </a:rPr>
              <a:t>-based designs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Avoid </a:t>
            </a:r>
            <a:r>
              <a:rPr lang="en-US" b="1" dirty="0">
                <a:latin typeface="Times New Roman"/>
                <a:ea typeface="+mn-lt"/>
                <a:cs typeface="+mn-lt"/>
              </a:rPr>
              <a:t>raw </a:t>
            </a:r>
            <a:r>
              <a:rPr lang="en-US" dirty="0">
                <a:latin typeface="Times New Roman"/>
                <a:ea typeface="+mn-lt"/>
                <a:cs typeface="+mn-lt"/>
              </a:rPr>
              <a:t>new</a:t>
            </a:r>
            <a:r>
              <a:rPr lang="en-US" b="1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+mn-lt"/>
                <a:cs typeface="+mn-lt"/>
              </a:rPr>
              <a:t>delete, letting smart pointers handle memory cleanup.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605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E0A5FC9-875E-18D5-1496-709DE331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5AA03DA8-AD7D-0B41-1172-F834E7D5E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FF88E-CD69-5AE9-96E2-D76D8001FBEF}"/>
              </a:ext>
            </a:extLst>
          </p:cNvPr>
          <p:cNvSpPr txBox="1"/>
          <p:nvPr/>
        </p:nvSpPr>
        <p:spPr>
          <a:xfrm>
            <a:off x="1262474" y="1403585"/>
            <a:ext cx="9243718" cy="1198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875"/>
              </a:lnSpc>
              <a:buFont typeface="Arial,Sans-Serif"/>
              <a:buChar char="•"/>
            </a:pPr>
            <a:r>
              <a:rPr lang="en-IN" sz="2000" b="1">
                <a:latin typeface="Times New Roman"/>
                <a:cs typeface="Arial"/>
              </a:rPr>
              <a:t>Important Language Features</a:t>
            </a:r>
            <a:r>
              <a:rPr lang="en-US" sz="2000">
                <a:latin typeface="Times New Roman"/>
                <a:cs typeface="Arial"/>
              </a:rPr>
              <a:t>​</a:t>
            </a:r>
          </a:p>
          <a:p>
            <a:pPr>
              <a:lnSpc>
                <a:spcPts val="4350"/>
              </a:lnSpc>
            </a:pPr>
            <a:r>
              <a:rPr lang="en-US">
                <a:latin typeface="Times New Roman"/>
                <a:cs typeface="Segoe UI"/>
              </a:rPr>
              <a:t>Using auto, range-based for loops, lambdas, constexpr, tuples, and strongly-typed enums.</a:t>
            </a:r>
            <a:r>
              <a:rPr lang="en-IN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0445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275FE7F-8C97-00EE-E6BA-4ADB3A61D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0F45FE0-CCEB-8C29-CE74-74EFB828D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E664D-DA29-55E7-559D-BB80B5C30B52}"/>
              </a:ext>
            </a:extLst>
          </p:cNvPr>
          <p:cNvSpPr txBox="1"/>
          <p:nvPr/>
        </p:nvSpPr>
        <p:spPr>
          <a:xfrm>
            <a:off x="187036" y="1304059"/>
            <a:ext cx="1158413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latin typeface="Times New Roman"/>
                <a:cs typeface="Times New Roman"/>
              </a:rPr>
              <a:t>Template Functions and Classes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To enable writing generic and reusable code that works with any data type without duplicating the logic.</a:t>
            </a:r>
            <a:endParaRPr lang="en-IN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Points: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</a:t>
            </a:r>
            <a:r>
              <a:rPr lang="en-US" dirty="0">
                <a:latin typeface="Times New Roman"/>
                <a:cs typeface="Arial"/>
              </a:rPr>
              <a:t>template&lt;</a:t>
            </a:r>
            <a:r>
              <a:rPr lang="en-US" err="1">
                <a:latin typeface="Times New Roman"/>
                <a:cs typeface="Arial"/>
              </a:rPr>
              <a:t>typename</a:t>
            </a:r>
            <a:r>
              <a:rPr lang="en-US" dirty="0">
                <a:latin typeface="Times New Roman"/>
                <a:cs typeface="Arial"/>
              </a:rPr>
              <a:t> T&gt;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dirty="0">
                <a:latin typeface="Times New Roman"/>
                <a:cs typeface="Arial"/>
              </a:rPr>
              <a:t>template&lt;class T&gt;</a:t>
            </a:r>
            <a:r>
              <a:rPr lang="en-US" dirty="0">
                <a:latin typeface="Times New Roman"/>
                <a:ea typeface="+mn-lt"/>
                <a:cs typeface="+mn-lt"/>
              </a:rPr>
              <a:t> to define functions/classes that work with different types.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Supports both function and class templates.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Promotes type independence and code reusability.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Specialization allows you to tailor behavior for specific data types when needed.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Think of a multi-size suitcase. You pack different kinds of items (clothes, electronics, shoes), but the suitcase adjusts itself based on what you’re storing. You don’t need a different suitcase for each category just one flexible one.</a:t>
            </a:r>
            <a:endParaRPr lang="en-IN" b="1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/>
                <a:cs typeface="Times New Roman"/>
              </a:rPr>
              <a:t>Types of Templates: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>
                <a:latin typeface="Times New Roman"/>
                <a:cs typeface="Times New Roman"/>
              </a:rPr>
              <a:t>Function Template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>
                <a:latin typeface="Times New Roman"/>
                <a:cs typeface="Times New Roman"/>
              </a:rPr>
              <a:t>Class Template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b="1" dirty="0">
              <a:latin typeface="Times New Roman"/>
              <a:cs typeface="Arial"/>
            </a:endParaRP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endParaRPr lang="en-US" sz="20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7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D8684C5-436A-BB56-FFC0-C00A741D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C614509-4E73-88F7-F196-EED7E3336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36885-805B-F381-0F3F-AA1468C78D11}"/>
              </a:ext>
            </a:extLst>
          </p:cNvPr>
          <p:cNvSpPr txBox="1"/>
          <p:nvPr/>
        </p:nvSpPr>
        <p:spPr>
          <a:xfrm>
            <a:off x="152400" y="975014"/>
            <a:ext cx="11584131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1. Template Functions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Eliminate redundancy</a:t>
            </a:r>
            <a:r>
              <a:rPr lang="en-US" dirty="0">
                <a:latin typeface="Times New Roman"/>
                <a:ea typeface="+mn-lt"/>
                <a:cs typeface="+mn-lt"/>
              </a:rPr>
              <a:t> by allowing functions to work with any data type.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Improve flexibility</a:t>
            </a:r>
            <a:r>
              <a:rPr lang="en-US" dirty="0">
                <a:latin typeface="Times New Roman"/>
                <a:ea typeface="+mn-lt"/>
                <a:cs typeface="+mn-lt"/>
              </a:rPr>
              <a:t> in algorithms that operate on multiple types (like sorting or searching).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Maintain strong type safety</a:t>
            </a:r>
            <a:r>
              <a:rPr lang="en-US" dirty="0">
                <a:latin typeface="Times New Roman"/>
                <a:ea typeface="+mn-lt"/>
                <a:cs typeface="+mn-lt"/>
              </a:rPr>
              <a:t> while avoiding unnecessary code duplication.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Points: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Defined using the </a:t>
            </a:r>
            <a:r>
              <a:rPr lang="en-US" dirty="0">
                <a:latin typeface="Times New Roman"/>
                <a:cs typeface="Arial"/>
              </a:rPr>
              <a:t>template&lt;</a:t>
            </a:r>
            <a:r>
              <a:rPr lang="en-US" err="1">
                <a:latin typeface="Times New Roman"/>
                <a:cs typeface="Arial"/>
              </a:rPr>
              <a:t>typename</a:t>
            </a:r>
            <a:r>
              <a:rPr lang="en-US" dirty="0">
                <a:latin typeface="Times New Roman"/>
                <a:cs typeface="Arial"/>
              </a:rPr>
              <a:t> T&gt;</a:t>
            </a:r>
            <a:r>
              <a:rPr lang="en-US" dirty="0">
                <a:latin typeface="Times New Roman"/>
                <a:ea typeface="+mn-lt"/>
                <a:cs typeface="+mn-lt"/>
              </a:rPr>
              <a:t> syntax.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type </a:t>
            </a:r>
            <a:r>
              <a:rPr lang="en-US" dirty="0">
                <a:latin typeface="Times New Roman"/>
                <a:cs typeface="Arial"/>
              </a:rPr>
              <a:t>T</a:t>
            </a:r>
            <a:r>
              <a:rPr lang="en-US" dirty="0">
                <a:latin typeface="Times New Roman"/>
                <a:ea typeface="+mn-lt"/>
                <a:cs typeface="+mn-lt"/>
              </a:rPr>
              <a:t> is a placeholder that gets replaced at </a:t>
            </a:r>
            <a:r>
              <a:rPr lang="en-US" b="1" dirty="0">
                <a:latin typeface="Times New Roman"/>
                <a:ea typeface="+mn-lt"/>
                <a:cs typeface="+mn-lt"/>
              </a:rPr>
              <a:t>compile time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mathematical operations, sorting, and comparisons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Arial"/>
            </a:endParaRPr>
          </a:p>
          <a:p>
            <a:r>
              <a:rPr lang="en-US" b="1" dirty="0"/>
              <a:t>Real-life Analogy: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Think of a </a:t>
            </a:r>
            <a:r>
              <a:rPr lang="en-US" b="1" dirty="0">
                <a:ea typeface="+mn-lt"/>
                <a:cs typeface="+mn-lt"/>
              </a:rPr>
              <a:t>universal screwdriver </a:t>
            </a:r>
            <a:r>
              <a:rPr lang="en-US" dirty="0">
                <a:ea typeface="+mn-lt"/>
                <a:cs typeface="+mn-lt"/>
              </a:rPr>
              <a:t>instead of carrying different screwdrivers for each type of screw, you have </a:t>
            </a:r>
            <a:r>
              <a:rPr lang="en-US" b="1" dirty="0">
                <a:ea typeface="+mn-lt"/>
                <a:cs typeface="+mn-lt"/>
              </a:rPr>
              <a:t>one handle and interchangeable heads</a:t>
            </a:r>
            <a:r>
              <a:rPr lang="en-US" dirty="0">
                <a:ea typeface="+mn-lt"/>
                <a:cs typeface="+mn-lt"/>
              </a:rPr>
              <a:t>. The screwdriver adapts to the type of screw it’s being used on, much like how a </a:t>
            </a:r>
            <a:r>
              <a:rPr lang="en-US" b="1" dirty="0">
                <a:ea typeface="+mn-lt"/>
                <a:cs typeface="+mn-lt"/>
              </a:rPr>
              <a:t>template function adapts to different data types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latin typeface="Times New Roman"/>
              <a:cs typeface="Arial"/>
            </a:endParaRPr>
          </a:p>
          <a:p>
            <a:endParaRPr lang="en-US" b="1" dirty="0">
              <a:latin typeface="Times New Roman"/>
              <a:cs typeface="Arial"/>
            </a:endParaRP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endParaRPr lang="en-US" sz="20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6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F9EE083-D35F-BC54-4C2B-335B1503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1B549C6-5F55-8ED5-DBA2-8454189BD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11098-EAEB-B9CB-F03E-D3F8D027E12A}"/>
              </a:ext>
            </a:extLst>
          </p:cNvPr>
          <p:cNvSpPr txBox="1"/>
          <p:nvPr/>
        </p:nvSpPr>
        <p:spPr>
          <a:xfrm>
            <a:off x="360218" y="1087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1. Function Template</a:t>
            </a:r>
            <a:endParaRPr lang="en-US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0545CC9-6EEA-A82B-1BE4-AB68C1C4A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67" y="1711305"/>
            <a:ext cx="5559826" cy="28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5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EA133CC-789D-BEA2-8DB1-C43110602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63FD1C8-572B-7230-D1EB-344F5AC8D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56629-2BBC-C8BD-C111-F5B7D9AD2FD7}"/>
              </a:ext>
            </a:extLst>
          </p:cNvPr>
          <p:cNvSpPr txBox="1"/>
          <p:nvPr/>
        </p:nvSpPr>
        <p:spPr>
          <a:xfrm>
            <a:off x="152400" y="975014"/>
            <a:ext cx="11584131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2. Template Classes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Allows writing </a:t>
            </a:r>
            <a:r>
              <a:rPr lang="en-US" b="1" dirty="0">
                <a:latin typeface="Times New Roman"/>
                <a:ea typeface="+mn-lt"/>
                <a:cs typeface="+mn-lt"/>
              </a:rPr>
              <a:t>data structures</a:t>
            </a:r>
            <a:r>
              <a:rPr lang="en-US" dirty="0">
                <a:latin typeface="Times New Roman"/>
                <a:ea typeface="+mn-lt"/>
                <a:cs typeface="+mn-lt"/>
              </a:rPr>
              <a:t> that work with </a:t>
            </a:r>
            <a:r>
              <a:rPr lang="en-US" b="1" dirty="0">
                <a:latin typeface="Times New Roman"/>
                <a:ea typeface="+mn-lt"/>
                <a:cs typeface="+mn-lt"/>
              </a:rPr>
              <a:t>multiple types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to build </a:t>
            </a:r>
            <a:r>
              <a:rPr lang="en-US" b="1" dirty="0">
                <a:latin typeface="Times New Roman"/>
                <a:ea typeface="+mn-lt"/>
                <a:cs typeface="+mn-lt"/>
              </a:rPr>
              <a:t>generic containers</a:t>
            </a:r>
            <a:r>
              <a:rPr lang="en-US" dirty="0">
                <a:latin typeface="Times New Roman"/>
                <a:ea typeface="+mn-lt"/>
                <a:cs typeface="+mn-lt"/>
              </a:rPr>
              <a:t> like </a:t>
            </a:r>
            <a:r>
              <a:rPr lang="en-US" b="1" dirty="0">
                <a:latin typeface="Times New Roman"/>
                <a:ea typeface="+mn-lt"/>
                <a:cs typeface="+mn-lt"/>
              </a:rPr>
              <a:t>linked lists, stacks, and queues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Avoids code repetition in classes that </a:t>
            </a:r>
            <a:r>
              <a:rPr lang="en-US" b="1" dirty="0">
                <a:latin typeface="Times New Roman"/>
                <a:ea typeface="+mn-lt"/>
                <a:cs typeface="+mn-lt"/>
              </a:rPr>
              <a:t>only differ by data type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Points: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Defined using </a:t>
            </a:r>
            <a:r>
              <a:rPr lang="en-US" dirty="0">
                <a:latin typeface="Times New Roman"/>
                <a:cs typeface="Arial"/>
              </a:rPr>
              <a:t>template&lt;</a:t>
            </a:r>
            <a:r>
              <a:rPr lang="en-US" err="1">
                <a:latin typeface="Times New Roman"/>
                <a:cs typeface="Arial"/>
              </a:rPr>
              <a:t>typename</a:t>
            </a:r>
            <a:r>
              <a:rPr lang="en-US" dirty="0">
                <a:latin typeface="Times New Roman"/>
                <a:cs typeface="Arial"/>
              </a:rPr>
              <a:t> T&gt;</a:t>
            </a:r>
            <a:r>
              <a:rPr lang="en-US" dirty="0">
                <a:latin typeface="Times New Roman"/>
                <a:ea typeface="+mn-lt"/>
                <a:cs typeface="+mn-lt"/>
              </a:rPr>
              <a:t> before class definition.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Helps design </a:t>
            </a:r>
            <a:r>
              <a:rPr lang="en-US" b="1" dirty="0">
                <a:latin typeface="Times New Roman"/>
                <a:ea typeface="+mn-lt"/>
                <a:cs typeface="+mn-lt"/>
              </a:rPr>
              <a:t>flexible, type-independent objects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Commonly used in </a:t>
            </a:r>
            <a:r>
              <a:rPr lang="en-US" b="1" dirty="0">
                <a:latin typeface="Times New Roman"/>
                <a:ea typeface="+mn-lt"/>
                <a:cs typeface="+mn-lt"/>
              </a:rPr>
              <a:t>STL (Standard Template Library)</a:t>
            </a:r>
            <a:r>
              <a:rPr lang="en-US" dirty="0">
                <a:latin typeface="Times New Roman"/>
                <a:ea typeface="+mn-lt"/>
                <a:cs typeface="+mn-lt"/>
              </a:rPr>
              <a:t> (vector, map, queue, etc.).</a:t>
            </a:r>
            <a:endParaRPr lang="en-US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a </a:t>
            </a:r>
            <a:r>
              <a:rPr lang="en-US" b="1" dirty="0">
                <a:latin typeface="Times New Roman"/>
                <a:ea typeface="+mn-lt"/>
                <a:cs typeface="+mn-lt"/>
              </a:rPr>
              <a:t>shipping container </a:t>
            </a:r>
            <a:r>
              <a:rPr lang="en-US" dirty="0">
                <a:latin typeface="Times New Roman"/>
                <a:ea typeface="+mn-lt"/>
                <a:cs typeface="+mn-lt"/>
              </a:rPr>
              <a:t>instead of having different containers for electronics, furniture, or books, you have </a:t>
            </a:r>
            <a:r>
              <a:rPr lang="en-US" b="1" dirty="0">
                <a:latin typeface="Times New Roman"/>
                <a:ea typeface="+mn-lt"/>
                <a:cs typeface="+mn-lt"/>
              </a:rPr>
              <a:t>one container that can hold any item</a:t>
            </a:r>
            <a:r>
              <a:rPr lang="en-US" dirty="0">
                <a:latin typeface="Times New Roman"/>
                <a:ea typeface="+mn-lt"/>
                <a:cs typeface="+mn-lt"/>
              </a:rPr>
              <a:t>.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container's structure remains the same</a:t>
            </a:r>
            <a:r>
              <a:rPr lang="en-US" dirty="0">
                <a:latin typeface="Times New Roman"/>
                <a:ea typeface="+mn-lt"/>
                <a:cs typeface="+mn-lt"/>
              </a:rPr>
              <a:t>, but its contents can change based on need, just like how </a:t>
            </a:r>
            <a:r>
              <a:rPr lang="en-US" b="1" dirty="0">
                <a:latin typeface="Times New Roman"/>
                <a:ea typeface="+mn-lt"/>
                <a:cs typeface="+mn-lt"/>
              </a:rPr>
              <a:t>template classes store different types of data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Arial"/>
            </a:endParaRP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endParaRPr lang="en-US" sz="20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43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5D12C73-54FA-0E19-ACE2-45468B2C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A9D9BE1-D17E-02EA-0FB7-2E5F667B4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94188-13A6-A409-5F0A-ABFCF8A34EF5}"/>
              </a:ext>
            </a:extLst>
          </p:cNvPr>
          <p:cNvSpPr txBox="1"/>
          <p:nvPr/>
        </p:nvSpPr>
        <p:spPr>
          <a:xfrm>
            <a:off x="360218" y="1087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2. Class Template</a:t>
            </a:r>
            <a:endParaRPr lang="en-US" dirty="0"/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42DB741-7685-4576-81EA-E295F496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566" y="1952582"/>
            <a:ext cx="8428419" cy="41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7D5A14D-8340-0E77-7862-C0912937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36C62C0-DD0F-9761-0A88-0113314F7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18CF2-4F6A-16ED-401F-F95B81E3D1CD}"/>
              </a:ext>
            </a:extLst>
          </p:cNvPr>
          <p:cNvSpPr txBox="1"/>
          <p:nvPr/>
        </p:nvSpPr>
        <p:spPr>
          <a:xfrm>
            <a:off x="152400" y="975014"/>
            <a:ext cx="1158413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3.Template Specialization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To customize the implementation of a template for a specific data type when the default template logic isn’t suitable.</a:t>
            </a:r>
            <a:endParaRPr lang="en-US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Points: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Overrides generic template behavior for particular data types.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Comes in two forms: full and partial specialization.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when specific types need optimized or alternate logic.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Imagine a restaurant that offers a standard menu (template) but creates a special dish for regular VIP customers (specialization). Everyone gets food, but VIPs get custom service.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2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6D0B468418844B2884FB785E92CAB" ma:contentTypeVersion="11" ma:contentTypeDescription="Create a new document." ma:contentTypeScope="" ma:versionID="3f3ea9cb2a02a97e181c51e7aadffb57">
  <xsd:schema xmlns:xsd="http://www.w3.org/2001/XMLSchema" xmlns:xs="http://www.w3.org/2001/XMLSchema" xmlns:p="http://schemas.microsoft.com/office/2006/metadata/properties" xmlns:ns3="c34194d2-d63d-45e0-a806-f32d52d71aac" targetNamespace="http://schemas.microsoft.com/office/2006/metadata/properties" ma:root="true" ma:fieldsID="3781c039a2d7aaa3bdd7bed92f73f818" ns3:_="">
    <xsd:import namespace="c34194d2-d63d-45e0-a806-f32d52d71aa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194d2-d63d-45e0-a806-f32d52d71aa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4194d2-d63d-45e0-a806-f32d52d71aac" xsi:nil="true"/>
  </documentManagement>
</p:properties>
</file>

<file path=customXml/itemProps1.xml><?xml version="1.0" encoding="utf-8"?>
<ds:datastoreItem xmlns:ds="http://schemas.openxmlformats.org/officeDocument/2006/customXml" ds:itemID="{F383576F-B993-45F4-BFBB-21B43038F141}">
  <ds:schemaRefs>
    <ds:schemaRef ds:uri="c34194d2-d63d-45e0-a806-f32d52d71a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5E63D9-3519-40F3-9D21-752FD7D3C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DF39A6-E8B2-4E1A-820F-8C69276FDEF1}">
  <ds:schemaRefs>
    <ds:schemaRef ds:uri="c34194d2-d63d-45e0-a806-f32d52d71a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Agenda</vt:lpstr>
      <vt:lpstr>Topics Covered Today</vt:lpstr>
      <vt:lpstr>Key Learnings </vt:lpstr>
      <vt:lpstr>Key Learnings </vt:lpstr>
      <vt:lpstr>Code Snippet – Hands-on Practice</vt:lpstr>
      <vt:lpstr>Key Learnings </vt:lpstr>
      <vt:lpstr>Code Snippet – Hands-on Practice</vt:lpstr>
      <vt:lpstr>Key Learnings </vt:lpstr>
      <vt:lpstr>Code Snippet – Hands-on Practice</vt:lpstr>
      <vt:lpstr>Key Learnings </vt:lpstr>
      <vt:lpstr>Code Snippet – Hands-on Practice</vt:lpstr>
      <vt:lpstr>Key Learnings </vt:lpstr>
      <vt:lpstr>Code Snippet – Hands-on Practice</vt:lpstr>
      <vt:lpstr>Key Learnings </vt:lpstr>
      <vt:lpstr>Code Snippet – Hands-on Practice</vt:lpstr>
      <vt:lpstr>Challenges / Debugging Experience</vt:lpstr>
      <vt:lpstr>Key Learnings </vt:lpstr>
      <vt:lpstr>Key Learnings </vt:lpstr>
      <vt:lpstr>Code Snippet – Hands-on Practice</vt:lpstr>
      <vt:lpstr>Key Learnings </vt:lpstr>
      <vt:lpstr>Code Snippet – Hands-on Practice</vt:lpstr>
      <vt:lpstr>Key Learnings </vt:lpstr>
      <vt:lpstr>Code Snippet – Hands-on Practice</vt:lpstr>
      <vt:lpstr>Key Learnings </vt:lpstr>
      <vt:lpstr>Key Learnings </vt:lpstr>
      <vt:lpstr>Code Snippet – Hands-on Practice</vt:lpstr>
      <vt:lpstr>Key Learnings </vt:lpstr>
      <vt:lpstr>Code Snippet – Hands-on Practice</vt:lpstr>
      <vt:lpstr>Key Learnings </vt:lpstr>
      <vt:lpstr>Challenges / Debugging Experience</vt:lpstr>
      <vt:lpstr>Tasks / Assignments Completed</vt:lpstr>
      <vt:lpstr>Plan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Jhony Hari Krishna Galidevara</dc:creator>
  <cp:lastModifiedBy>Baggu Bhargav</cp:lastModifiedBy>
  <cp:revision>402</cp:revision>
  <dcterms:created xsi:type="dcterms:W3CDTF">2024-06-06T12:47:39Z</dcterms:created>
  <dcterms:modified xsi:type="dcterms:W3CDTF">2025-05-20T12:52:08Z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0x0101000816D0B468418844B2884FB785E92CAB</vt:lpwstr>
  </property>
</Properties>
</file>