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60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  <a:srgbClr val="A81F38"/>
    <a:srgbClr val="EDA5A5"/>
    <a:srgbClr val="DB8D9A"/>
    <a:srgbClr val="A71F38"/>
    <a:srgbClr val="EFEFEF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7345A-000D-8B15-0926-6E9FC03ADE95}" v="540" dt="2025-05-21T14:03:39.094"/>
    <p1510:client id="{C89841CA-A307-CCAA-E395-EFB991C38162}" v="48" dt="2025-05-21T12:59:16.280"/>
    <p1510:client id="{FEFD76D2-8432-FCF1-F7D6-8C0826C8218B}" v="36" dt="2025-05-21T12:21:05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6D7BC-4DB7-4CFB-9363-92AAA8F3D54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6AC4A-B679-4B0C-BA08-3AC52F1AE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8B5BEEC0-1EAA-C015-B4F7-CF156869B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B11E9E37-6BF0-A3D3-263A-E547A4E1B0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E7E97D65-6535-E42B-EC1B-03A953F30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897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AD2EE722-F513-1D4F-6630-71031B0FD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E9B654CC-1ECF-C717-6AA7-844807E832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959007E6-28C4-8308-F01F-76CA507A74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529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ED617213-D65D-B6AC-3D97-DE4A29D2D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8DBCF8E9-6407-C362-33F4-D78C26DA93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A5ACAF23-5D36-FB2F-F802-49F65B467C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479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7CD9BD8B-5344-A744-4DAC-BDD7EF009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9516B172-3298-6086-1743-F12C19FA38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C1D60A04-CD27-3C6A-905E-8BF5D34D76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495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D6F94A9B-E8F2-8C0C-837A-9FCE2AC60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12D5BAF1-8D80-8F65-4C51-8728B2E1D6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705588D3-BC8D-C030-A837-579DA6A05E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728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65E2564F-3B00-CAAA-AB93-74D034ED1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905F3EC-4B87-5C90-3568-C69DA659BA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BB6DAE46-9F70-47ED-2373-F2AF9CDF6D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103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78241A2F-DB47-D1DE-4DD6-BC791C95D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F660E516-96B9-A4CE-DB61-7DC596BB30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EAC577A6-647F-B9D9-178F-E274903A2E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12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58F5D884-4DE4-A1E1-B5C6-4C01D5508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DFFC56D7-7179-6A47-4898-94920F2A79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7EBCC55E-ACF2-F3D2-1E6E-698893E484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792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0542E472-B86E-EF08-9341-29745CB0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673B12CF-BCC6-23CA-15FD-5B66A65666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19578385-52D1-22AC-6A68-96692A66B3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99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3083CCCF-4B70-E311-7A9E-375F38972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2D9F2F12-8BBA-8002-92C1-8C74479CED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44788563-6896-261A-1DCB-6E7CF30368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339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02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04C54C0F-3323-0822-1700-21653038A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A4883865-88FD-89D6-1DBC-9E35C3D71E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FF7EFC5E-4A8A-D290-F6D4-37CF9BFBCC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809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60207382-EA21-76FD-0351-F448FFC4E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F706BD50-AF84-2F78-D186-37BFE4D983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62663F84-D68E-5D71-F563-BA2A58EB28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800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ED1E5E65-09FB-6E0D-4EA2-EE14D2BB5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0166F8FE-1EE0-2518-17FD-9205C0748F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608511FC-A685-05CC-9FB2-BE572C8F4A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713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C5A7B8E8-FFD0-863F-2D02-C3F63EA12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265D2794-EB08-99A1-0E03-2AAE354431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39CA9F73-9FC7-63F4-71EF-4E9B777B57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518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5DC4FA87-24E3-79B1-C74A-E6EE7D9D4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3B7D70F9-CA0A-28D2-92B5-B96485CB70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168CF10F-CCB2-468C-809D-60C87385A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607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707A9A7E-A535-3A8F-4278-300481A0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0EF93997-0188-88DF-71D8-2829040AD2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E7FE547D-B743-CB06-5047-0A259F7C64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99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E9D7A363-F992-D4F6-F0DB-C141F4610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E6892337-2C1E-FE8F-1697-58CF3F69A6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893D21C0-21D0-E029-5DBB-579E4098AC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00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34F6002B-382B-73E1-E58F-049B34D46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C1A5E3CA-12EA-01E9-B74D-F2DD1F944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F6C02881-DEF9-DC8E-14F8-E1C738B9AE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608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5D5AFF2B-F743-2E43-101D-C756C683B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0A4877EE-E584-DDD5-F730-F9A0253A64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B065191D-6423-6E1B-DAEE-59E190330C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016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148A0FA2-550A-5703-9C0F-37B7504B9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BCDCAF8E-3F71-1390-3087-8B3C2D4071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EEE3FE15-F434-28A3-7F06-6EC0B232FE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855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C914DBC5-D5AF-213C-8D83-D1CC5BF4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998AE6FA-13D2-D7D2-C3DE-F9493C936B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0A67C600-0289-2A08-DCD8-A4D0F1BCB3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639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4D64F83-E6D4-C2FF-EEA7-3A59DE2DA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8BC49475-FAE1-82B1-F744-5EF1F9FA27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AB06A0F1-F2A2-C920-1B2E-B04CD5150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02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E02660C7-86B5-5E81-B148-6990FE9FA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FB925129-4909-6CCF-0EBB-DB2DC38E63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398ACE23-06A9-891F-FBFB-D109B0D99F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640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FA24-FC2E-6ECB-B60F-C55B98C8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21C7D-AC2D-EF99-BA11-9224A1A4B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96DA-C4CE-CA3A-AC26-F317929F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F9E3-3420-A358-A2EF-00A45637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80BA-3B7C-F2A7-8481-663AA173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51FB-CEF3-3E62-250B-360F60BB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154F8-F3DB-042C-0A2D-010BFAE3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00A7F-C78D-088E-9C8E-30B10B8E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9D27-90D9-F2DE-F155-2C6AA995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E420-F30C-CACD-204D-205C6C71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63DB6-6F6B-FB10-A89E-7D81EDD87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A8C61-BB39-1741-1012-ECF3C1D0A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85625-CA30-9346-85FF-D1F6E5CB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DA06-85BB-DF92-F675-083C8C5A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727C-979A-D191-8B00-9E69E2A6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71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5/21/2025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244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541A-1782-389A-8947-DBCACB21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90C9-3A9E-EE15-73C2-A03D51F4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BB6E-CB33-4DFA-9ADE-0514D3B3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6121-555C-0D20-2C18-3CB071DA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2B054-DD9D-74A5-AA7A-91726231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8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FBFA-0085-D36F-9F24-9054DBFC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A2491-5205-5EDC-B0DF-D7301F7B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BD5DC-0ACA-EC22-3B3C-23570291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2EFE-6CF0-C161-DE5D-35BFD1AE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D24A-D997-18E0-985D-5E3E8A48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5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DE81-10FF-0044-A40E-4817C13E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B1B4-47DC-15F5-D3D1-60D5F9087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F2CE5-E1EE-E21C-83D5-3C846A7C9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FA11C-BA72-819D-1CAE-8278E47B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5AEF0-3878-7661-B572-D268AB0D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A6C09-D1F9-F5CD-5CC2-C9FC5243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37F3-8CD1-5703-4169-43C5475C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2FB4A-75F3-9F89-BA4E-EBAF77C1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E83AC-9D50-5376-065D-F0467ED1B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AEFCF-4BA8-70CD-AB49-62DBFC4CF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1BDC9-F1F4-C69E-8E21-6EC4C9751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5606A-E902-3A38-A9FB-42971A3E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5C1D9-2C2C-6D4D-5A28-40EB5AD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9FB4D-C3BE-7FCA-CD62-DBCDD35D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094E-89E0-234E-07AE-7F422921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C982A-B889-E42B-2886-2CD9D7E0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91C58-4525-329C-E6D1-FDB78345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7FA12-38AD-9A42-8277-64F3A717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6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87DAD-212F-9D12-A933-F60A4B44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88EAE-4880-DC63-A0FB-F97C2E0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6781-AF24-512D-55EE-DBE08E16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C29E-071A-9C40-B5AF-206B8633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A08E9-35B9-27EC-16B2-6DA5B7FEE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10764-C8EE-4B4A-7CBC-8CD4F6E0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2674F-2F4C-8DB9-9337-51032A25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BE534-90DC-5671-A143-CC98A317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0B889-45AC-1ED6-3934-E8A6FF1A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6EEC-E7AF-7D8D-950D-FF3D5B75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DD344-18A9-44AB-F57C-B2BC932C3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13DC4-FBCD-79A5-4E5F-1B21C9BE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1F6B-45C0-FD8E-53A1-99FE49F8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4B142-4634-263F-0A4C-AC6EB350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30E5F-C80B-815B-89F8-C8043A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7CEEB-CF3E-82F7-3432-64F46E6F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21A05-3469-F66D-C1E9-27F05D807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4761-7141-2561-1062-AD8565406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69EFC-A6C4-4F86-8B62-8590F3CBABB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59C1-071E-85C8-594E-4ED1F27C6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BB36-7032-FFD5-6234-8F9267A23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832138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T1934</a:t>
            </a:r>
          </a:p>
          <a:p>
            <a:pPr algn="r">
              <a:spcBef>
                <a:spcPts val="0"/>
              </a:spcBef>
            </a:pPr>
            <a:r>
              <a:rPr lang="en-US" sz="600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Learning Document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A81F3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2108234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4456A-69E9-C46A-AB5B-B811D01D0312}"/>
              </a:ext>
            </a:extLst>
          </p:cNvPr>
          <p:cNvSpPr txBox="1"/>
          <p:nvPr/>
        </p:nvSpPr>
        <p:spPr>
          <a:xfrm>
            <a:off x="8889357" y="5150734"/>
            <a:ext cx="30574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/>
              <a:t>21/05/2025</a:t>
            </a:r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47DD09CA-8FA0-1E22-39D4-8C3562D4D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3CF50CF7-2358-C883-9727-1CBB57EFEE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895131-9B04-ADB6-D9FB-F39568E07193}"/>
              </a:ext>
            </a:extLst>
          </p:cNvPr>
          <p:cNvSpPr txBox="1"/>
          <p:nvPr/>
        </p:nvSpPr>
        <p:spPr>
          <a:xfrm>
            <a:off x="308264" y="975014"/>
            <a:ext cx="10588335" cy="43360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ea typeface="+mn-lt"/>
                <a:cs typeface="+mn-lt"/>
              </a:rPr>
              <a:t>Challenges/Debugging Experience: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Challenge:</a:t>
            </a:r>
            <a:r>
              <a:rPr lang="en-US" dirty="0">
                <a:latin typeface="Times New Roman"/>
                <a:ea typeface="+mn-lt"/>
                <a:cs typeface="+mn-lt"/>
              </a:rPr>
              <a:t> Forgetting to use &amp; for non-const iteration leads to modifying copies instead of original elements.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Debugging:</a:t>
            </a:r>
            <a:r>
              <a:rPr lang="en-US" dirty="0">
                <a:latin typeface="Times New Roman"/>
                <a:ea typeface="+mn-lt"/>
                <a:cs typeface="+mn-lt"/>
              </a:rPr>
              <a:t> Encountered issues with iterating over temporary containers (e.g., for (auto x : </a:t>
            </a:r>
            <a:r>
              <a:rPr lang="en-US" err="1">
                <a:latin typeface="Times New Roman"/>
                <a:ea typeface="+mn-lt"/>
                <a:cs typeface="+mn-lt"/>
              </a:rPr>
              <a:t>getVector</a:t>
            </a:r>
            <a:r>
              <a:rPr lang="en-US" dirty="0">
                <a:latin typeface="Times New Roman"/>
                <a:ea typeface="+mn-lt"/>
                <a:cs typeface="+mn-lt"/>
              </a:rPr>
              <a:t>())), causing lifetime issues; resolved by storing the container in a variable.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Example Issue:</a:t>
            </a:r>
            <a:r>
              <a:rPr lang="en-US" dirty="0">
                <a:latin typeface="Times New Roman"/>
                <a:ea typeface="+mn-lt"/>
                <a:cs typeface="+mn-lt"/>
              </a:rPr>
              <a:t> Iterating over a std::map without auto&amp; for pairs caused unexpected behavior due to copying.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Tasks/Assignments Completed: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Iterated over a std::vector to compute the sum of elements.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Modified a std::string vector in-place using range-based for with references.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Debugged a loop iterating over an empty container, adding checks for emptiness.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Additional Learning Resources/Notes: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LearnCpp.com</a:t>
            </a:r>
            <a:r>
              <a:rPr lang="en-US" dirty="0">
                <a:latin typeface="Times New Roman"/>
                <a:ea typeface="+mn-lt"/>
                <a:cs typeface="+mn-lt"/>
              </a:rPr>
              <a:t>: Clear tutorial on range-based for loops with examples.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Note:</a:t>
            </a:r>
            <a:r>
              <a:rPr lang="en-US" dirty="0">
                <a:latin typeface="Times New Roman"/>
                <a:ea typeface="+mn-lt"/>
                <a:cs typeface="+mn-lt"/>
              </a:rPr>
              <a:t> Use const auto&amp; for read-only iteration to avoid unnecessary copies, especially for large objects.</a:t>
            </a:r>
          </a:p>
          <a:p>
            <a:pPr>
              <a:lnSpc>
                <a:spcPct val="150000"/>
              </a:lnSpc>
            </a:pP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89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1D02BA69-5050-FF8C-CACD-1CC589B46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07B7F48D-9620-D81F-3C49-55DEF10ACA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7E245-89B7-3E77-22DD-31118B623926}"/>
              </a:ext>
            </a:extLst>
          </p:cNvPr>
          <p:cNvSpPr txBox="1"/>
          <p:nvPr/>
        </p:nvSpPr>
        <p:spPr>
          <a:xfrm>
            <a:off x="308264" y="975014"/>
            <a:ext cx="1058833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3. Lambdas (Lambda Expressions)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Purpose: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Lambdas (C++11) allow defining anonymous functions inline, useful for short, localized function definitions, especially in STL algorithms or event handling.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Key Points: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Syntax: [capture](parameters) -&gt; </a:t>
            </a:r>
            <a:r>
              <a:rPr lang="en-US" dirty="0" err="1">
                <a:latin typeface="Times New Roman"/>
                <a:ea typeface="+mn-lt"/>
                <a:cs typeface="+mn-lt"/>
              </a:rPr>
              <a:t>return_type</a:t>
            </a:r>
            <a:r>
              <a:rPr lang="en-US" dirty="0">
                <a:latin typeface="Times New Roman"/>
                <a:ea typeface="+mn-lt"/>
                <a:cs typeface="+mn-lt"/>
              </a:rPr>
              <a:t> { body }.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Capture modes: [] (no capture), [=] (by value), [&amp;] (by reference), or specific variables.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heavily with STL algorithms like std::sort, std::</a:t>
            </a:r>
            <a:r>
              <a:rPr lang="en-US" err="1">
                <a:latin typeface="Times New Roman"/>
                <a:ea typeface="+mn-lt"/>
                <a:cs typeface="+mn-lt"/>
              </a:rPr>
              <a:t>for_each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Real-Life Analogy: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 lambda is like a quick, disposable tool you craft on the spot for a specific task (e.g., a custom key for sorting), instead of building a full-fledged machine (named function).</a:t>
            </a:r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541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C8CAB69A-9569-F6AD-8CD7-5FF7227C2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315A3EC0-90B5-C27C-5C8A-DA15DADE74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45752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1F38"/>
                </a:solidFill>
                <a:latin typeface="Times New Roman"/>
                <a:cs typeface="Times New Roman"/>
              </a:rPr>
              <a:t>Code Snippet – Hands-on 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1F2F9-00CF-4A78-53D5-80F4FF685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1D10B4-3239-3DA6-CB75-F773CE0207CF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FAD735-76B6-D3B4-A200-2B7B86D54ED2}"/>
              </a:ext>
            </a:extLst>
          </p:cNvPr>
          <p:cNvSpPr txBox="1"/>
          <p:nvPr/>
        </p:nvSpPr>
        <p:spPr>
          <a:xfrm>
            <a:off x="429491" y="11914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</a:rPr>
              <a:t>Lambdas</a:t>
            </a:r>
            <a:r>
              <a:rPr lang="en-US" b="1" dirty="0">
                <a:latin typeface="Times New Roman"/>
              </a:rPr>
              <a:t>:</a:t>
            </a:r>
            <a:endParaRPr lang="en-US" dirty="0"/>
          </a:p>
        </p:txBody>
      </p:sp>
      <p:pic>
        <p:nvPicPr>
          <p:cNvPr id="2" name="Picture 1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57DCB044-7FA1-2A7F-5163-DD9F8AE94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176" y="2530620"/>
            <a:ext cx="58578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7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5201B4B6-09E6-896A-1C9D-BC18CAA52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5A4D4697-B5F3-3E8D-E51C-79315DD427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8D827-99EC-33C5-1BAE-4261EE1FA6FE}"/>
              </a:ext>
            </a:extLst>
          </p:cNvPr>
          <p:cNvSpPr txBox="1"/>
          <p:nvPr/>
        </p:nvSpPr>
        <p:spPr>
          <a:xfrm>
            <a:off x="308264" y="975014"/>
            <a:ext cx="1058833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ea typeface="+mn-lt"/>
                <a:cs typeface="+mn-lt"/>
              </a:rPr>
              <a:t>Challenges/Debugging Experience: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endParaRPr lang="en-US" b="1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Challenge:</a:t>
            </a:r>
            <a:r>
              <a:rPr lang="en-US" dirty="0">
                <a:latin typeface="Times New Roman"/>
                <a:ea typeface="+mn-lt"/>
                <a:cs typeface="+mn-lt"/>
              </a:rPr>
              <a:t> Incorrect capture modes (e.g., capturing by value instead of reference) can lead to stale data or unintended modifications.</a:t>
            </a:r>
            <a:endParaRPr lang="en-US"/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Debugging:</a:t>
            </a:r>
            <a:r>
              <a:rPr lang="en-US" dirty="0">
                <a:latin typeface="Times New Roman"/>
                <a:ea typeface="+mn-lt"/>
                <a:cs typeface="+mn-lt"/>
              </a:rPr>
              <a:t> Faced issues with lambda lifetime in async callbacks; resolved by ensuring captured variables outlive the lambda.</a:t>
            </a: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Example Issue:</a:t>
            </a:r>
            <a:r>
              <a:rPr lang="en-US" dirty="0">
                <a:latin typeface="Times New Roman"/>
                <a:ea typeface="+mn-lt"/>
                <a:cs typeface="+mn-lt"/>
              </a:rPr>
              <a:t> Capturing a local variable by reference in a lambda stored for later use caused dangling reference errors.</a:t>
            </a:r>
          </a:p>
          <a:p>
            <a:pPr>
              <a:buFont typeface="Arial"/>
              <a:buChar char="•"/>
            </a:pPr>
            <a:endParaRPr lang="en-US" b="1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Tasks/Assignments Completed: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a lambda with std::</a:t>
            </a:r>
            <a:r>
              <a:rPr lang="en-US" err="1">
                <a:latin typeface="Times New Roman"/>
                <a:ea typeface="+mn-lt"/>
                <a:cs typeface="+mn-lt"/>
              </a:rPr>
              <a:t>for_each</a:t>
            </a:r>
            <a:r>
              <a:rPr lang="en-US" dirty="0">
                <a:latin typeface="Times New Roman"/>
                <a:ea typeface="+mn-lt"/>
                <a:cs typeface="+mn-lt"/>
              </a:rPr>
              <a:t> to print vector elements.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Sorted a vector of custom objects using a lambda comparator.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Debugged a lambda capturing a loop variable incorrectly, fixed by using value capture.</a:t>
            </a: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Additional Learning Resources/Notes: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C++ Reference (cppreference.com)</a:t>
            </a:r>
            <a:r>
              <a:rPr lang="en-US" dirty="0">
                <a:latin typeface="Times New Roman"/>
                <a:ea typeface="+mn-lt"/>
                <a:cs typeface="+mn-lt"/>
              </a:rPr>
              <a:t>: Comprehensive lambda syntax and capture rules.</a:t>
            </a: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Note:</a:t>
            </a:r>
            <a:r>
              <a:rPr lang="en-US" dirty="0">
                <a:latin typeface="Times New Roman"/>
                <a:ea typeface="+mn-lt"/>
                <a:cs typeface="+mn-lt"/>
              </a:rPr>
              <a:t> Use mutable in lambdas to modify captured variables by value; avoid capturing unnecessary variables to reduce overhead.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9411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ECE83C33-7C70-F6B6-5DEC-40EF69D38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029B9BCE-D7FD-311D-7594-AAA3C27F5C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1F5C14-5888-E192-B8F2-C6A0CBAAA085}"/>
              </a:ext>
            </a:extLst>
          </p:cNvPr>
          <p:cNvSpPr txBox="1"/>
          <p:nvPr/>
        </p:nvSpPr>
        <p:spPr>
          <a:xfrm>
            <a:off x="308264" y="975014"/>
            <a:ext cx="1058833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4. </a:t>
            </a:r>
            <a:r>
              <a:rPr lang="en-US" sz="2000" b="1" err="1">
                <a:latin typeface="Times New Roman"/>
                <a:cs typeface="Times New Roman"/>
              </a:rPr>
              <a:t>constexpr</a:t>
            </a:r>
            <a:r>
              <a:rPr lang="en-US" sz="2000" b="1" dirty="0">
                <a:latin typeface="Times New Roman"/>
                <a:cs typeface="Times New Roman"/>
              </a:rPr>
              <a:t> (Compile-time Constants)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Purpose: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</a:t>
            </a:r>
            <a:r>
              <a:rPr lang="en-US" b="1" dirty="0" err="1">
                <a:latin typeface="Times New Roman"/>
                <a:ea typeface="+mn-lt"/>
                <a:cs typeface="+mn-lt"/>
              </a:rPr>
              <a:t>constexpr</a:t>
            </a:r>
            <a:r>
              <a:rPr lang="en-US" b="1" dirty="0">
                <a:latin typeface="Times New Roman"/>
                <a:ea typeface="+mn-lt"/>
                <a:cs typeface="+mn-lt"/>
              </a:rPr>
              <a:t> (C++11) ensures expressions or functions are evaluated at compile time, improving performance and enabling use in contexts requiring constant expressions (e.g., array sizes).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Key Points: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Variables declared </a:t>
            </a:r>
            <a:r>
              <a:rPr lang="en-US" dirty="0" err="1">
                <a:latin typeface="Times New Roman"/>
                <a:ea typeface="+mn-lt"/>
                <a:cs typeface="+mn-lt"/>
              </a:rPr>
              <a:t>constexpr</a:t>
            </a:r>
            <a:r>
              <a:rPr lang="en-US" dirty="0">
                <a:latin typeface="Times New Roman"/>
                <a:ea typeface="+mn-lt"/>
                <a:cs typeface="+mn-lt"/>
              </a:rPr>
              <a:t> must be initialized with a constant expression.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Times New Roman"/>
                <a:ea typeface="+mn-lt"/>
                <a:cs typeface="+mn-lt"/>
              </a:rPr>
              <a:t>constexpr</a:t>
            </a:r>
            <a:r>
              <a:rPr lang="en-US" dirty="0">
                <a:latin typeface="Times New Roman"/>
                <a:ea typeface="+mn-lt"/>
                <a:cs typeface="+mn-lt"/>
              </a:rPr>
              <a:t> functions can be evaluated at compile time if inputs are constant.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Extended in C++14/C++17 for more complex computations.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Real-Life Analogy: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err="1">
                <a:latin typeface="Times New Roman"/>
                <a:ea typeface="+mn-lt"/>
                <a:cs typeface="+mn-lt"/>
              </a:rPr>
              <a:t>constexpr</a:t>
            </a:r>
            <a:r>
              <a:rPr lang="en-US" dirty="0">
                <a:latin typeface="Times New Roman"/>
                <a:ea typeface="+mn-lt"/>
                <a:cs typeface="+mn-lt"/>
              </a:rPr>
              <a:t> is like pre-cooking a meal (computing at compile time) so it’s ready instantly when you need it, instead of cooking it fresh every time (runtime computation).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6577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4C00F171-FB3F-D86B-52C4-4FC19E646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8557C5E0-CAC4-EE4C-9EFF-3A173309FE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45752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1F38"/>
                </a:solidFill>
                <a:latin typeface="Times New Roman"/>
                <a:cs typeface="Times New Roman"/>
              </a:rPr>
              <a:t>Code Snippet – Hands-on 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EA5CC-612D-CAFE-E3DD-AA89A887F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73F1F8-948A-FBE4-B9F8-B7C070AD0344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1A1D60-1B62-B32F-3B75-5AC86020EB5F}"/>
              </a:ext>
            </a:extLst>
          </p:cNvPr>
          <p:cNvSpPr txBox="1"/>
          <p:nvPr/>
        </p:nvSpPr>
        <p:spPr>
          <a:xfrm>
            <a:off x="429491" y="11914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/>
              </a:rPr>
              <a:t>constexpr</a:t>
            </a:r>
            <a:endParaRPr lang="en-US" dirty="0" err="1"/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72B29D6-1BC8-16CF-3C63-902675E59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626" y="2118880"/>
            <a:ext cx="53244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8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DD67618E-7873-2FEF-AA20-761D934F4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7AF5916F-E509-CB7E-4014-A31611D7F9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74340C-3D5B-86A3-0C1E-4D11EE8930BE}"/>
              </a:ext>
            </a:extLst>
          </p:cNvPr>
          <p:cNvSpPr txBox="1"/>
          <p:nvPr/>
        </p:nvSpPr>
        <p:spPr>
          <a:xfrm>
            <a:off x="308264" y="975014"/>
            <a:ext cx="1058833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/>
                <a:ea typeface="+mn-lt"/>
                <a:cs typeface="+mn-lt"/>
              </a:rPr>
              <a:t>Challenges/Debugging Experience: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Times New Roman"/>
                <a:ea typeface="+mn-lt"/>
                <a:cs typeface="+mn-lt"/>
              </a:rPr>
              <a:t>Challenge: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constexpr</a:t>
            </a:r>
            <a:r>
              <a:rPr lang="en-US">
                <a:latin typeface="Times New Roman"/>
                <a:ea typeface="+mn-lt"/>
                <a:cs typeface="+mn-lt"/>
              </a:rPr>
              <a:t> functions must be simple in C++11 (single return statement); C++14 relaxed this, but errors still occur with non-constant inputs.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Debugging:</a:t>
            </a:r>
            <a:r>
              <a:rPr lang="en-US" dirty="0">
                <a:latin typeface="Times New Roman"/>
                <a:ea typeface="+mn-lt"/>
                <a:cs typeface="+mn-lt"/>
              </a:rPr>
              <a:t> Encountered errors when a </a:t>
            </a:r>
            <a:r>
              <a:rPr lang="en-US" err="1">
                <a:latin typeface="Times New Roman"/>
                <a:ea typeface="+mn-lt"/>
                <a:cs typeface="+mn-lt"/>
              </a:rPr>
              <a:t>constexpr</a:t>
            </a:r>
            <a:r>
              <a:rPr lang="en-US" dirty="0">
                <a:latin typeface="Times New Roman"/>
                <a:ea typeface="+mn-lt"/>
                <a:cs typeface="+mn-lt"/>
              </a:rPr>
              <a:t> function was called with runtime values; resolved by ensuring inputs are constant expressions.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Example Issue:</a:t>
            </a:r>
            <a:r>
              <a:rPr lang="en-US" dirty="0">
                <a:latin typeface="Times New Roman"/>
                <a:ea typeface="+mn-lt"/>
                <a:cs typeface="+mn-lt"/>
              </a:rPr>
              <a:t> Using a non-</a:t>
            </a:r>
            <a:r>
              <a:rPr lang="en-US" err="1">
                <a:latin typeface="Times New Roman"/>
                <a:ea typeface="+mn-lt"/>
                <a:cs typeface="+mn-lt"/>
              </a:rPr>
              <a:t>constexpr</a:t>
            </a:r>
            <a:r>
              <a:rPr lang="en-US" dirty="0">
                <a:latin typeface="Times New Roman"/>
                <a:ea typeface="+mn-lt"/>
                <a:cs typeface="+mn-lt"/>
              </a:rPr>
              <a:t> function inside a </a:t>
            </a:r>
            <a:r>
              <a:rPr lang="en-US" err="1">
                <a:latin typeface="Times New Roman"/>
                <a:ea typeface="+mn-lt"/>
                <a:cs typeface="+mn-lt"/>
              </a:rPr>
              <a:t>constexpr</a:t>
            </a:r>
            <a:r>
              <a:rPr lang="en-US" dirty="0">
                <a:latin typeface="Times New Roman"/>
                <a:ea typeface="+mn-lt"/>
                <a:cs typeface="+mn-lt"/>
              </a:rPr>
              <a:t> context caused compilation errors.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Tasks/Assignments Completed: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Wrote a </a:t>
            </a:r>
            <a:r>
              <a:rPr lang="en-US" err="1">
                <a:latin typeface="Times New Roman"/>
                <a:ea typeface="+mn-lt"/>
                <a:cs typeface="+mn-lt"/>
              </a:rPr>
              <a:t>constexpr</a:t>
            </a:r>
            <a:r>
              <a:rPr lang="en-US" dirty="0">
                <a:latin typeface="Times New Roman"/>
                <a:ea typeface="+mn-lt"/>
                <a:cs typeface="+mn-lt"/>
              </a:rPr>
              <a:t> function to compute the square of a number.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</a:t>
            </a:r>
            <a:r>
              <a:rPr lang="en-US" err="1">
                <a:latin typeface="Times New Roman"/>
                <a:ea typeface="+mn-lt"/>
                <a:cs typeface="+mn-lt"/>
              </a:rPr>
              <a:t>constexpr</a:t>
            </a:r>
            <a:r>
              <a:rPr lang="en-US" dirty="0">
                <a:latin typeface="Times New Roman"/>
                <a:ea typeface="+mn-lt"/>
                <a:cs typeface="+mn-lt"/>
              </a:rPr>
              <a:t> to define a compile-time array size based on a computed constant.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Debugged a </a:t>
            </a:r>
            <a:r>
              <a:rPr lang="en-US" err="1">
                <a:latin typeface="Times New Roman"/>
                <a:ea typeface="+mn-lt"/>
                <a:cs typeface="+mn-lt"/>
              </a:rPr>
              <a:t>constexpr</a:t>
            </a:r>
            <a:r>
              <a:rPr lang="en-US" dirty="0">
                <a:latin typeface="Times New Roman"/>
                <a:ea typeface="+mn-lt"/>
                <a:cs typeface="+mn-lt"/>
              </a:rPr>
              <a:t> function failing due to a non-constant parameter.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Additional Learning Resources/Notes: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Modern C++ Programming Cookbook</a:t>
            </a:r>
            <a:r>
              <a:rPr lang="en-US" dirty="0">
                <a:latin typeface="Times New Roman"/>
                <a:ea typeface="+mn-lt"/>
                <a:cs typeface="+mn-lt"/>
              </a:rPr>
              <a:t>: Explains </a:t>
            </a:r>
            <a:r>
              <a:rPr lang="en-US" err="1">
                <a:latin typeface="Times New Roman"/>
                <a:ea typeface="+mn-lt"/>
                <a:cs typeface="+mn-lt"/>
              </a:rPr>
              <a:t>constexpr</a:t>
            </a:r>
            <a:r>
              <a:rPr lang="en-US" dirty="0">
                <a:latin typeface="Times New Roman"/>
                <a:ea typeface="+mn-lt"/>
                <a:cs typeface="+mn-lt"/>
              </a:rPr>
              <a:t> use cases.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Note:</a:t>
            </a:r>
            <a:r>
              <a:rPr lang="en-US" dirty="0">
                <a:latin typeface="Times New Roman"/>
                <a:ea typeface="+mn-lt"/>
                <a:cs typeface="+mn-lt"/>
              </a:rPr>
              <a:t> Use </a:t>
            </a:r>
            <a:r>
              <a:rPr lang="en-US" err="1">
                <a:latin typeface="Times New Roman"/>
                <a:ea typeface="+mn-lt"/>
                <a:cs typeface="+mn-lt"/>
              </a:rPr>
              <a:t>consteval</a:t>
            </a:r>
            <a:r>
              <a:rPr lang="en-US" dirty="0">
                <a:latin typeface="Times New Roman"/>
                <a:ea typeface="+mn-lt"/>
                <a:cs typeface="+mn-lt"/>
              </a:rPr>
              <a:t> (C++20) for functions that must always be evaluated at compile time.</a:t>
            </a: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1280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0352B52A-4F0B-08BE-5FD9-4AB66ABFE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69812ABB-0166-5760-AFCC-EB78578E74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05EA0-BFE2-22BE-8985-E28A3792FFD4}"/>
              </a:ext>
            </a:extLst>
          </p:cNvPr>
          <p:cNvSpPr txBox="1"/>
          <p:nvPr/>
        </p:nvSpPr>
        <p:spPr>
          <a:xfrm>
            <a:off x="308264" y="975014"/>
            <a:ext cx="10588335" cy="43858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5. Tuples:</a:t>
            </a:r>
            <a:endParaRPr lang="en-US"/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Purpose: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Tuples (C++11) provide a fixed-size collection of heterogeneous types, useful for returning multiple values from a function or storing mixed-type data compactly.</a:t>
            </a:r>
            <a:endParaRPr lang="en-US">
              <a:latin typeface="Times New Roman"/>
              <a:ea typeface="+mn-lt"/>
              <a:cs typeface="+mn-lt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Key Points: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Defined in &lt;tuple&gt;; accessed via std::get&lt;index&gt;, std::tie, or structured bindings (C++17).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Operations: std::</a:t>
            </a:r>
            <a:r>
              <a:rPr lang="en-US" err="1">
                <a:latin typeface="Times New Roman"/>
                <a:ea typeface="+mn-lt"/>
                <a:cs typeface="+mn-lt"/>
              </a:rPr>
              <a:t>make_tuple</a:t>
            </a:r>
            <a:r>
              <a:rPr lang="en-US" dirty="0">
                <a:latin typeface="Times New Roman"/>
                <a:ea typeface="+mn-lt"/>
                <a:cs typeface="+mn-lt"/>
              </a:rPr>
              <a:t>, std::</a:t>
            </a:r>
            <a:r>
              <a:rPr lang="en-US" err="1">
                <a:latin typeface="Times New Roman"/>
                <a:ea typeface="+mn-lt"/>
                <a:cs typeface="+mn-lt"/>
              </a:rPr>
              <a:t>tuple_cat</a:t>
            </a:r>
            <a:r>
              <a:rPr lang="en-US" dirty="0">
                <a:latin typeface="Times New Roman"/>
                <a:ea typeface="+mn-lt"/>
                <a:cs typeface="+mn-lt"/>
              </a:rPr>
              <a:t>, std::get.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Fixed size, unlike std::vector.</a:t>
            </a:r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Real-Life Analogy: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 tuple is like a lunchbox with fixed compartments, each holding a different type of food (data), neatly packed together.</a:t>
            </a:r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9261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6ECA0385-9180-5D58-B78A-0277022C9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B0991E07-0F25-21E7-9F72-3979E881E4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45752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1F38"/>
                </a:solidFill>
                <a:latin typeface="Times New Roman"/>
                <a:cs typeface="Times New Roman"/>
              </a:rPr>
              <a:t>Code Snippet – Hands-on 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EE5A98-9DD0-4F8B-1D2A-376D9028A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1C0804-0DC6-D18C-AE12-3AD512FFE7AA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AE3C16-19F3-38E9-398B-A074EE0760FD}"/>
              </a:ext>
            </a:extLst>
          </p:cNvPr>
          <p:cNvSpPr txBox="1"/>
          <p:nvPr/>
        </p:nvSpPr>
        <p:spPr>
          <a:xfrm>
            <a:off x="429491" y="119149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</a:rPr>
              <a:t>Tuples:</a:t>
            </a:r>
            <a:endParaRPr lang="en-US" dirty="0">
              <a:latin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E211C9-91E3-A56D-1CEB-DC05D8ACB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332" y="2138796"/>
            <a:ext cx="6692611" cy="291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7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47EB96CF-BEED-9A16-BA6B-02AEF65F3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F7644FA0-A1A5-AE57-0776-DE0736BFED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EE0AE-10FC-BC93-BBAC-45418FE840CE}"/>
              </a:ext>
            </a:extLst>
          </p:cNvPr>
          <p:cNvSpPr txBox="1"/>
          <p:nvPr/>
        </p:nvSpPr>
        <p:spPr>
          <a:xfrm>
            <a:off x="308264" y="975014"/>
            <a:ext cx="1114251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ea typeface="+mn-lt"/>
                <a:cs typeface="+mn-lt"/>
              </a:rPr>
              <a:t>Challenges/Debugging Experience: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Challenge:</a:t>
            </a:r>
            <a:r>
              <a:rPr lang="en-US" dirty="0">
                <a:latin typeface="Times New Roman"/>
                <a:ea typeface="+mn-lt"/>
                <a:cs typeface="+mn-lt"/>
              </a:rPr>
              <a:t> Accessing tuple elements by index (std::get) is error-prone if indices are incorrect.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Debugging:</a:t>
            </a:r>
            <a:r>
              <a:rPr lang="en-US" dirty="0">
                <a:latin typeface="Times New Roman"/>
                <a:ea typeface="+mn-lt"/>
                <a:cs typeface="+mn-lt"/>
              </a:rPr>
              <a:t> Faced issues with std::tie ignoring variables; resolved by using structured bindings for clarity.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Example Issue:</a:t>
            </a:r>
            <a:r>
              <a:rPr lang="en-US" dirty="0">
                <a:latin typeface="Times New Roman"/>
                <a:ea typeface="+mn-lt"/>
                <a:cs typeface="+mn-lt"/>
              </a:rPr>
              <a:t> Compile-time error from wrong index in std::get&lt;3&gt; on a 3-element tuple (valid indices: 0–2).</a:t>
            </a:r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Tasks/Assignments Completed: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Created a function returning a tuple of different types (int, string, double).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structured bindings to unpack a tuple in a loop.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Debugged incorrect tuple access using std::get with out-of-bounds index.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Additional Learning Resources/Notes: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C++ Primer</a:t>
            </a:r>
            <a:r>
              <a:rPr lang="en-US" dirty="0">
                <a:latin typeface="Times New Roman"/>
                <a:ea typeface="+mn-lt"/>
                <a:cs typeface="+mn-lt"/>
              </a:rPr>
              <a:t>: Covers tuples and structured bindings.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Note:</a:t>
            </a:r>
            <a:r>
              <a:rPr lang="en-US" dirty="0">
                <a:latin typeface="Times New Roman"/>
                <a:ea typeface="+mn-lt"/>
                <a:cs typeface="+mn-lt"/>
              </a:rPr>
              <a:t> Structured bindings (C++17) make tuple unpacking more readable than std::tie or std::get.</a:t>
            </a: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808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C850C946-5C90-B1FE-FAC3-8C3C9D694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A71F38"/>
                </a:solidFill>
                <a:latin typeface="Times New Roman"/>
                <a:cs typeface="Times New Roman"/>
              </a:rPr>
              <a:t>Agenda</a:t>
            </a:r>
            <a:endParaRPr sz="2400" b="1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FD998099-0659-754C-263A-49CD5E830C5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B3093A5-1A3E-1CCF-A714-EB83A9679F8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A5C5DD3F-FAD0-375D-5667-E454D2F074F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EECF4EA-18D0-13EF-5504-66E512E90C2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A29B1-4C7F-0DF0-AC3F-814135E90C0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5A317-E288-AB8A-12AA-AB57C952DCC4}"/>
              </a:ext>
            </a:extLst>
          </p:cNvPr>
          <p:cNvSpPr txBox="1"/>
          <p:nvPr/>
        </p:nvSpPr>
        <p:spPr>
          <a:xfrm>
            <a:off x="337790" y="1061884"/>
            <a:ext cx="1113739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/ Concepts Understood: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with Definitions/ Code Snippet – Hands-on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Debugging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Tasks/Assignments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Learning Resources /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for Tomorrow</a:t>
            </a: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93250125-49D7-22A4-2016-A586FF11E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7185FB7A-A669-B5E7-8B4E-96CCB35F6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F96B6-C3F0-D37B-AEBA-4D89AA3C35D7}"/>
              </a:ext>
            </a:extLst>
          </p:cNvPr>
          <p:cNvSpPr txBox="1"/>
          <p:nvPr/>
        </p:nvSpPr>
        <p:spPr>
          <a:xfrm>
            <a:off x="308264" y="975014"/>
            <a:ext cx="10588335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6. Strongly-typed Enums (</a:t>
            </a:r>
            <a:r>
              <a:rPr lang="en-US" sz="2000" b="1" err="1">
                <a:latin typeface="Times New Roman"/>
                <a:cs typeface="Times New Roman"/>
              </a:rPr>
              <a:t>enum</a:t>
            </a:r>
            <a:r>
              <a:rPr lang="en-US" sz="2000" b="1" dirty="0">
                <a:latin typeface="Times New Roman"/>
                <a:cs typeface="Times New Roman"/>
              </a:rPr>
              <a:t> class)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Purpose: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Strongly-typed </a:t>
            </a:r>
            <a:r>
              <a:rPr lang="en-US" b="1" err="1">
                <a:latin typeface="Times New Roman"/>
                <a:ea typeface="+mn-lt"/>
                <a:cs typeface="+mn-lt"/>
              </a:rPr>
              <a:t>enums</a:t>
            </a:r>
            <a:r>
              <a:rPr lang="en-US" b="1" dirty="0">
                <a:latin typeface="Times New Roman"/>
                <a:ea typeface="+mn-lt"/>
                <a:cs typeface="+mn-lt"/>
              </a:rPr>
              <a:t> (</a:t>
            </a:r>
            <a:r>
              <a:rPr lang="en-US" b="1" err="1">
                <a:latin typeface="Times New Roman"/>
                <a:ea typeface="+mn-lt"/>
                <a:cs typeface="+mn-lt"/>
              </a:rPr>
              <a:t>enum</a:t>
            </a:r>
            <a:r>
              <a:rPr lang="en-US" b="1" dirty="0">
                <a:latin typeface="Times New Roman"/>
                <a:ea typeface="+mn-lt"/>
                <a:cs typeface="+mn-lt"/>
              </a:rPr>
              <a:t> class, C++11) provide type safety and scoped enumerators, preventing implicit conversions and name clashes.</a:t>
            </a:r>
            <a:endParaRPr lang="en-US">
              <a:latin typeface="Times New Roman"/>
              <a:ea typeface="+mn-lt"/>
              <a:cs typeface="+mn-lt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Key Points: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Syntax: </a:t>
            </a:r>
            <a:r>
              <a:rPr lang="en-US" err="1">
                <a:latin typeface="Times New Roman"/>
                <a:ea typeface="+mn-lt"/>
                <a:cs typeface="+mn-lt"/>
              </a:rPr>
              <a:t>enum</a:t>
            </a:r>
            <a:r>
              <a:rPr lang="en-US" dirty="0">
                <a:latin typeface="Times New Roman"/>
                <a:ea typeface="+mn-lt"/>
                <a:cs typeface="+mn-lt"/>
              </a:rPr>
              <a:t> class Name { Value1, Value2 };.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No implicit conversion to int, unlike traditional </a:t>
            </a:r>
            <a:r>
              <a:rPr lang="en-US" err="1">
                <a:latin typeface="Times New Roman"/>
                <a:ea typeface="+mn-lt"/>
                <a:cs typeface="+mn-lt"/>
              </a:rPr>
              <a:t>enum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Scoped: Access values as Name::Value1.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Can specify underlying type (e.g., </a:t>
            </a:r>
            <a:r>
              <a:rPr lang="en-US" err="1">
                <a:latin typeface="Times New Roman"/>
                <a:ea typeface="+mn-lt"/>
                <a:cs typeface="+mn-lt"/>
              </a:rPr>
              <a:t>enum</a:t>
            </a:r>
            <a:r>
              <a:rPr lang="en-US" dirty="0">
                <a:latin typeface="Times New Roman"/>
                <a:ea typeface="+mn-lt"/>
                <a:cs typeface="+mn-lt"/>
              </a:rPr>
              <a:t> class Color : uint8_t).</a:t>
            </a:r>
            <a:endParaRPr lang="en-US" dirty="0">
              <a:latin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Real-Life Analogy:</a:t>
            </a:r>
            <a:endParaRPr lang="en-US" b="1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An </a:t>
            </a:r>
            <a:r>
              <a:rPr lang="en-US" err="1">
                <a:latin typeface="Times New Roman"/>
                <a:ea typeface="+mn-lt"/>
                <a:cs typeface="+mn-lt"/>
              </a:rPr>
              <a:t>enum</a:t>
            </a:r>
            <a:r>
              <a:rPr lang="en-US" dirty="0">
                <a:latin typeface="Times New Roman"/>
                <a:ea typeface="+mn-lt"/>
                <a:cs typeface="+mn-lt"/>
              </a:rPr>
              <a:t> class is like a set of labeled lockers (scoped values) where only specific keys (</a:t>
            </a:r>
            <a:r>
              <a:rPr lang="en-US" err="1">
                <a:latin typeface="Times New Roman"/>
                <a:ea typeface="+mn-lt"/>
                <a:cs typeface="+mn-lt"/>
              </a:rPr>
              <a:t>enum</a:t>
            </a:r>
            <a:r>
              <a:rPr lang="en-US" dirty="0">
                <a:latin typeface="Times New Roman"/>
                <a:ea typeface="+mn-lt"/>
                <a:cs typeface="+mn-lt"/>
              </a:rPr>
              <a:t> values) can open them, preventing mix-ups with other lockers (traditional </a:t>
            </a:r>
            <a:r>
              <a:rPr lang="en-US" err="1">
                <a:latin typeface="Times New Roman"/>
                <a:ea typeface="+mn-lt"/>
                <a:cs typeface="+mn-lt"/>
              </a:rPr>
              <a:t>enum</a:t>
            </a:r>
            <a:r>
              <a:rPr lang="en-US" dirty="0">
                <a:latin typeface="Times New Roman"/>
                <a:ea typeface="+mn-lt"/>
                <a:cs typeface="+mn-lt"/>
              </a:rPr>
              <a:t> clashes).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</a:pPr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929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BD6BE36D-B4C6-9C7F-A540-5B2A8982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E8BC30CB-E596-7FE7-8AFD-630BBCBDDF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45752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1F38"/>
                </a:solidFill>
                <a:latin typeface="Times New Roman"/>
                <a:cs typeface="Times New Roman"/>
              </a:rPr>
              <a:t>Code Snippet – Hands-on 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5A36B-4568-A389-999D-57938895B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EEE817-5E6E-92E3-7AD8-671CED55A76D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3842E8-48AF-98C4-2156-72467A1B7452}"/>
              </a:ext>
            </a:extLst>
          </p:cNvPr>
          <p:cNvSpPr txBox="1"/>
          <p:nvPr/>
        </p:nvSpPr>
        <p:spPr>
          <a:xfrm>
            <a:off x="429491" y="120015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/>
              </a:rPr>
              <a:t>Enums</a:t>
            </a:r>
            <a:endParaRPr lang="en-US"/>
          </a:p>
        </p:txBody>
      </p:sp>
      <p:pic>
        <p:nvPicPr>
          <p:cNvPr id="6" name="Picture 5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16BDF496-6896-7D3F-B0B9-F30E09BCD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157" y="2190318"/>
            <a:ext cx="9206345" cy="302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19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654078D2-2EBF-292E-08FB-FD0996B0E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D49460F5-FB1C-A286-548A-BA4C5B98CC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D80BE5-AE1F-D5C4-55DF-D779EFEE138D}"/>
              </a:ext>
            </a:extLst>
          </p:cNvPr>
          <p:cNvSpPr txBox="1"/>
          <p:nvPr/>
        </p:nvSpPr>
        <p:spPr>
          <a:xfrm>
            <a:off x="308264" y="975014"/>
            <a:ext cx="1114251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ea typeface="+mn-lt"/>
                <a:cs typeface="+mn-lt"/>
              </a:rPr>
              <a:t>Challenges/Debugging Experience: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Challenge:</a:t>
            </a:r>
            <a:r>
              <a:rPr lang="en-US" dirty="0">
                <a:latin typeface="Times New Roman"/>
                <a:ea typeface="+mn-lt"/>
                <a:cs typeface="+mn-lt"/>
              </a:rPr>
              <a:t> Forgetting to use scope (Color::Red vs. Red) causes compile errors.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Debugging:</a:t>
            </a:r>
            <a:r>
              <a:rPr lang="en-US" dirty="0">
                <a:latin typeface="Times New Roman"/>
                <a:ea typeface="+mn-lt"/>
                <a:cs typeface="+mn-lt"/>
              </a:rPr>
              <a:t> Faced issues with legacy code expecting int conversions; resolved by explicit casts (</a:t>
            </a:r>
            <a:r>
              <a:rPr lang="en-US" err="1">
                <a:latin typeface="Times New Roman"/>
                <a:ea typeface="+mn-lt"/>
                <a:cs typeface="+mn-lt"/>
              </a:rPr>
              <a:t>static_cast</a:t>
            </a:r>
            <a:r>
              <a:rPr lang="en-US" dirty="0">
                <a:latin typeface="Times New Roman"/>
                <a:ea typeface="+mn-lt"/>
                <a:cs typeface="+mn-lt"/>
              </a:rPr>
              <a:t>&lt;int&gt;).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Example Issue:</a:t>
            </a:r>
            <a:r>
              <a:rPr lang="en-US" dirty="0">
                <a:latin typeface="Times New Roman"/>
                <a:ea typeface="+mn-lt"/>
                <a:cs typeface="+mn-lt"/>
              </a:rPr>
              <a:t> Name conflicts in large projects with traditional </a:t>
            </a:r>
            <a:r>
              <a:rPr lang="en-US" err="1">
                <a:latin typeface="Times New Roman"/>
                <a:ea typeface="+mn-lt"/>
                <a:cs typeface="+mn-lt"/>
              </a:rPr>
              <a:t>enums</a:t>
            </a:r>
            <a:r>
              <a:rPr lang="en-US" dirty="0">
                <a:latin typeface="Times New Roman"/>
                <a:ea typeface="+mn-lt"/>
                <a:cs typeface="+mn-lt"/>
              </a:rPr>
              <a:t>; </a:t>
            </a:r>
            <a:r>
              <a:rPr lang="en-US" err="1">
                <a:latin typeface="Times New Roman"/>
                <a:ea typeface="+mn-lt"/>
                <a:cs typeface="+mn-lt"/>
              </a:rPr>
              <a:t>enum</a:t>
            </a:r>
            <a:r>
              <a:rPr lang="en-US" dirty="0">
                <a:latin typeface="Times New Roman"/>
                <a:ea typeface="+mn-lt"/>
                <a:cs typeface="+mn-lt"/>
              </a:rPr>
              <a:t> class resolved this by scoping.</a:t>
            </a:r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Tasks/Assignments Completed: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Defined an </a:t>
            </a:r>
            <a:r>
              <a:rPr lang="en-US" err="1">
                <a:latin typeface="Times New Roman"/>
                <a:ea typeface="+mn-lt"/>
                <a:cs typeface="+mn-lt"/>
              </a:rPr>
              <a:t>enum</a:t>
            </a:r>
            <a:r>
              <a:rPr lang="en-US" dirty="0">
                <a:latin typeface="Times New Roman"/>
                <a:ea typeface="+mn-lt"/>
                <a:cs typeface="+mn-lt"/>
              </a:rPr>
              <a:t> class for states in a finite state machine.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Converted a traditional </a:t>
            </a:r>
            <a:r>
              <a:rPr lang="en-US" err="1">
                <a:latin typeface="Times New Roman"/>
                <a:ea typeface="+mn-lt"/>
                <a:cs typeface="+mn-lt"/>
              </a:rPr>
              <a:t>enum</a:t>
            </a:r>
            <a:r>
              <a:rPr lang="en-US" dirty="0">
                <a:latin typeface="Times New Roman"/>
                <a:ea typeface="+mn-lt"/>
                <a:cs typeface="+mn-lt"/>
              </a:rPr>
              <a:t> to </a:t>
            </a:r>
            <a:r>
              <a:rPr lang="en-US" err="1">
                <a:latin typeface="Times New Roman"/>
                <a:ea typeface="+mn-lt"/>
                <a:cs typeface="+mn-lt"/>
              </a:rPr>
              <a:t>enum</a:t>
            </a:r>
            <a:r>
              <a:rPr lang="en-US" dirty="0">
                <a:latin typeface="Times New Roman"/>
                <a:ea typeface="+mn-lt"/>
                <a:cs typeface="+mn-lt"/>
              </a:rPr>
              <a:t> class in a project to improve type safety.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Debugged a comparison error between two </a:t>
            </a:r>
            <a:r>
              <a:rPr lang="en-US" err="1">
                <a:latin typeface="Times New Roman"/>
                <a:ea typeface="+mn-lt"/>
                <a:cs typeface="+mn-lt"/>
              </a:rPr>
              <a:t>enum</a:t>
            </a:r>
            <a:r>
              <a:rPr lang="en-US" dirty="0">
                <a:latin typeface="Times New Roman"/>
                <a:ea typeface="+mn-lt"/>
                <a:cs typeface="+mn-lt"/>
              </a:rPr>
              <a:t> class types, fixed by ensuring same type.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Additional Learning Resources/Notes: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Effective Modern C++ (Scott Meyers)</a:t>
            </a:r>
            <a:r>
              <a:rPr lang="en-US" dirty="0">
                <a:latin typeface="Times New Roman"/>
                <a:ea typeface="+mn-lt"/>
                <a:cs typeface="+mn-lt"/>
              </a:rPr>
              <a:t>: Discusses benefits of </a:t>
            </a:r>
            <a:r>
              <a:rPr lang="en-US" err="1">
                <a:latin typeface="Times New Roman"/>
                <a:ea typeface="+mn-lt"/>
                <a:cs typeface="+mn-lt"/>
              </a:rPr>
              <a:t>enum</a:t>
            </a:r>
            <a:r>
              <a:rPr lang="en-US" dirty="0">
                <a:latin typeface="Times New Roman"/>
                <a:ea typeface="+mn-lt"/>
                <a:cs typeface="+mn-lt"/>
              </a:rPr>
              <a:t> class.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Note:</a:t>
            </a:r>
            <a:r>
              <a:rPr lang="en-US" dirty="0">
                <a:latin typeface="Times New Roman"/>
                <a:ea typeface="+mn-lt"/>
                <a:cs typeface="+mn-lt"/>
              </a:rPr>
              <a:t> Use underlying types (e.g., : uint8_t) for memory efficiency in large systems.</a:t>
            </a: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099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742011F0-A693-F4C2-5999-D3EF82FF8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D5D69321-A808-CEC2-AE0F-988850BA12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45752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Q&amp;A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7DF920-0EBF-9B41-0B5D-127A9DCB0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53DB45-D145-0136-5D32-3FCA1212CCE2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D1889F-EB41-3F9B-C72B-1C7C7F84CBDA}"/>
              </a:ext>
            </a:extLst>
          </p:cNvPr>
          <p:cNvSpPr txBox="1"/>
          <p:nvPr/>
        </p:nvSpPr>
        <p:spPr>
          <a:xfrm>
            <a:off x="342900" y="1026968"/>
            <a:ext cx="10545040" cy="46130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Q: When should I avoid using auto?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A: Avoid auto when the type needs to be explicit for readability (e.g., function return types in public APIs) or when type conversion might lead to errors (e.g., narrowing conversions).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Q: Does auto work with references?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A: Yes, use auto&amp; or auto&amp;&amp; to deduce references explicitly; otherwise, auto strips reference qualifiers.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Q: Can range-based for loops modify elements?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Yes, use auto&amp; or auto&amp;&amp; to modify elements; otherwise, auto creates a copy.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Q: What containers support range-based for loops?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Any container with begin() and end() methods, including arrays, std::vector, std::map, etc.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7762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3E355087-67E1-1CA1-3CAB-FC934A61C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C446CAA6-BA40-D8FD-C2E1-8DB1C580A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45752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Q&amp;A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39F38-A64C-62C8-FDFD-78BCE9761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E02492-201B-7598-007E-CF80C9F08B8B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42BD6F-EBB3-0A4B-F986-C376C9E0BE50}"/>
              </a:ext>
            </a:extLst>
          </p:cNvPr>
          <p:cNvSpPr txBox="1"/>
          <p:nvPr/>
        </p:nvSpPr>
        <p:spPr>
          <a:xfrm>
            <a:off x="-3464" y="680603"/>
            <a:ext cx="12198926" cy="5444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Q: When should I use a lambda instead of a regular function?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A: Use lambdas for short, localized functions, especially in STL algorithms or callbacks, to avoid cluttering code with named functions.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Q: Can lambdas capture variables from outer scopes?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A: Yes, via capture clauses ([], [=], [&amp;], or specific variables like [x, &amp;y]).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Q: What’s the difference between const and </a:t>
            </a:r>
            <a:r>
              <a:rPr lang="en-US" err="1">
                <a:latin typeface="Times New Roman"/>
                <a:ea typeface="+mn-lt"/>
                <a:cs typeface="+mn-lt"/>
              </a:rPr>
              <a:t>constexpr</a:t>
            </a:r>
            <a:r>
              <a:rPr lang="en-US" dirty="0">
                <a:latin typeface="Times New Roman"/>
                <a:ea typeface="+mn-lt"/>
                <a:cs typeface="+mn-lt"/>
              </a:rPr>
              <a:t>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const prevents modification but may be computed at runtime; </a:t>
            </a:r>
            <a:r>
              <a:rPr lang="en-US" err="1">
                <a:latin typeface="Times New Roman"/>
                <a:ea typeface="+mn-lt"/>
                <a:cs typeface="+mn-lt"/>
              </a:rPr>
              <a:t>constexpr</a:t>
            </a:r>
            <a:r>
              <a:rPr lang="en-US" dirty="0">
                <a:latin typeface="Times New Roman"/>
                <a:ea typeface="+mn-lt"/>
                <a:cs typeface="+mn-lt"/>
              </a:rPr>
              <a:t> ensures compile-time evaluation.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Q: Can </a:t>
            </a:r>
            <a:r>
              <a:rPr lang="en-US" err="1">
                <a:latin typeface="Times New Roman"/>
                <a:ea typeface="+mn-lt"/>
                <a:cs typeface="+mn-lt"/>
              </a:rPr>
              <a:t>constexpr</a:t>
            </a:r>
            <a:r>
              <a:rPr lang="en-US" dirty="0">
                <a:latin typeface="Times New Roman"/>
                <a:ea typeface="+mn-lt"/>
                <a:cs typeface="+mn-lt"/>
              </a:rPr>
              <a:t> functions be used at runtime?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Yes, if inputs aren’t constant, the function evaluates at runtime like a regular function.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latin typeface="Times New Roman"/>
                <a:ea typeface="+mn-lt"/>
                <a:cs typeface="+mn-lt"/>
              </a:rPr>
              <a:t>Q: How do tuples differ from structs?</a:t>
            </a:r>
            <a:br>
              <a:rPr lang="en-US" i="1" dirty="0">
                <a:latin typeface="Times New Roman"/>
                <a:ea typeface="+mn-lt"/>
                <a:cs typeface="+mn-lt"/>
              </a:rPr>
            </a:br>
            <a:r>
              <a:rPr lang="en-US" i="1" dirty="0">
                <a:latin typeface="Times New Roman"/>
                <a:ea typeface="+mn-lt"/>
                <a:cs typeface="+mn-lt"/>
              </a:rPr>
              <a:t> A: Tuples are generic, fixed-size containers for heterogeneous types; structs are user-defined with named fields and more flexibility.</a:t>
            </a:r>
            <a:br>
              <a:rPr lang="en-US" i="1" dirty="0">
                <a:latin typeface="Times New Roman"/>
                <a:ea typeface="+mn-lt"/>
                <a:cs typeface="+mn-lt"/>
              </a:rPr>
            </a:br>
            <a:r>
              <a:rPr lang="en-US" i="1" dirty="0">
                <a:latin typeface="Times New Roman"/>
                <a:ea typeface="+mn-lt"/>
                <a:cs typeface="+mn-lt"/>
              </a:rPr>
              <a:t> 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7501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5FAC5964-98F5-9D8A-E539-8DA489E00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506CCE6E-4DA4-CEAB-2754-6203510328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45752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Q&amp;A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09F70-3D8B-858D-7CB5-91D4DAC44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421559-CB0F-564E-6090-A7B6F3514D6D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42B3E7-2648-08C9-C75B-2F9C7CB1912B}"/>
              </a:ext>
            </a:extLst>
          </p:cNvPr>
          <p:cNvSpPr txBox="1"/>
          <p:nvPr/>
        </p:nvSpPr>
        <p:spPr>
          <a:xfrm>
            <a:off x="-3464" y="715239"/>
            <a:ext cx="10008176" cy="37820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Q: Can tuples be modified?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 A: Tuple elements are immutable in terms of structure, but their values can be modified if the types allow (e.g., std::get&lt;0&gt;(tup) = 5).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Q: Why use </a:t>
            </a:r>
            <a:r>
              <a:rPr lang="en-US" err="1">
                <a:latin typeface="Times New Roman"/>
                <a:ea typeface="+mn-lt"/>
                <a:cs typeface="+mn-lt"/>
              </a:rPr>
              <a:t>enum</a:t>
            </a:r>
            <a:r>
              <a:rPr lang="en-US" dirty="0">
                <a:latin typeface="Times New Roman"/>
                <a:ea typeface="+mn-lt"/>
                <a:cs typeface="+mn-lt"/>
              </a:rPr>
              <a:t> class over traditional </a:t>
            </a:r>
            <a:r>
              <a:rPr lang="en-US" err="1">
                <a:latin typeface="Times New Roman"/>
                <a:ea typeface="+mn-lt"/>
                <a:cs typeface="+mn-lt"/>
              </a:rPr>
              <a:t>enum</a:t>
            </a:r>
            <a:r>
              <a:rPr lang="en-US" dirty="0">
                <a:latin typeface="Times New Roman"/>
                <a:ea typeface="+mn-lt"/>
                <a:cs typeface="+mn-lt"/>
              </a:rPr>
              <a:t>?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A: </a:t>
            </a:r>
            <a:r>
              <a:rPr lang="en-US" err="1">
                <a:latin typeface="Times New Roman"/>
                <a:ea typeface="+mn-lt"/>
                <a:cs typeface="+mn-lt"/>
              </a:rPr>
              <a:t>enum</a:t>
            </a:r>
            <a:r>
              <a:rPr lang="en-US" dirty="0">
                <a:latin typeface="Times New Roman"/>
                <a:ea typeface="+mn-lt"/>
                <a:cs typeface="+mn-lt"/>
              </a:rPr>
              <a:t> class prevents implicit conversions and name clashes, improving type safety and code clarity.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Q: Can </a:t>
            </a:r>
            <a:r>
              <a:rPr lang="en-US" err="1">
                <a:latin typeface="Times New Roman"/>
                <a:ea typeface="+mn-lt"/>
                <a:cs typeface="+mn-lt"/>
              </a:rPr>
              <a:t>enum</a:t>
            </a:r>
            <a:r>
              <a:rPr lang="en-US" dirty="0">
                <a:latin typeface="Times New Roman"/>
                <a:ea typeface="+mn-lt"/>
                <a:cs typeface="+mn-lt"/>
              </a:rPr>
              <a:t> class values be used in switch statements?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A: Yes, but use fully qualified names (e.g., Color::Red) and ensure all cases are handled or use a default case.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8761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84197E63-A655-857D-513E-2A2BE8BBB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455B659F-B0EB-B914-7392-7507AC9CF8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for Tomorrow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70BD63-B4D0-E0C9-D06C-AA1C9CE74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8F0DD9-67F8-C1A0-2FFC-0129162266FA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3A782B-A8AA-E8EF-163C-5A18A3A84AD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8018"/>
          <a:ext cx="5102352" cy="1697800"/>
        </p:xfrm>
        <a:graphic>
          <a:graphicData uri="http://schemas.openxmlformats.org/drawingml/2006/table">
            <a:tbl>
              <a:tblPr/>
              <a:tblGrid>
                <a:gridCol w="2464308">
                  <a:extLst>
                    <a:ext uri="{9D8B030D-6E8A-4147-A177-3AD203B41FA5}">
                      <a16:colId xmlns:a16="http://schemas.microsoft.com/office/drawing/2014/main" val="176664159"/>
                    </a:ext>
                  </a:extLst>
                </a:gridCol>
                <a:gridCol w="2638044">
                  <a:extLst>
                    <a:ext uri="{9D8B030D-6E8A-4147-A177-3AD203B41FA5}">
                      <a16:colId xmlns:a16="http://schemas.microsoft.com/office/drawing/2014/main" val="871231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effectLst/>
                          <a:latin typeface="+mj-lt"/>
                        </a:rPr>
                        <a:t>NameSpace</a:t>
                      </a:r>
                      <a:endParaRPr lang="en-US" b="1" dirty="0">
                        <a:effectLst/>
                        <a:latin typeface="+mj-lt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  <a:latin typeface="+mj-lt"/>
                        </a:rPr>
                        <a:t>Inline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  <a:latin typeface="+mj-lt"/>
                        </a:rPr>
                        <a:t>Macros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  <a:latin typeface="+mj-lt"/>
                        </a:rPr>
                        <a:t>Type casting</a:t>
                      </a:r>
                      <a:endParaRPr lang="en-US" b="1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b="1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82062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250CCD2-1B72-5CB4-3483-64671B889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" y="14307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C12C2-63EF-2DB0-7823-DDC3F7372B27}"/>
              </a:ext>
            </a:extLst>
          </p:cNvPr>
          <p:cNvSpPr txBox="1"/>
          <p:nvPr/>
        </p:nvSpPr>
        <p:spPr>
          <a:xfrm>
            <a:off x="1522476" y="3057077"/>
            <a:ext cx="615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</a:rPr>
              <a:t>Hands-on coding to reinforce the usage of these features.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006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3D0BBCCC-CF43-B418-61B2-64595C5B3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>
                <a:solidFill>
                  <a:srgbClr val="A71F38"/>
                </a:solidFill>
                <a:latin typeface="Times New Roman"/>
                <a:cs typeface="Times New Roman"/>
              </a:rPr>
              <a:t>Topics Covered Today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6ADC63-ACB6-09E3-B0AC-904B4C73409E}"/>
              </a:ext>
            </a:extLst>
          </p:cNvPr>
          <p:cNvSpPr txBox="1"/>
          <p:nvPr/>
        </p:nvSpPr>
        <p:spPr>
          <a:xfrm>
            <a:off x="308264" y="975014"/>
            <a:ext cx="4163290" cy="28807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675"/>
              </a:lnSpc>
              <a:buFont typeface=""/>
              <a:buChar char="•"/>
            </a:pPr>
            <a:r>
              <a:rPr lang="en-US" sz="2000">
                <a:latin typeface="Times New Roman"/>
                <a:cs typeface="Arial"/>
              </a:rPr>
              <a:t>auto keyword​</a:t>
            </a:r>
          </a:p>
          <a:p>
            <a:pPr>
              <a:lnSpc>
                <a:spcPts val="3675"/>
              </a:lnSpc>
              <a:buFont typeface=""/>
              <a:buChar char="•"/>
            </a:pPr>
            <a:r>
              <a:rPr lang="en-US" sz="2000">
                <a:latin typeface="Times New Roman"/>
                <a:cs typeface="Arial"/>
              </a:rPr>
              <a:t>Range-based for loops​</a:t>
            </a:r>
          </a:p>
          <a:p>
            <a:pPr>
              <a:lnSpc>
                <a:spcPts val="3675"/>
              </a:lnSpc>
              <a:buFont typeface=""/>
              <a:buChar char="•"/>
            </a:pPr>
            <a:r>
              <a:rPr lang="en-US" sz="2000">
                <a:latin typeface="Times New Roman"/>
                <a:cs typeface="Arial"/>
              </a:rPr>
              <a:t>Lambdas (Lambda Expressions)​</a:t>
            </a:r>
          </a:p>
          <a:p>
            <a:pPr>
              <a:lnSpc>
                <a:spcPts val="3675"/>
              </a:lnSpc>
              <a:buFont typeface=""/>
              <a:buChar char="•"/>
            </a:pPr>
            <a:r>
              <a:rPr lang="en-US" sz="2000">
                <a:latin typeface="Times New Roman"/>
                <a:cs typeface="Arial"/>
              </a:rPr>
              <a:t>constexpr (Compile-time constants)​</a:t>
            </a:r>
          </a:p>
          <a:p>
            <a:pPr>
              <a:lnSpc>
                <a:spcPts val="3675"/>
              </a:lnSpc>
              <a:buFont typeface=""/>
              <a:buChar char="•"/>
            </a:pPr>
            <a:r>
              <a:rPr lang="en-US" sz="2000">
                <a:latin typeface="Times New Roman"/>
                <a:cs typeface="Arial"/>
              </a:rPr>
              <a:t>Tuples​</a:t>
            </a:r>
          </a:p>
          <a:p>
            <a:pPr>
              <a:lnSpc>
                <a:spcPts val="3675"/>
              </a:lnSpc>
              <a:buFont typeface=""/>
              <a:buChar char="•"/>
            </a:pPr>
            <a:r>
              <a:rPr lang="en-US" sz="2000">
                <a:latin typeface="Times New Roman"/>
                <a:cs typeface="Arial"/>
              </a:rPr>
              <a:t>Strongly-typed Enums (enum class)​</a:t>
            </a:r>
          </a:p>
        </p:txBody>
      </p:sp>
    </p:spTree>
    <p:extLst>
      <p:ext uri="{BB962C8B-B14F-4D97-AF65-F5344CB8AC3E}">
        <p14:creationId xmlns:p14="http://schemas.microsoft.com/office/powerpoint/2010/main" val="36260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1287DBEF-F925-66B8-1DB8-5E731EBC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C9EB3649-FAFF-5756-AC44-972FD68FFB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5DD0A5-215B-48A5-4515-E2A9A1541380}"/>
              </a:ext>
            </a:extLst>
          </p:cNvPr>
          <p:cNvSpPr txBox="1"/>
          <p:nvPr/>
        </p:nvSpPr>
        <p:spPr>
          <a:xfrm>
            <a:off x="308264" y="975014"/>
            <a:ext cx="4163290" cy="28807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3675"/>
              </a:lnSpc>
              <a:buFont typeface=""/>
              <a:buChar char="•"/>
            </a:pPr>
            <a:r>
              <a:rPr lang="en-US" sz="2000">
                <a:latin typeface="Times New Roman"/>
                <a:cs typeface="Arial"/>
              </a:rPr>
              <a:t>auto keyword​</a:t>
            </a:r>
          </a:p>
          <a:p>
            <a:pPr>
              <a:lnSpc>
                <a:spcPts val="3675"/>
              </a:lnSpc>
              <a:buFont typeface=""/>
              <a:buChar char="•"/>
            </a:pPr>
            <a:r>
              <a:rPr lang="en-US" sz="2000">
                <a:latin typeface="Times New Roman"/>
                <a:cs typeface="Arial"/>
              </a:rPr>
              <a:t>Range-based for loops​</a:t>
            </a:r>
          </a:p>
          <a:p>
            <a:pPr>
              <a:lnSpc>
                <a:spcPts val="3675"/>
              </a:lnSpc>
              <a:buFont typeface=""/>
              <a:buChar char="•"/>
            </a:pPr>
            <a:r>
              <a:rPr lang="en-US" sz="2000">
                <a:latin typeface="Times New Roman"/>
                <a:cs typeface="Arial"/>
              </a:rPr>
              <a:t>Lambdas (Lambda Expressions)​</a:t>
            </a:r>
          </a:p>
          <a:p>
            <a:pPr>
              <a:lnSpc>
                <a:spcPts val="3675"/>
              </a:lnSpc>
              <a:buFont typeface=""/>
              <a:buChar char="•"/>
            </a:pPr>
            <a:r>
              <a:rPr lang="en-US" sz="2000">
                <a:latin typeface="Times New Roman"/>
                <a:cs typeface="Arial"/>
              </a:rPr>
              <a:t>constexpr (Compile-time constants)​</a:t>
            </a:r>
          </a:p>
          <a:p>
            <a:pPr>
              <a:lnSpc>
                <a:spcPts val="3675"/>
              </a:lnSpc>
              <a:buFont typeface=""/>
              <a:buChar char="•"/>
            </a:pPr>
            <a:r>
              <a:rPr lang="en-US" sz="2000">
                <a:latin typeface="Times New Roman"/>
                <a:cs typeface="Arial"/>
              </a:rPr>
              <a:t>Tuples​</a:t>
            </a:r>
          </a:p>
          <a:p>
            <a:pPr>
              <a:lnSpc>
                <a:spcPts val="3675"/>
              </a:lnSpc>
              <a:buFont typeface=""/>
              <a:buChar char="•"/>
            </a:pPr>
            <a:r>
              <a:rPr lang="en-US" sz="2000">
                <a:latin typeface="Times New Roman"/>
                <a:cs typeface="Arial"/>
              </a:rPr>
              <a:t>Strongly-typed Enums (enum class)​</a:t>
            </a:r>
          </a:p>
        </p:txBody>
      </p:sp>
    </p:spTree>
    <p:extLst>
      <p:ext uri="{BB962C8B-B14F-4D97-AF65-F5344CB8AC3E}">
        <p14:creationId xmlns:p14="http://schemas.microsoft.com/office/powerpoint/2010/main" val="422573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F6945979-4AD3-ACC9-4E98-36D28F24A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363F550C-ED80-1100-895F-1B21527A93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3CD5C-7F7E-A1A4-3368-E2D2331C671B}"/>
              </a:ext>
            </a:extLst>
          </p:cNvPr>
          <p:cNvSpPr txBox="1"/>
          <p:nvPr/>
        </p:nvSpPr>
        <p:spPr>
          <a:xfrm>
            <a:off x="308264" y="975014"/>
            <a:ext cx="10588335" cy="4862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1. auto Keyword</a:t>
            </a:r>
            <a:endParaRPr lang="en-US"/>
          </a:p>
          <a:p>
            <a:endParaRPr lang="en-US" sz="200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Purpose: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The auto keyword enables type inference, allowing the compiler to deduce the type of a variable at compile time, improving code readability and reducing errors in complex type declarations.</a:t>
            </a:r>
          </a:p>
          <a:p>
            <a:endParaRPr lang="en-US" b="1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Key Points: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Introduced in C++11 to simplify variable declarations.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 compiler infers the type based on the initializer expression.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Useful for complex types like iterators or template types.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Does not affect performance; type is resolved at compile time.</a:t>
            </a:r>
          </a:p>
          <a:p>
            <a:endParaRPr lang="en-US" dirty="0">
              <a:latin typeface="Times New Roman"/>
              <a:cs typeface="Arial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Real-Life Analogy: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Think of auto as a librarian who automatically picks the right book (type) for you based on the title (initializer) you provide, saving you from specifying the exact book details.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</a:pPr>
            <a:endParaRPr lang="en-US" dirty="0">
              <a:latin typeface="Times New Roman"/>
              <a:cs typeface="Arial"/>
            </a:endParaRPr>
          </a:p>
          <a:p>
            <a:endParaRPr lang="en-US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973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29E4B39F-854B-EDA3-0326-5307D675C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29DA39CB-146A-058D-830A-13486FD9F9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45752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1F38"/>
                </a:solidFill>
                <a:latin typeface="Times New Roman"/>
                <a:cs typeface="Times New Roman"/>
              </a:rPr>
              <a:t>Code Snippet – Hands-on 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B3E3B-01B2-CB29-33CE-224D942A3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B64193-85F8-3F93-9E36-9219775A39BD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B1CCE4B-9430-C68E-3DD3-162BDABDF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94" y="2245302"/>
            <a:ext cx="5230957" cy="2038350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D1F95E7-8EF2-3626-46EB-CC80B488A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777" y="1182399"/>
            <a:ext cx="5781675" cy="4181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2292E2-1C47-FF85-D4B8-67476885659F}"/>
              </a:ext>
            </a:extLst>
          </p:cNvPr>
          <p:cNvSpPr txBox="1"/>
          <p:nvPr/>
        </p:nvSpPr>
        <p:spPr>
          <a:xfrm>
            <a:off x="308264" y="10009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</a:rPr>
              <a:t>auto: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5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78FBD8EF-F200-B562-BD59-085143FCD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EC4A5290-4775-44B0-478D-043841ABEC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76234-2E0A-8F73-EC0D-9154883D97BD}"/>
              </a:ext>
            </a:extLst>
          </p:cNvPr>
          <p:cNvSpPr txBox="1"/>
          <p:nvPr/>
        </p:nvSpPr>
        <p:spPr>
          <a:xfrm>
            <a:off x="308264" y="975014"/>
            <a:ext cx="105883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99949-76CB-7EB8-307F-B2AA1585A35D}"/>
              </a:ext>
            </a:extLst>
          </p:cNvPr>
          <p:cNvSpPr txBox="1"/>
          <p:nvPr/>
        </p:nvSpPr>
        <p:spPr>
          <a:xfrm>
            <a:off x="-3464" y="619992"/>
            <a:ext cx="11367654" cy="62750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/>
                <a:cs typeface="Times New Roman"/>
              </a:rPr>
              <a:t>Challenges/Debugging Experience:</a:t>
            </a:r>
            <a:endParaRPr lang="en-US" dirty="0">
              <a:latin typeface="Times New Roman"/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Challenge:</a:t>
            </a:r>
            <a:r>
              <a:rPr lang="en-US" dirty="0">
                <a:latin typeface="Times New Roman"/>
                <a:cs typeface="Times New Roman"/>
              </a:rPr>
              <a:t> Overuse of auto can make code less readable if the type isn’t obvious from context (e.g., auto result = </a:t>
            </a:r>
            <a:r>
              <a:rPr lang="en-US" err="1">
                <a:latin typeface="Times New Roman"/>
                <a:cs typeface="Times New Roman"/>
              </a:rPr>
              <a:t>someFunction</a:t>
            </a:r>
            <a:r>
              <a:rPr lang="en-US" dirty="0">
                <a:latin typeface="Times New Roman"/>
                <a:cs typeface="Times New Roman"/>
              </a:rPr>
              <a:t>();).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Debugging:</a:t>
            </a:r>
            <a:r>
              <a:rPr lang="en-US" dirty="0">
                <a:latin typeface="Times New Roman"/>
                <a:cs typeface="Times New Roman"/>
              </a:rPr>
              <a:t> When auto deduces an unexpected type (e.g., const or reference), it can cause errors in assignments or modifications. Use </a:t>
            </a:r>
            <a:r>
              <a:rPr lang="en-US" err="1">
                <a:latin typeface="Times New Roman"/>
                <a:cs typeface="Times New Roman"/>
              </a:rPr>
              <a:t>decltype</a:t>
            </a:r>
            <a:r>
              <a:rPr lang="en-US" dirty="0">
                <a:latin typeface="Times New Roman"/>
                <a:cs typeface="Times New Roman"/>
              </a:rPr>
              <a:t> or IDE type hints to inspect deduced types.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Example Issue:</a:t>
            </a:r>
            <a:r>
              <a:rPr lang="en-US" dirty="0">
                <a:latin typeface="Times New Roman"/>
                <a:cs typeface="Times New Roman"/>
              </a:rPr>
              <a:t> Declaring auto x = </a:t>
            </a:r>
            <a:r>
              <a:rPr lang="en-US" err="1">
                <a:latin typeface="Times New Roman"/>
                <a:cs typeface="Times New Roman"/>
              </a:rPr>
              <a:t>vec</a:t>
            </a:r>
            <a:r>
              <a:rPr lang="en-US" dirty="0">
                <a:latin typeface="Times New Roman"/>
                <a:cs typeface="Times New Roman"/>
              </a:rPr>
              <a:t>[0] in an empty vector causes undefined behavior; always ensure valid initialization.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/>
                <a:cs typeface="Times New Roman"/>
              </a:rPr>
              <a:t>Tasks/Assignments Completed: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Wrote a program to iterate over a std::map using auto for key-value pairs.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Converted explicit type declarations in a loop to auto and verified identical behavior.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Debugged a type mismatch where auto deduced a const type, resolved by using auto&amp;.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/>
                <a:cs typeface="Times New Roman"/>
              </a:rPr>
              <a:t>Additional Learning Resources/Notes: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cppreference.com</a:t>
            </a:r>
            <a:r>
              <a:rPr lang="en-US" dirty="0">
                <a:latin typeface="Times New Roman"/>
                <a:cs typeface="Times New Roman"/>
              </a:rPr>
              <a:t>: Detailed explanation of auto type deduction rules.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C++ Core Guidelines</a:t>
            </a:r>
            <a:r>
              <a:rPr lang="en-US" dirty="0">
                <a:latin typeface="Times New Roman"/>
                <a:cs typeface="Times New Roman"/>
              </a:rPr>
              <a:t>: Recommends using auto when the type is clear from the initializer.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Note:</a:t>
            </a:r>
            <a:r>
              <a:rPr lang="en-US" dirty="0">
                <a:latin typeface="Times New Roman"/>
                <a:cs typeface="Times New Roman"/>
              </a:rPr>
              <a:t> Avoid auto for fundamental types in simple cases (e.g., auto </a:t>
            </a:r>
            <a:r>
              <a:rPr lang="en-US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 = 0;) unless it improves clarity in a larger context.</a:t>
            </a:r>
          </a:p>
        </p:txBody>
      </p:sp>
    </p:spTree>
    <p:extLst>
      <p:ext uri="{BB962C8B-B14F-4D97-AF65-F5344CB8AC3E}">
        <p14:creationId xmlns:p14="http://schemas.microsoft.com/office/powerpoint/2010/main" val="135622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C9CACEF0-85F5-14CC-7C76-2A073506E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88D6710A-ABCF-B4DA-32A9-85B92E0EB1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>
                <a:solidFill>
                  <a:srgbClr val="A71F38"/>
                </a:solidFill>
                <a:latin typeface="Times New Roman"/>
                <a:cs typeface="Times New Roman"/>
              </a:rPr>
              <a:t>Key Learnings 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D5DFFB-5814-90A2-96B7-521343004847}"/>
              </a:ext>
            </a:extLst>
          </p:cNvPr>
          <p:cNvSpPr txBox="1"/>
          <p:nvPr/>
        </p:nvSpPr>
        <p:spPr>
          <a:xfrm>
            <a:off x="308264" y="975014"/>
            <a:ext cx="10588335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2. Range-based For Loops: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Purpose: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Range-based for loops (C++11) simplify iteration over containers (e.g., arrays, vectors) by abstracting iterator management, making code more concise and readable.</a:t>
            </a:r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Key Points: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Syntax: for (type var : container) { ... }.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Works with any type supporting begin() and end() (e.g., arrays, STL containers).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auto for type deduction, &amp; for references to avoid copies.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Real-Life Analogy: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Imagine a conveyor belt (container) where you process each item (element) as it passes, without worrying about how the belt moves or where it starts/ends.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cs typeface="Times New Roman"/>
              </a:rPr>
              <a:t>Challenges/Debugging Experience:</a:t>
            </a:r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Real-Life Analogy:</a:t>
            </a:r>
            <a:endParaRPr lang="en-US" b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Imagine a conveyor belt (container) where you process each item (element) as it passes, without worrying about how the belt moves or where it starts/ends.</a:t>
            </a:r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728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15100232-BC45-C9F9-C68C-1CE9748C0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288D31A7-B8F3-ADAB-31E2-8CA7C40231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45752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A71F38"/>
                </a:solidFill>
                <a:latin typeface="Times New Roman"/>
                <a:cs typeface="Times New Roman"/>
              </a:rPr>
              <a:t>Code Snippet – Hands-on 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3B53D-00A9-56E5-CA03-38F02794C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89FCD1-3D63-1AFC-0065-148EB3244EC2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A computer screen with text and numbers&#10;&#10;AI-generated content may be incorrect.">
            <a:extLst>
              <a:ext uri="{FF2B5EF4-FFF2-40B4-BE49-F238E27FC236}">
                <a16:creationId xmlns:a16="http://schemas.microsoft.com/office/drawing/2014/main" id="{044298D4-3527-ECC4-C6EC-B635944FD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" y="2463080"/>
            <a:ext cx="5358245" cy="2295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CB4032-A7D5-6992-27B6-95EE32B9CCD0}"/>
              </a:ext>
            </a:extLst>
          </p:cNvPr>
          <p:cNvSpPr txBox="1"/>
          <p:nvPr/>
        </p:nvSpPr>
        <p:spPr>
          <a:xfrm>
            <a:off x="429491" y="119149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</a:rPr>
              <a:t>Range-based For Loop:</a:t>
            </a:r>
            <a:endParaRPr lang="en-US" dirty="0"/>
          </a:p>
        </p:txBody>
      </p:sp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BD5303A-469F-222A-C2C7-25E420F5C2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847" y="2426710"/>
            <a:ext cx="431569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4194d2-d63d-45e0-a806-f32d52d71aa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6D0B468418844B2884FB785E92CAB" ma:contentTypeVersion="11" ma:contentTypeDescription="Create a new document." ma:contentTypeScope="" ma:versionID="3f3ea9cb2a02a97e181c51e7aadffb57">
  <xsd:schema xmlns:xsd="http://www.w3.org/2001/XMLSchema" xmlns:xs="http://www.w3.org/2001/XMLSchema" xmlns:p="http://schemas.microsoft.com/office/2006/metadata/properties" xmlns:ns3="c34194d2-d63d-45e0-a806-f32d52d71aac" targetNamespace="http://schemas.microsoft.com/office/2006/metadata/properties" ma:root="true" ma:fieldsID="3781c039a2d7aaa3bdd7bed92f73f818" ns3:_="">
    <xsd:import namespace="c34194d2-d63d-45e0-a806-f32d52d71aa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4194d2-d63d-45e0-a806-f32d52d71aa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DF39A6-E8B2-4E1A-820F-8C69276FDEF1}">
  <ds:schemaRefs>
    <ds:schemaRef ds:uri="c34194d2-d63d-45e0-a806-f32d52d71aa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35E63D9-3519-40F3-9D21-752FD7D3CE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83576F-B993-45F4-BFBB-21B43038F141}">
  <ds:schemaRefs>
    <ds:schemaRef ds:uri="c34194d2-d63d-45e0-a806-f32d52d71a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25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Agenda</vt:lpstr>
      <vt:lpstr>Topics Covered Today</vt:lpstr>
      <vt:lpstr>Key Learnings </vt:lpstr>
      <vt:lpstr>Key Learnings </vt:lpstr>
      <vt:lpstr>Code Snippet – Hands-on Practice</vt:lpstr>
      <vt:lpstr>Challenges / Debugging Experience</vt:lpstr>
      <vt:lpstr>Key Learnings </vt:lpstr>
      <vt:lpstr>Code Snippet – Hands-on Practice</vt:lpstr>
      <vt:lpstr>Challenges / Debugging Experience</vt:lpstr>
      <vt:lpstr>Key Learnings </vt:lpstr>
      <vt:lpstr>Code Snippet – Hands-on Practice</vt:lpstr>
      <vt:lpstr>Challenges / Debugging Experience</vt:lpstr>
      <vt:lpstr>Key Learnings </vt:lpstr>
      <vt:lpstr>Code Snippet – Hands-on Practice</vt:lpstr>
      <vt:lpstr>Challenges / Debugging Experience</vt:lpstr>
      <vt:lpstr>Key Learnings </vt:lpstr>
      <vt:lpstr>Code Snippet – Hands-on Practice</vt:lpstr>
      <vt:lpstr>Challenges / Debugging Experience</vt:lpstr>
      <vt:lpstr>Key Learnings </vt:lpstr>
      <vt:lpstr>Code Snippet – Hands-on Practice</vt:lpstr>
      <vt:lpstr>Challenges / Debugging Experience</vt:lpstr>
      <vt:lpstr>Q&amp;A</vt:lpstr>
      <vt:lpstr>Q&amp;A</vt:lpstr>
      <vt:lpstr>Q&amp;A</vt:lpstr>
      <vt:lpstr>Plan for Tomorrow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Jhony Hari Krishna Galidevara</dc:creator>
  <cp:revision>184</cp:revision>
  <dcterms:created xsi:type="dcterms:W3CDTF">2024-06-06T12:47:39Z</dcterms:created>
  <dcterms:modified xsi:type="dcterms:W3CDTF">2025-05-21T14:04:11Z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0x0101000816D0B468418844B2884FB785E92CAB</vt:lpwstr>
  </property>
</Properties>
</file>