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60" r:id="rId5"/>
    <p:sldId id="261" r:id="rId6"/>
    <p:sldId id="263" r:id="rId7"/>
    <p:sldId id="264" r:id="rId8"/>
    <p:sldId id="265" r:id="rId9"/>
    <p:sldId id="266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5" r:id="rId18"/>
    <p:sldId id="286" r:id="rId19"/>
    <p:sldId id="287" r:id="rId20"/>
    <p:sldId id="288" r:id="rId21"/>
    <p:sldId id="290" r:id="rId22"/>
    <p:sldId id="289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  <a:srgbClr val="A81F38"/>
    <a:srgbClr val="EDA5A5"/>
    <a:srgbClr val="DB8D9A"/>
    <a:srgbClr val="A71F38"/>
    <a:srgbClr val="EFEFEF"/>
    <a:srgbClr val="67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854F8E-5FAD-C270-3BBC-594CBE0C50F2}" v="1029" dt="2025-05-23T04:44:02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16D7BC-4DB7-4CFB-9363-92AAA8F3D54C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6AC4A-B679-4B0C-BA08-3AC52F1AEC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8EE3D14-D704-088F-E466-DEFEDA3E0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AA4DEA4-9FAF-EA49-EEEA-B54B36956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A6D7AA4-8598-E298-FA40-72F104CCC0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6231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FBFE315-97B8-6462-E0DE-A44D6B20E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D12822FD-3171-973E-7B88-26EE179479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F9DD429F-7B7B-96FB-1043-F90B97F399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75297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85A3738-4625-9168-9088-D7A9CD02D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865F2B5-C0B5-4693-E9DF-5893AB5EA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34064C5-9E99-3F32-B8AA-C3D33F3022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9306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8B91B70-DB1E-CC71-7DA4-B48344863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FFFC023-5E10-98C3-A394-705FCFAC4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ADF0060-BDA3-B9E7-99D7-FAA77C7D58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9801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64C79BD-B144-54ED-C81A-1DF45289B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FFBA8CF-D680-C44F-914C-A6DAD778F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A5B6A33-2A8B-5583-238E-FEA3444C0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728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E26EF28-2FDE-D07E-639D-742F44B79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42E34E8-2947-4156-60AB-38748F5575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CEADB81-288F-CECD-12E1-2FFFD8639E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2501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D4FB7F7-BA32-888C-B422-67454E665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9F3BF21-0AB8-535A-5F2C-0D46812C0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518B398-2DAC-0D39-C9F8-95C502BB23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884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697C756-8C7C-09D9-3E10-54ADBB1F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C118330-A443-A62F-F519-A1985DEE3E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4840B90-5E23-5320-5D16-B7D4BC47D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68259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EFD3D30-9389-2CC6-199A-71F33506E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A91673E-82EC-6B87-2540-FB3140A8CD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D79FB2C-D145-D22C-A979-76CA7479CC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888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6C52067-13E9-1476-D768-5EB3D66A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ACA8ABE-E226-F2DA-BDDB-89EAC41F7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4886FCC-EE77-2CED-1738-6302C239A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926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102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7094B11-0E51-75FF-4D3B-0A795DC5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3C3F9C0-ECEA-904A-0147-49405B5050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1423E2B2-E56B-E4D9-D7FC-A9AD01ED0A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5180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1287F2E-6825-3168-B1AA-05120FEA1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D6C68E5-4BC2-E990-9796-01068A7D52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E143EC3-1711-4DB0-EA65-F329859F56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97383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6F25A71-FAF4-DFE1-557E-B6A77748B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9C75450E-EA16-8434-1695-B7882DEE0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90DE482-7FC1-F1D2-D0C4-AB5322A459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70456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DE6D132-576D-7EC1-A290-E211FBAE8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41BE7C0-BB7E-0C1E-754E-8D03F8684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4943DCB-B6F6-4CBE-C844-11891B9EC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87351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6A427A7-82C4-4BC5-8E74-67D5F07A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BA7C9F35-47F8-D06F-ED7A-15CCCB73DE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DB35C6F-8E19-B8CA-ED98-DB30416623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7080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8AE017B-3CC1-CFB0-8879-41D660DD3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1884CC2-E11A-F19E-22C1-1E07E45B6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B3C2DF6-CAC0-1BA2-25FC-A8EB883FA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3829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9F63293-E6F5-15AF-0564-9ECDB3726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4F6871E-4B20-5274-59F7-2B3EE9C67C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C232C0E-EA16-D5DD-985D-DF8818B71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388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CF8FC72-BB65-9E0E-23A5-3C9CEDB13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244C00E-1CE1-DFE2-E601-3193D95FF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CAA5176-2314-26EE-9D93-68E2DFFA86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84125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0A85CD7-EB7B-9EC6-D5EE-649C738E5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FCE4BEF-6839-0420-AD14-1712EEBB90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474163F9-40AD-A843-2194-B8C1FF151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5664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8EB9878-D806-7CCC-BB27-E525C9E1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33D1C77-B079-6DD4-91DA-EF343DE80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EF53952-0336-AF58-0326-A6F518977D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863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A49AD5E-BE48-34F1-D500-4E95247FA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1431EFC-A7E4-9344-50D4-9A2C2F0D6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A1FF8E8-3577-0EA7-BBFB-80ED11080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8889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D7A66B8-69CB-4C79-D967-05B9F2241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F188915-CED1-D000-FFD6-DC4852FF7F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458DDB8-D76F-76F6-75BF-D699863F0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5993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D79914D-BA93-3A0F-A326-E3AEFB881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2501903-2CE7-0DB2-68B1-F039205C9D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EB688DCA-1825-F574-03D2-8D27DE29E3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1760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4B841C2-B34F-1131-451A-BD66ABE8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3E465C6-F441-E869-CC05-C7E84D044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F92B02E3-1664-F3BD-7BDA-5DD92D661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60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35C0561-E2C8-9C63-ECAC-A7CC6CA6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23A028C-68D2-62DF-9987-1AAB8B1A1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52AE632-8DA5-A25C-46EE-3A2A6B3E6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174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326C07C-10A1-D084-AC6B-5CA60873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CAC7919-8B3F-0B89-7C5C-0A01E2BAF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8CEE82A-04EE-58FA-BE73-159DE3C83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F0A6179-7045-4AC9-151B-C7C4DF985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9F89300-7DEA-5CD9-1969-E508E5A77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E3D3209-F925-9D0A-6E42-141375112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3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7137E141-21A9-DB8D-D825-04F3C2FE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1DCF0C3-9DBB-3693-8DAF-51EF27847E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CBBE607-BC92-BE9C-601A-F83E309AB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0703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B7D22DF-4D8B-2FF5-95B8-BB00D54DB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3AF6D6B-102A-D164-B009-BA1B8EDEB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6447410-7647-26D3-3014-69CA5BAB26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5154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56812B8-BA6A-3BC6-B4DD-16CECA05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098D5010-02F2-36D0-A652-EE25E7D4AD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0BEF358-7235-90E3-68D3-5A4D3683B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547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A24-FC2E-6ECB-B60F-C55B98C8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1C7D-AC2D-EF99-BA11-9224A1A4B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F96DA-C4CE-CA3A-AC26-F317929F1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F9E3-3420-A358-A2EF-00A45637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80BA-3B7C-F2A7-8481-663AA173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1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C51FB-CEF3-3E62-250B-360F60BB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2154F8-F3DB-042C-0A2D-010BFAE3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00A7F-C78D-088E-9C8E-30B10B8E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39D27-90D9-F2DE-F155-2C6AA995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E420-F30C-CACD-204D-205C6C71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9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63DB6-6F6B-FB10-A89E-7D81EDD8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A8C61-BB39-1741-1012-ECF3C1D0A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85625-CA30-9346-85FF-D1F6E5CB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9DA06-85BB-DF92-F675-083C8C5A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9727C-979A-D191-8B00-9E69E2A68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71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5/22/2025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0244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541A-1782-389A-8947-DBCACB21C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90C9-3A9E-EE15-73C2-A03D51F48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BB6E-CB33-4DFA-9ADE-0514D3B3A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06121-555C-0D20-2C18-3CB071DA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2B054-DD9D-74A5-AA7A-91726231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8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DFBFA-0085-D36F-9F24-9054DBFC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A2491-5205-5EDC-B0DF-D7301F7B9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BD5DC-0ACA-EC22-3B3C-23570291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EFE-6CF0-C161-DE5D-35BFD1AE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AD24A-D997-18E0-985D-5E3E8A48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5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ADE81-10FF-0044-A40E-4817C13E2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B1B4-47DC-15F5-D3D1-60D5F9087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F2CE5-E1EE-E21C-83D5-3C846A7C9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FA11C-BA72-819D-1CAE-8278E47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AEF0-3878-7661-B572-D268AB0D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3A6C09-D1F9-F5CD-5CC2-C9FC5243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58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37F3-8CD1-5703-4169-43C5475C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2FB4A-75F3-9F89-BA4E-EBAF77C12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E83AC-9D50-5376-065D-F0467ED1B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AEFCF-4BA8-70CD-AB49-62DBFC4CF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1BDC9-F1F4-C69E-8E21-6EC4C9751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5606A-E902-3A38-A9FB-42971A3E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95C1D9-2C2C-6D4D-5A28-40EB5AD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FB4D-C3BE-7FCA-CD62-DBCDD35DA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094E-89E0-234E-07AE-7F4229219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5C982A-B889-E42B-2886-2CD9D7E0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91C58-4525-329C-E6D1-FDB7834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7FA12-38AD-9A42-8277-64F3A717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6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187DAD-212F-9D12-A933-F60A4B44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8EAE-4880-DC63-A0FB-F97C2E01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76781-AF24-512D-55EE-DBE08E161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0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C29E-071A-9C40-B5AF-206B86330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A08E9-35B9-27EC-16B2-6DA5B7FE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10764-C8EE-4B4A-7CBC-8CD4F6E006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2674F-2F4C-8DB9-9337-51032A25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BE534-90DC-5671-A143-CC98A317B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0B889-45AC-1ED6-3934-E8A6FF1A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0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16EEC-E7AF-7D8D-950D-FF3D5B75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DD344-18A9-44AB-F57C-B2BC932C3D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13DC4-FBCD-79A5-4E5F-1B21C9BEE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91F6B-45C0-FD8E-53A1-99FE49F8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4B142-4634-263F-0A4C-AC6EB350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30E5F-C80B-815B-89F8-C8043A804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465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7CEEB-CF3E-82F7-3432-64F46E6F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21A05-3469-F66D-C1E9-27F05D80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04761-7141-2561-1062-AD8565406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69EFC-A6C4-4F86-8B62-8590F3CBABB3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59C1-071E-85C8-594E-4ED1F27C6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B36-7032-FFD5-6234-8F9267A23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9C37D2-5ADB-42CB-B3AA-14FC82F42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05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inlin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preprocesso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implicit_conversion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static_cas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dynamic_cast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const_cas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reinterpret_cas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language/namespac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22/05/2025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D27B400-DD86-E4C9-12CF-00BAD9ED1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3FE0B1B9-061E-0F18-6AF9-1DB961B15B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8F4163A-C642-1E15-7F87-93993BC5DFE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1EC1317-36FD-6AEE-93C8-88F18A1205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0B20DB6B-70AE-8973-E1C8-629D5C3500E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A7AE01D-1C88-CA70-DA4A-BBD3EAB72B9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F34FF-677B-60AE-3838-7ECCF7567C5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969A2F-BBE8-D978-F99A-5E1549BAEC53}"/>
              </a:ext>
            </a:extLst>
          </p:cNvPr>
          <p:cNvSpPr txBox="1"/>
          <p:nvPr/>
        </p:nvSpPr>
        <p:spPr>
          <a:xfrm>
            <a:off x="337790" y="1061884"/>
            <a:ext cx="11137392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Code bloat from inlining large functions.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Use inline only for small, performance-critical functions.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Linker errors if inline function definition is missing in a header file.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Ensure inline functions are defined in headers or single translation units.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Overuse of inline in resource-constrained ECUs can increase memory usage. 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Profile code to balance performance and memory.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latin typeface="Times New Roman"/>
                <a:ea typeface="+mn-lt"/>
                <a:cs typeface="+mn-lt"/>
              </a:rPr>
              <a:t>: </a:t>
            </a: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</a:t>
            </a:r>
            <a:endParaRPr lang="en-US">
              <a:latin typeface="Times New Roman"/>
              <a:ea typeface="+mn-lt"/>
              <a:cs typeface="+mn-lt"/>
              <a:hlinkClick r:id="" action="ppaction://noactio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Embedded C++ tutorials on performance optimization.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latin typeface="Times New Roman"/>
                <a:ea typeface="+mn-lt"/>
                <a:cs typeface="+mn-lt"/>
              </a:rPr>
              <a:t>: In automotive, use inline sparingly in memory-constrained ECUs to avoid code size issues.</a:t>
            </a: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292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028835C-2960-192B-E02B-FC5570AF9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DB611A4-1235-EDF6-32A2-9DF95C1DB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Macros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618EA1D-1D4A-A77A-EBC9-D2BE0C0ADD4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9F929EB-2099-5EA9-AE6B-1762F4699DBD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E181AE75-3D4C-9CE7-119C-604E3F9916A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D5F51B3F-E6A2-B4F2-DD37-9300C769906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5BD18B-4BC1-A7F3-0526-71F8991B1620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7E6D5-6A98-5139-DBC9-9217F3F48355}"/>
              </a:ext>
            </a:extLst>
          </p:cNvPr>
          <p:cNvSpPr txBox="1"/>
          <p:nvPr/>
        </p:nvSpPr>
        <p:spPr>
          <a:xfrm>
            <a:off x="61783" y="834081"/>
            <a:ext cx="1204783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3.Macros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  <a:endParaRPr lang="en-US" dirty="0">
              <a:ea typeface="+mj-ea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Macros in C/C++ are preprocessor directives defined using #define that perform text substitution before compilation.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Code Reusability</a:t>
            </a:r>
            <a:r>
              <a:rPr lang="en-US" dirty="0">
                <a:latin typeface="Times New Roman"/>
                <a:ea typeface="+mn-lt"/>
                <a:cs typeface="+mn-lt"/>
              </a:rPr>
              <a:t>: Simplifies repetitive code.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Conditional Compilation</a:t>
            </a:r>
            <a:r>
              <a:rPr lang="en-US" dirty="0">
                <a:latin typeface="Times New Roman"/>
                <a:ea typeface="+mn-lt"/>
                <a:cs typeface="+mn-lt"/>
              </a:rPr>
              <a:t>: Enables platform-specific code (e.g., different ECU configurations).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Constant Definitions</a:t>
            </a:r>
            <a:r>
              <a:rPr lang="en-US" dirty="0">
                <a:latin typeface="Times New Roman"/>
                <a:ea typeface="+mn-lt"/>
                <a:cs typeface="+mn-lt"/>
              </a:rPr>
              <a:t>: Defines compile-time constants.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 dirty="0"/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automotive systems: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Macros define hardware-specific constants (e.g., CAN bus baud rates).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for conditional compilation in multi-platform ECUs (e.g., different vehicle models).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Optimize performance by avoiding function calls in time-critical code.</a:t>
            </a:r>
          </a:p>
        </p:txBody>
      </p:sp>
    </p:spTree>
    <p:extLst>
      <p:ext uri="{BB962C8B-B14F-4D97-AF65-F5344CB8AC3E}">
        <p14:creationId xmlns:p14="http://schemas.microsoft.com/office/powerpoint/2010/main" val="332261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239B3C0-C303-5E51-0EEB-E505C51B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6B2AAAD-892D-FD32-7055-58B7852369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Macros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D0654DFA-7AA5-B2CF-EF0D-2DD01F4D91A3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21EEC9E-72F7-16EB-F432-43F2784ABD2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6B7A91E-58AB-91D8-F8AA-59906A7DB97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E9773F0-0545-B0E6-DA5E-BE7A917CEA8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249BFC-A522-B340-D714-1FBAE838DF5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83F6B9-FE6B-4572-2B65-5FEF3AABF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4" y="1357312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E550A5-4038-881E-77BE-99D0E4088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F980222-C544-C0F4-9757-9A046E236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25" y="1683327"/>
            <a:ext cx="5543550" cy="3924300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90C30EC-9497-A456-17C1-67E34C1B47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3481" y="2873086"/>
            <a:ext cx="3183947" cy="57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143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AA660D7B-110C-DEF3-A4ED-9ACAD8B3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1C5109CF-532D-2BE0-CC37-B770AFC753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B864737-9F92-9D87-8C3F-F57D74DC823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8FF6561-B2B6-FD0B-003F-A142757118F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5CB7748-6D44-AC13-C893-2572EBBE751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DC69B8C-BD61-0C49-0998-270BA8E2D0B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83820-9F81-C032-5BD0-89F4B079925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4E63A-D328-95C8-56C2-B9A18CECC5B5}"/>
              </a:ext>
            </a:extLst>
          </p:cNvPr>
          <p:cNvSpPr txBox="1"/>
          <p:nvPr/>
        </p:nvSpPr>
        <p:spPr>
          <a:xfrm>
            <a:off x="337790" y="1061884"/>
            <a:ext cx="11137392" cy="45858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Macros lack type safety, leading to errors (e.g., CALCULATE_TORQUE("invalid")).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Use const variables or inline functions for type safety.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Macro redefinition errors.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Use #ifndef to prevent redefinition.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Macros in safety-critical systems can obscure bugs.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Follow MISRA C guidelines to restrict macro usage.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Resources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MISRA C guidelines for macro usage in automotive.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</a:t>
            </a:r>
            <a:endParaRPr lang="en-US">
              <a:latin typeface="Times New Roman"/>
              <a:ea typeface="+mn-lt"/>
              <a:cs typeface="+mn-lt"/>
              <a:hlinkClick r:id="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latin typeface="Times New Roman"/>
                <a:ea typeface="+mn-lt"/>
                <a:cs typeface="+mn-lt"/>
              </a:rPr>
              <a:t>: Avoid complex macros in automotive software to comply with safety standards like ISO 26262.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484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BF7967C-293E-7A58-19D2-09F7DC050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70D04DA-6D83-49FF-DB90-F27C1FB1C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AD8FADCD-84CB-4D6B-8DEB-81C5A10F167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526515F-706C-CD97-8DCC-5F977883CDF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DBE61C6A-BC9A-E380-33BB-0AAD2F1F949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B346ED5D-07EC-21B6-F401-260832355ED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ABBDE5-3125-6659-5BED-467122C691D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862A2-09DC-410B-3B25-01AA196F261B}"/>
              </a:ext>
            </a:extLst>
          </p:cNvPr>
          <p:cNvSpPr txBox="1"/>
          <p:nvPr/>
        </p:nvSpPr>
        <p:spPr>
          <a:xfrm>
            <a:off x="61783" y="834081"/>
            <a:ext cx="12047837" cy="43396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4.Type Casting</a:t>
            </a:r>
            <a:endParaRPr lang="en-US" sz="2000" dirty="0">
              <a:ea typeface="+mj-ea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  <a:endParaRPr lang="en-US" dirty="0">
              <a:ea typeface="+mj-ea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Type casting converts a variable from one data type to another, either implicitly (automatic) or explicitly (programmer-defined).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Data Compatibility</a:t>
            </a:r>
            <a:r>
              <a:rPr lang="en-US" dirty="0">
                <a:latin typeface="Times New Roman"/>
                <a:ea typeface="+mn-lt"/>
                <a:cs typeface="+mn-lt"/>
              </a:rPr>
              <a:t>: Ensures variables match expected types for operations or functions.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Interfacing Hardware</a:t>
            </a:r>
            <a:r>
              <a:rPr lang="en-US" dirty="0">
                <a:latin typeface="Times New Roman"/>
                <a:ea typeface="+mn-lt"/>
                <a:cs typeface="+mn-lt"/>
              </a:rPr>
              <a:t>: Converts data for hardware registers or sensor inputs.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Precision Control</a:t>
            </a:r>
            <a:r>
              <a:rPr lang="en-US" dirty="0">
                <a:latin typeface="Times New Roman"/>
                <a:ea typeface="+mn-lt"/>
                <a:cs typeface="+mn-lt"/>
              </a:rPr>
              <a:t>: Manages data precision in calculations.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In automotive systems: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Type casting is used when reading sensor data (e.g., converting raw ADC values to floats for temperature).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Interfaces with hardware registers (e.g., casting integers to pointers for memory-mapped I/O).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Ensures compatibility in communication protocols like CAN or LIN.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5228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88E6CD5-B8E2-3F1E-DC96-627940112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9B43F44-91E6-1D1D-499F-2BCDA69A3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7F20C6D-03FA-3D5C-3CC3-899D3B5AFD9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18192D2-94B3-141F-EEFD-F7D55AED077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6ACAB0D-5FDF-F241-645B-699A8D84595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B9A779E-7436-9773-AE2F-24A978FC5EF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EEB284-BA8A-B96C-8AD5-FE45D773F718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CCEF25-FC68-E590-0695-098C8BE8B626}"/>
              </a:ext>
            </a:extLst>
          </p:cNvPr>
          <p:cNvSpPr txBox="1"/>
          <p:nvPr/>
        </p:nvSpPr>
        <p:spPr>
          <a:xfrm>
            <a:off x="61783" y="834081"/>
            <a:ext cx="12047837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Types of Casting:</a:t>
            </a:r>
          </a:p>
          <a:p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Implicit: Automatic, safe conversions (e.g., int to double).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Explicit (C-style): (type)variable, less safe.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Explicit (C++ style): </a:t>
            </a:r>
            <a:r>
              <a:rPr lang="en-US" sz="2000" err="1">
                <a:latin typeface="Times New Roman"/>
                <a:cs typeface="Times New Roman"/>
              </a:rPr>
              <a:t>static_cast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dynamic_cast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const_cast</a:t>
            </a:r>
            <a:r>
              <a:rPr lang="en-US" sz="2000" dirty="0">
                <a:latin typeface="Times New Roman"/>
                <a:cs typeface="Times New Roman"/>
              </a:rPr>
              <a:t>, </a:t>
            </a:r>
            <a:r>
              <a:rPr lang="en-US" sz="2000" err="1">
                <a:latin typeface="Times New Roman"/>
                <a:cs typeface="Times New Roman"/>
              </a:rPr>
              <a:t>reinterpret_cast</a:t>
            </a:r>
            <a:r>
              <a:rPr lang="en-US" sz="2000" dirty="0">
                <a:latin typeface="Times New Roman"/>
                <a:cs typeface="Times New Roman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static_cast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preferred in C++ for type safety.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reinterpret_cast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common in embedded systems for hardware access.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307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2234C19-E647-2B11-B97C-9A9EDFBAA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5BBAA5E-2543-D977-B963-8B13E76AA1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D8B9C4F0-4270-D314-3155-EA6F73C693E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0C2F60F-BDCB-8678-1E4D-5D90952FDC8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8FED0DA5-5EBA-F5F7-0AD4-3428B60F8AF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A525AF4-D064-2969-A1B8-A05424DF8C2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24384-4B6E-26D0-EC7C-31AF30EC14C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6B1E4-3BDB-39FF-003B-ACD6630B05DF}"/>
              </a:ext>
            </a:extLst>
          </p:cNvPr>
          <p:cNvSpPr txBox="1"/>
          <p:nvPr/>
        </p:nvSpPr>
        <p:spPr>
          <a:xfrm>
            <a:off x="61783" y="834081"/>
            <a:ext cx="12047837" cy="46166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Implicit type casting: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  <a:endParaRPr lang="en-US" dirty="0">
              <a:ea typeface="+mj-ea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Implicit type casting, also known as automatic type conversion, occurs when the compiler automatically converts one data type to another without explicit programmer intervention, typically in safe conversions.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Convenience</a:t>
            </a:r>
            <a:r>
              <a:rPr lang="en-US" dirty="0">
                <a:latin typeface="Times New Roman"/>
                <a:ea typeface="+mn-lt"/>
                <a:cs typeface="+mn-lt"/>
              </a:rPr>
              <a:t>: Simplifies code by eliminating the need for explicit casts in safe scenarios.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Compatibility</a:t>
            </a:r>
            <a:r>
              <a:rPr lang="en-US" dirty="0">
                <a:latin typeface="Times New Roman"/>
                <a:ea typeface="+mn-lt"/>
                <a:cs typeface="+mn-lt"/>
              </a:rPr>
              <a:t>: Allows operations between compatible types (e.g., int to double).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Readability</a:t>
            </a:r>
            <a:r>
              <a:rPr lang="en-US" dirty="0">
                <a:latin typeface="Times New Roman"/>
                <a:ea typeface="+mn-lt"/>
                <a:cs typeface="+mn-lt"/>
              </a:rPr>
              <a:t>: Reduces clutter in code for straightforward conversions.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In automotive software: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Used when processing sensor data, e.g., converting an integer ADC value to a floating-point temperature.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Common in arithmetic operations for ECU calculations (e.g., fuel injection timing).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Simplifies interfacing with libraries expecting wider types (e.g., float to double).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0929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C502051-D8BE-9FF0-7F06-55FB1C50E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653FD88-5313-855B-D04B-2D3F5CA37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1B0AA814-3FCF-2B5D-C657-ABEDD2E0B9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D17E496-0143-A5AD-6EBB-284DB1FD472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2399EF7-50A9-EE1A-9A23-72C07EBA785C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993AF00-EB07-7EBB-1E61-816CD1ED86D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E486CD-0E05-7935-8C18-60B5DB3225F2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AC3329-B68E-0247-E8D3-DBD92873F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4" y="1357312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E5F140-06C6-DD6C-270E-1052DECB23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5C47AD8-95C3-ECBC-5AD4-6DA9103B3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28" y="1685492"/>
            <a:ext cx="6562725" cy="3400425"/>
          </a:xfrm>
          <a:prstGeom prst="rect">
            <a:avLst/>
          </a:prstGeom>
        </p:spPr>
      </p:pic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D5E6A42-1AE3-7667-2171-E3D733049E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0239" y="2862695"/>
            <a:ext cx="3099088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27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790B225-3248-2C0A-7769-957D30B34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A3E37FA9-018F-582A-DDC6-D5A754F9BB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3E7378C-5FE0-3CDF-B7BC-3A55F6C8D1D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7093B7F-40FE-48EF-DBEB-AD60451BD85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63C7A9F-6F70-1292-7762-5927B7BD93A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F2F03CC0-B672-7DBF-0453-5AE1377D0C77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826269-391B-4E62-40A3-02A85D5E0CD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204C62-BDCF-E5C5-43FD-7916BAEE1D6A}"/>
              </a:ext>
            </a:extLst>
          </p:cNvPr>
          <p:cNvSpPr txBox="1"/>
          <p:nvPr/>
        </p:nvSpPr>
        <p:spPr>
          <a:xfrm>
            <a:off x="337790" y="1061884"/>
            <a:ext cx="11137392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Unintended implicit casts in mixed-type expressions can lead to precision issues.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Explicitly cast types or use consistent types to avoid surprises.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Implicit casts may hide bugs in safety-critical automotive code.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Follow MISRA C++ rules to limit implicit conversions in critical systems.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Implicit casting of sensor data (e.g., int to float) can cause rounding errors.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Validate results with unit tests and use explicit casts when precision matters.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Resources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Implicit Conversions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MISRA C++ guidelines for safe type conversions in automotive.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latin typeface="Times New Roman"/>
                <a:ea typeface="+mn-lt"/>
                <a:cs typeface="+mn-lt"/>
              </a:rPr>
              <a:t>: In automotive, implicit casting is acceptable for safe widening conversions but should be avoided in safety-critical calculations without validation.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0192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C1D31C6-4B42-6F42-28B2-9CB68CEFA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E972FCD-273D-F814-3477-A0DCBA698B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CED2F74-933C-88DB-3FF6-55A292C2806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5F29833-A3CD-F6D6-C4F0-43627AB62378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F60112EC-BF97-44BD-EAE7-7C884BB1CD1C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AE849FB-A394-2751-32C8-54EFE14611D7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67166-EA36-5BFC-A528-732CEFFDA05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DADC03-DE0A-303E-F5C4-D635CCB3ECAD}"/>
              </a:ext>
            </a:extLst>
          </p:cNvPr>
          <p:cNvSpPr txBox="1"/>
          <p:nvPr/>
        </p:nvSpPr>
        <p:spPr>
          <a:xfrm>
            <a:off x="61783" y="834081"/>
            <a:ext cx="12047837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Explicit Type Casting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static_cast</a:t>
            </a:r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: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  <a:endParaRPr lang="en-US" dirty="0">
              <a:ea typeface="+mj-ea"/>
            </a:endParaRPr>
          </a:p>
          <a:p>
            <a:r>
              <a:rPr lang="en-US" err="1">
                <a:latin typeface="Times New Roman"/>
                <a:ea typeface="+mn-lt"/>
                <a:cs typeface="+mn-lt"/>
              </a:rPr>
              <a:t>static_cast</a:t>
            </a:r>
            <a:r>
              <a:rPr lang="en-US" dirty="0">
                <a:latin typeface="Times New Roman"/>
                <a:ea typeface="+mn-lt"/>
                <a:cs typeface="+mn-lt"/>
              </a:rPr>
              <a:t> is a C++-style cast for safe, well-defined conversions between related types (e.g., numeric types or base-to-derived classes).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Type Safety</a:t>
            </a:r>
            <a:r>
              <a:rPr lang="en-US" dirty="0">
                <a:latin typeface="Times New Roman"/>
                <a:ea typeface="+mn-lt"/>
                <a:cs typeface="+mn-lt"/>
              </a:rPr>
              <a:t>: Ensures only valid conversions are performed.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Clarity</a:t>
            </a:r>
            <a:r>
              <a:rPr lang="en-US" dirty="0">
                <a:latin typeface="Times New Roman"/>
                <a:ea typeface="+mn-lt"/>
                <a:cs typeface="+mn-lt"/>
              </a:rPr>
              <a:t>: Makes code intent explicit.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Compliance</a:t>
            </a:r>
            <a:r>
              <a:rPr lang="en-US" dirty="0">
                <a:latin typeface="Times New Roman"/>
                <a:ea typeface="+mn-lt"/>
                <a:cs typeface="+mn-lt"/>
              </a:rPr>
              <a:t>: Preferred in MISRA C++ and AUTOSAR for safety-critical systems.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/>
          </a:p>
          <a:p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Used to convert sensor data (e.g., int to float for calculations).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Common in ECU software for type-safe arithmetic or interfacing with APIs.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Ensures compliance with automotive safety standards like ISO 26262.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007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 Today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D45F491-3AB4-3E19-5B2D-6B3FDD31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4CA79C0-2315-82AA-870F-20FB81DF3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6A8C65E7-04B5-272A-D790-F0DBA8CAE3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8459DAB4-5A78-AB16-A9AB-39568BCF672E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D125857-EFA6-1BCE-B811-BCCB3C42ED8D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BEFF5466-CAF1-CDF0-9F8E-9140993C047E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5CCCE-DACF-8097-2800-C1B9EBB47F5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F543DB-EE86-2290-14F9-1EA9328C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4" y="1357312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51AE81-E355-A27D-DE37-AFCAB981BA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B64F75F-2DE0-BA7E-CDA8-9345DCACB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393" y="1673370"/>
            <a:ext cx="6610350" cy="3667125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BF57F06-71B4-A2CA-5421-8D70A40219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5002" y="2807711"/>
            <a:ext cx="28384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2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0D8DCE2D-C766-187C-FB84-F9960A810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BDB2685-D6E2-7F33-F2E3-DF3B832B1B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48CA2A57-5607-FC82-63C7-B547BE8A5963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F2831F2-C54F-3C2F-0234-A3915FCFC6D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D34D6C1A-AF1C-EB6C-9299-B49580EAE8C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4F5237FD-B263-5430-DBE0-A28E97D0900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655C8-7C38-8EED-DE05-5DF4D24A5D4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88AF1-10FF-34C1-6476-011D2CED6158}"/>
              </a:ext>
            </a:extLst>
          </p:cNvPr>
          <p:cNvSpPr txBox="1"/>
          <p:nvPr/>
        </p:nvSpPr>
        <p:spPr>
          <a:xfrm>
            <a:off x="337790" y="1061884"/>
            <a:ext cx="11137392" cy="48628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Invalid </a:t>
            </a:r>
            <a:r>
              <a:rPr lang="en-US" err="1">
                <a:latin typeface="Times New Roman"/>
                <a:ea typeface="+mn-lt"/>
                <a:cs typeface="+mn-lt"/>
              </a:rPr>
              <a:t>static_cast</a:t>
            </a:r>
            <a:r>
              <a:rPr lang="en-US" dirty="0">
                <a:latin typeface="Times New Roman"/>
                <a:ea typeface="+mn-lt"/>
                <a:cs typeface="+mn-lt"/>
              </a:rPr>
              <a:t> (e.g., unrelated types) causes compile-time errors. 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Verify type compatibility before casting.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Data loss in narrowing conversions.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Check for truncation with assertions or tests.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Incorrect use in polymorphic hierarchies can cause undefined behavior.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Use </a:t>
            </a:r>
            <a:r>
              <a:rPr lang="en-US" err="1">
                <a:latin typeface="Times New Roman"/>
                <a:ea typeface="+mn-lt"/>
                <a:cs typeface="+mn-lt"/>
              </a:rPr>
              <a:t>dynamic_cast</a:t>
            </a:r>
            <a:r>
              <a:rPr lang="en-US" dirty="0">
                <a:latin typeface="Times New Roman"/>
                <a:ea typeface="+mn-lt"/>
                <a:cs typeface="+mn-lt"/>
              </a:rPr>
              <a:t> for polymorphic types if needed.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Resources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static_cast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MISRA C++ Rule 5-2-7 for safe casting.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latin typeface="Times New Roman"/>
                <a:ea typeface="+mn-lt"/>
                <a:cs typeface="+mn-lt"/>
              </a:rPr>
              <a:t>: Preferred cast in automotive for numeric and safe pointer conversions.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5984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842D89B-C10E-C164-807E-23BB19AE0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3409E5B-2554-87FB-D7D0-652603EF5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423CD87C-9E4F-3D4E-19E8-C0A8C9EA4AC5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64449D1-EE16-C968-7EF1-955F0BE9F7A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20DD882-ABC7-34E3-FBED-DD19DF255D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9956FAA-9442-5A7F-96FE-E54113B9B70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8EBAC0-9FB4-D578-A2A9-0C6D0C4378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60E2B-7ACE-5BA5-3AB3-5057AB774847}"/>
              </a:ext>
            </a:extLst>
          </p:cNvPr>
          <p:cNvSpPr txBox="1"/>
          <p:nvPr/>
        </p:nvSpPr>
        <p:spPr>
          <a:xfrm>
            <a:off x="61783" y="834081"/>
            <a:ext cx="12047837" cy="5509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Explicit Type Casting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err="1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dynamic_cast</a:t>
            </a:r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: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</a:p>
          <a:p>
            <a:r>
              <a:rPr lang="en-US" err="1">
                <a:latin typeface="Times New Roman"/>
                <a:ea typeface="+mn-lt"/>
                <a:cs typeface="+mn-lt"/>
              </a:rPr>
              <a:t>dynamic_cast</a:t>
            </a:r>
            <a:r>
              <a:rPr lang="en-US" dirty="0">
                <a:latin typeface="Times New Roman"/>
                <a:ea typeface="+mn-lt"/>
                <a:cs typeface="+mn-lt"/>
              </a:rPr>
              <a:t> is a C++-style cast used for safe </a:t>
            </a:r>
            <a:r>
              <a:rPr lang="en-US" err="1">
                <a:latin typeface="Times New Roman"/>
                <a:ea typeface="+mn-lt"/>
                <a:cs typeface="+mn-lt"/>
              </a:rPr>
              <a:t>downcasting</a:t>
            </a:r>
            <a:r>
              <a:rPr lang="en-US" dirty="0">
                <a:latin typeface="Times New Roman"/>
                <a:ea typeface="+mn-lt"/>
                <a:cs typeface="+mn-lt"/>
              </a:rPr>
              <a:t> and cross-casting in polymorphic class hierarchies, relying on runtime type information (RTTI).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Safety</a:t>
            </a:r>
            <a:r>
              <a:rPr lang="en-US" dirty="0">
                <a:latin typeface="Times New Roman"/>
                <a:ea typeface="+mn-lt"/>
                <a:cs typeface="+mn-lt"/>
              </a:rPr>
              <a:t>: Ensures safe casting in inheritance hierarchies with runtime checks.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Polymorphism</a:t>
            </a:r>
            <a:r>
              <a:rPr lang="en-US" dirty="0">
                <a:latin typeface="Times New Roman"/>
                <a:ea typeface="+mn-lt"/>
                <a:cs typeface="+mn-lt"/>
              </a:rPr>
              <a:t>: Supports object-oriented designs with virtual functions.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Error Handling</a:t>
            </a:r>
            <a:r>
              <a:rPr lang="en-US" dirty="0">
                <a:latin typeface="Times New Roman"/>
                <a:ea typeface="+mn-lt"/>
                <a:cs typeface="+mn-lt"/>
              </a:rPr>
              <a:t>: Returns </a:t>
            </a:r>
            <a:r>
              <a:rPr lang="en-US" err="1">
                <a:latin typeface="Times New Roman"/>
                <a:ea typeface="+mn-lt"/>
                <a:cs typeface="+mn-lt"/>
              </a:rPr>
              <a:t>nullptr</a:t>
            </a:r>
            <a:r>
              <a:rPr lang="en-US" dirty="0">
                <a:latin typeface="Times New Roman"/>
                <a:ea typeface="+mn-lt"/>
                <a:cs typeface="+mn-lt"/>
              </a:rPr>
              <a:t> (for pointers) or throws an exception (for references) on invalid casts.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Rarely used in automotive embedded systems due to RTTI overhead.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Applicable in infotainment systems or complex ADAS software with object-oriented designs (e.g., managing different sensor types).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Avoided in resource-constrained ECUs to minimize memory and performance overhead.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6195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1F557F2-319E-8B18-188E-9ED1B4E2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F7CA267-C270-F2AD-4439-A51F977BF8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6695AA5-64C9-46F7-D88D-9FF03A1072D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7120825-3ECF-7702-82EF-4144932F90F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3AC420D-8FC2-D70C-2071-6212C3613904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FB13FA0C-6708-E2A4-FB67-40C523BBF75E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D9877-90E2-003D-9366-47A147EC86A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1184F0-4999-92D6-A648-4682A17D1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70" y="855085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B8AD80-E515-3353-72C6-7205CCBDF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3230141-E887-817B-DCE1-4313C1F42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65" y="1185430"/>
            <a:ext cx="6993947" cy="54309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76E7DD-0CDC-1E5B-9B79-4C7585E41A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39458" y="2846677"/>
            <a:ext cx="3634220" cy="58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131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2521E17-1D4A-9724-C110-1A192BA83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FCD3A74-CCE3-18D1-7F6D-F7CCE16CBC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16BC89A8-D54B-77B5-69DD-38D71C14739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C0285FA-A1D4-6FB0-F01A-E0DF444822D8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9FB94EC-2088-471D-28A2-C748D248BB1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C6CBB4F-3B28-6174-0D5D-0E228CF2488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991EA-C678-0193-B18F-E234ED925A0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03DEA4-A891-6E99-D643-4EDEDB747BB9}"/>
              </a:ext>
            </a:extLst>
          </p:cNvPr>
          <p:cNvSpPr txBox="1"/>
          <p:nvPr/>
        </p:nvSpPr>
        <p:spPr>
          <a:xfrm>
            <a:off x="337790" y="1061884"/>
            <a:ext cx="11137392" cy="51398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</a:t>
            </a:r>
            <a:r>
              <a:rPr lang="en-US" err="1">
                <a:latin typeface="Times New Roman"/>
                <a:ea typeface="+mn-lt"/>
                <a:cs typeface="+mn-lt"/>
              </a:rPr>
              <a:t>dynamic_cast</a:t>
            </a:r>
            <a:r>
              <a:rPr lang="en-US" dirty="0">
                <a:latin typeface="Times New Roman"/>
                <a:ea typeface="+mn-lt"/>
                <a:cs typeface="+mn-lt"/>
              </a:rPr>
              <a:t> fails if RTTI is disabled (common in embedded systems). 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Ensure RTTI is enabled or use </a:t>
            </a:r>
            <a:r>
              <a:rPr lang="en-US" err="1">
                <a:latin typeface="Times New Roman"/>
                <a:ea typeface="+mn-lt"/>
                <a:cs typeface="+mn-lt"/>
              </a:rPr>
              <a:t>static_cast</a:t>
            </a:r>
            <a:r>
              <a:rPr lang="en-US" dirty="0">
                <a:latin typeface="Times New Roman"/>
                <a:ea typeface="+mn-lt"/>
                <a:cs typeface="+mn-lt"/>
              </a:rPr>
              <a:t> for non-polymorphic casts.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Null pointer dereference if cast fails and not checked. 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Always check the result of </a:t>
            </a:r>
            <a:r>
              <a:rPr lang="en-US" err="1">
                <a:latin typeface="Times New Roman"/>
                <a:ea typeface="+mn-lt"/>
                <a:cs typeface="+mn-lt"/>
              </a:rPr>
              <a:t>dynamic_cast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RTTI overhead is prohibitive in ECUs. 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Avoid </a:t>
            </a:r>
            <a:r>
              <a:rPr lang="en-US" err="1">
                <a:latin typeface="Times New Roman"/>
                <a:ea typeface="+mn-lt"/>
                <a:cs typeface="+mn-lt"/>
              </a:rPr>
              <a:t>dynamic_cast</a:t>
            </a:r>
            <a:r>
              <a:rPr lang="en-US" dirty="0">
                <a:latin typeface="Times New Roman"/>
                <a:ea typeface="+mn-lt"/>
                <a:cs typeface="+mn-lt"/>
              </a:rPr>
              <a:t> in resource-constrained systems.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ea typeface="+mn-lt"/>
                <a:cs typeface="+mn-lt"/>
              </a:rPr>
              <a:t>Resources</a:t>
            </a:r>
            <a:r>
              <a:rPr lang="en-US" dirty="0">
                <a:ea typeface="+mn-lt"/>
                <a:cs typeface="+mn-lt"/>
              </a:rPr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dynamic_cast</a:t>
            </a:r>
            <a:endParaRPr lang="en-US">
              <a:latin typeface="Times New Roman"/>
              <a:ea typeface="+mn-lt"/>
              <a:cs typeface="+mn-lt"/>
              <a:hlinkClick r:id="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AUTOSAR guidelines discouraging RTTI in embedded systems.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latin typeface="Times New Roman"/>
                <a:ea typeface="+mn-lt"/>
                <a:cs typeface="+mn-lt"/>
              </a:rPr>
              <a:t>: Avoid in automotive ECUs; use only in non-critical systems like infotainment.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574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A0F2595E-F925-2515-7DE6-6EDF7B46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57AE61D4-0AD8-55D6-C270-D0C0E71C7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E9891206-F7D2-9376-60A6-4FEEE646A3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0D43B37-A8AE-783A-16E2-FD0858DCF40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6943A879-4A00-85F9-30DF-C5E235A1FB5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D0670702-920B-5245-7887-A6C836F491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A99C71-FF9F-F3CF-D107-2D428D2AEB0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67130-3A1B-18ED-59B6-A752E6276FD8}"/>
              </a:ext>
            </a:extLst>
          </p:cNvPr>
          <p:cNvSpPr txBox="1"/>
          <p:nvPr/>
        </p:nvSpPr>
        <p:spPr>
          <a:xfrm>
            <a:off x="61783" y="834081"/>
            <a:ext cx="12047837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Explicit Type Casting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err="1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const_cast</a:t>
            </a:r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: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</a:p>
          <a:p>
            <a:r>
              <a:rPr lang="en-US" err="1">
                <a:latin typeface="Times New Roman"/>
                <a:ea typeface="+mn-lt"/>
                <a:cs typeface="+mn-lt"/>
              </a:rPr>
              <a:t>const_cast</a:t>
            </a:r>
            <a:r>
              <a:rPr lang="en-US" dirty="0">
                <a:latin typeface="Times New Roman"/>
                <a:ea typeface="+mn-lt"/>
                <a:cs typeface="+mn-lt"/>
              </a:rPr>
              <a:t> is a C++-style cast used to add or remove const or volatile qualifiers from a variable.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Modify Const Variables</a:t>
            </a:r>
            <a:r>
              <a:rPr lang="en-US" dirty="0">
                <a:latin typeface="Times New Roman"/>
                <a:ea typeface="+mn-lt"/>
                <a:cs typeface="+mn-lt"/>
              </a:rPr>
              <a:t>: Allows modification of const objects in specific cases (e.g., legacy APIs).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Interfacing Legacy Code</a:t>
            </a:r>
            <a:r>
              <a:rPr lang="en-US" dirty="0">
                <a:latin typeface="Times New Roman"/>
                <a:ea typeface="+mn-lt"/>
                <a:cs typeface="+mn-lt"/>
              </a:rPr>
              <a:t>: Useful when working with older C APIs that don’t respect const.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Flexibility</a:t>
            </a:r>
            <a:r>
              <a:rPr lang="en-US" dirty="0">
                <a:latin typeface="Times New Roman"/>
                <a:ea typeface="+mn-lt"/>
                <a:cs typeface="+mn-lt"/>
              </a:rPr>
              <a:t>: Enables temporary removal of const for specific operations.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Used when interfacing with legacy automotive libraries or hardware drivers that don’t use const correctly.</a:t>
            </a: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Rare in modern automotive code due to safety standards discouraging const violations.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May be used in debugging or testing ECU firmware.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3374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24301894-7DA9-6D20-63C8-02A5DEF79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03991700-569E-FF70-E695-65ACB4CE4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A339565A-15BC-CC25-52B0-068D71A64D8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DA9593F-A992-E02C-A33F-C8285637677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75C8810-9086-7CE8-F8B1-B8B8E6EEC8D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6160FF3B-0EEF-047E-A76C-B974602A784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FC4A85-13CE-C210-C976-C09E5D8844F0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09D303-E772-30FF-63E1-80C102D56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70" y="855085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9ED23B-21C9-A136-8F65-92BC110AB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603" y="2507240"/>
            <a:ext cx="1466850" cy="371475"/>
          </a:xfrm>
          <a:prstGeom prst="rect">
            <a:avLst/>
          </a:prstGeom>
        </p:spPr>
      </p:pic>
      <p:pic>
        <p:nvPicPr>
          <p:cNvPr id="7" name="Picture 6" descr="A computer code with text&#10;&#10;AI-generated content may be incorrect.">
            <a:extLst>
              <a:ext uri="{FF2B5EF4-FFF2-40B4-BE49-F238E27FC236}">
                <a16:creationId xmlns:a16="http://schemas.microsoft.com/office/drawing/2014/main" id="{1D63C82A-4EC1-40FA-C19E-E35B042FF2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296" y="1182398"/>
            <a:ext cx="7515225" cy="3800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1BD141-5C2A-6732-6399-811627AB2F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0731" y="2873952"/>
            <a:ext cx="3582265" cy="46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04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16E1113-3064-D4A6-6124-5D66AD04F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1A1BE850-1811-79E2-F3CD-0F5C174C3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48C23F6-3108-D4EB-7F6E-F23AC3BDB73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7A3C41F-975F-6969-692B-5FBE79261A49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DB300E5-A839-6FE4-103C-F63E9D7FB42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49DA98F8-DBD7-2BFF-0047-4606832D38C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7594A3-9E55-6FFD-0419-23C05D19E110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6E4F3-3CE4-93F5-B6D3-CBC1258B8910}"/>
              </a:ext>
            </a:extLst>
          </p:cNvPr>
          <p:cNvSpPr txBox="1"/>
          <p:nvPr/>
        </p:nvSpPr>
        <p:spPr>
          <a:xfrm>
            <a:off x="337790" y="1061884"/>
            <a:ext cx="11137392" cy="5416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Undefined behavior when modifying originally const objects. 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Avoid modifying const objects; ensure the object is mutable.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Misuse in safety-critical systems can violate ISO 26262.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Limit </a:t>
            </a:r>
            <a:r>
              <a:rPr lang="en-US" err="1">
                <a:latin typeface="Times New Roman"/>
                <a:ea typeface="+mn-lt"/>
                <a:cs typeface="+mn-lt"/>
              </a:rPr>
              <a:t>const_cast</a:t>
            </a:r>
            <a:r>
              <a:rPr lang="en-US" dirty="0">
                <a:latin typeface="Times New Roman"/>
                <a:ea typeface="+mn-lt"/>
                <a:cs typeface="+mn-lt"/>
              </a:rPr>
              <a:t> to non-critical code or legacy interfaces.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Overuse can break const-correctness in ECU software.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Refactor legacy code to respect const.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latin typeface="Times New Roman"/>
                <a:ea typeface="+mn-lt"/>
                <a:cs typeface="+mn-lt"/>
              </a:rPr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const_cast</a:t>
            </a:r>
            <a:endParaRPr lang="en-US">
              <a:latin typeface="Times New Roman"/>
              <a:ea typeface="+mn-lt"/>
              <a:cs typeface="+mn-lt"/>
              <a:hlinkClick r:id="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MISRA C++ Rule 5-2-5 discouraging </a:t>
            </a:r>
            <a:r>
              <a:rPr lang="en-US" err="1">
                <a:latin typeface="Times New Roman"/>
                <a:ea typeface="+mn-lt"/>
                <a:cs typeface="+mn-lt"/>
              </a:rPr>
              <a:t>const_cast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latin typeface="Times New Roman"/>
                <a:ea typeface="+mn-lt"/>
                <a:cs typeface="+mn-lt"/>
              </a:rPr>
              <a:t>: Use sparingly in automotive to maintain safety and reliability.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4580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D3B62B31-FF39-ADE6-08AD-3909B0D27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F8F6A203-FC70-2DD3-A313-85A1B2104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D07C29A8-7577-C953-0BB6-19251E654A1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293F9C00-55B1-EF8B-C7E7-B06B392AB39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D05CAD60-7719-5EB7-7527-11172E1B84C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CCDDDBE-EA1C-502B-A2A4-7D7BDD4F70F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20C5DC-C0D3-62FD-871A-844D679284E5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58ADBD-0B55-2D98-5353-F37DBE3531FF}"/>
              </a:ext>
            </a:extLst>
          </p:cNvPr>
          <p:cNvSpPr txBox="1"/>
          <p:nvPr/>
        </p:nvSpPr>
        <p:spPr>
          <a:xfrm>
            <a:off x="61783" y="834081"/>
            <a:ext cx="12047837" cy="52322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Explicit Type Casting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 err="1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reinterpret_cast</a:t>
            </a:r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: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</a:p>
          <a:p>
            <a:r>
              <a:rPr lang="en-US" err="1">
                <a:latin typeface="Times New Roman"/>
                <a:ea typeface="+mn-lt"/>
                <a:cs typeface="+mn-lt"/>
              </a:rPr>
              <a:t>reinterpret_cast</a:t>
            </a:r>
            <a:r>
              <a:rPr lang="en-US" dirty="0">
                <a:latin typeface="Times New Roman"/>
                <a:ea typeface="+mn-lt"/>
                <a:cs typeface="+mn-lt"/>
              </a:rPr>
              <a:t> is a C++-style cast for low-level, potentially unsafe conversions, such as pointer-to-pointer or pointer-to-integer conversions.</a:t>
            </a:r>
          </a:p>
          <a:p>
            <a:endParaRPr lang="en-US" dirty="0"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Hardware Access</a:t>
            </a:r>
            <a:r>
              <a:rPr lang="en-US" dirty="0">
                <a:latin typeface="Times New Roman"/>
                <a:ea typeface="+mn-lt"/>
                <a:cs typeface="+mn-lt"/>
              </a:rPr>
              <a:t>: Converts pointers for memory-mapped I/O in embedded systems.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Low-Level Operations</a:t>
            </a:r>
            <a:r>
              <a:rPr lang="en-US" dirty="0">
                <a:latin typeface="Times New Roman"/>
                <a:ea typeface="+mn-lt"/>
                <a:cs typeface="+mn-lt"/>
              </a:rPr>
              <a:t>: Handles raw data reinterpretation (e.g., byte arrays to structs).</a:t>
            </a:r>
          </a:p>
          <a:p>
            <a:pPr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Flexibility</a:t>
            </a:r>
            <a:r>
              <a:rPr lang="en-US" dirty="0">
                <a:latin typeface="Times New Roman"/>
                <a:ea typeface="+mn-lt"/>
                <a:cs typeface="+mn-lt"/>
              </a:rPr>
              <a:t>: Allows type reinterpretation not possible with other casts.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Critical for accessing hardware registers in ECUs (e.g., memory-mapped I/O).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Used in CAN bus message parsing to reinterpret raw bytes as ME=2E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Common in low-level drivers for automotive microcontrollers.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088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A3C2B81-0677-BCCA-0262-1175D7DCE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EF35DFB-4440-4D43-6CAA-1E507B9A08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 Casting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65AC2A8A-FA41-79A4-BDFB-6DC4C8BC275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3289A62-594E-A66B-59F9-9BE5C828737D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8D87B59-DCDE-DBF1-32CF-4C667D609E7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E1B306A-D9CC-824D-F27D-0ABF22E8101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00A87-D439-1FA4-CBD4-5BD7E62ECED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805B2-F0F8-B0C6-4091-C10102444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70" y="855085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B8096-E603-A5FA-3DE5-FFB9427B3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1603" y="2507240"/>
            <a:ext cx="1466850" cy="3714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2E572D5-F0C2-393D-6D16-1A8C627EFD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113" y="1187594"/>
            <a:ext cx="8183707" cy="3686175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F6425E5-6B08-46EC-0E77-3C5DD17A2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1790" y="2873520"/>
            <a:ext cx="3320761" cy="55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00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97;p19">
            <a:extLst>
              <a:ext uri="{FF2B5EF4-FFF2-40B4-BE49-F238E27FC236}">
                <a16:creationId xmlns:a16="http://schemas.microsoft.com/office/drawing/2014/main" id="{3D0BBCCC-CF43-B418-61B2-64595C5B3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I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F6E0B9-9E4A-A7D8-7922-C7A5CC0F689B}"/>
              </a:ext>
            </a:extLst>
          </p:cNvPr>
          <p:cNvSpPr txBox="1"/>
          <p:nvPr/>
        </p:nvSpPr>
        <p:spPr>
          <a:xfrm>
            <a:off x="455468" y="1096241"/>
            <a:ext cx="4223904" cy="17334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 err="1">
                <a:latin typeface="Times New Roman"/>
                <a:cs typeface="Segoe UI"/>
              </a:rPr>
              <a:t>NameSpace</a:t>
            </a:r>
            <a:r>
              <a:rPr lang="en-US" dirty="0">
                <a:latin typeface="Times New Roman"/>
                <a:cs typeface="Segoe UI"/>
              </a:rPr>
              <a:t> ​</a:t>
            </a:r>
            <a:endParaRPr lang="en-US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Segoe UI"/>
              </a:rPr>
              <a:t>Inline​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Segoe UI"/>
              </a:rPr>
              <a:t>Macros​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cs typeface="Segoe UI"/>
              </a:rPr>
              <a:t>Type casting ​</a:t>
            </a:r>
          </a:p>
        </p:txBody>
      </p:sp>
    </p:spTree>
    <p:extLst>
      <p:ext uri="{BB962C8B-B14F-4D97-AF65-F5344CB8AC3E}">
        <p14:creationId xmlns:p14="http://schemas.microsoft.com/office/powerpoint/2010/main" val="3626083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26D6E9AC-EDB2-8246-F2EE-1CE9927FF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35A3F4A3-41B8-1E2C-4EBA-2B45E8C3F5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F4B0D33-FBA3-165E-7E0A-CD9B6035576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3A45568-1A70-1EED-F3B0-1AFAC81634DB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091B7B8-F86D-B4AA-7440-3A15068A2240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3D7B769-A182-A6BE-E9BC-01F221822EC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C659C-1C5E-6902-BF7F-865B8C07CE0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C854-93C6-0E52-882E-72A3969A409D}"/>
              </a:ext>
            </a:extLst>
          </p:cNvPr>
          <p:cNvSpPr txBox="1"/>
          <p:nvPr/>
        </p:nvSpPr>
        <p:spPr>
          <a:xfrm>
            <a:off x="337790" y="1061884"/>
            <a:ext cx="11137392" cy="59708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Incorrect </a:t>
            </a:r>
            <a:r>
              <a:rPr lang="en-US" err="1">
                <a:latin typeface="Times New Roman"/>
                <a:ea typeface="+mn-lt"/>
                <a:cs typeface="+mn-lt"/>
              </a:rPr>
              <a:t>reinterpret_cast</a:t>
            </a:r>
            <a:r>
              <a:rPr lang="en-US" dirty="0">
                <a:latin typeface="Times New Roman"/>
                <a:ea typeface="+mn-lt"/>
                <a:cs typeface="+mn-lt"/>
              </a:rPr>
              <a:t> can cause undefined behavior (e.g., misaligned pointers).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Ensure proper alignment and type compatibility.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Hard-to-trace bugs due to raw memory access.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Use debuggers and memory analysis tools.</a:t>
            </a: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Misuse in ECU firmware can corrupt hardware state.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Validate casts with extensive testing and MISRA compliance.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latin typeface="Times New Roman"/>
                <a:ea typeface="+mn-lt"/>
                <a:cs typeface="+mn-lt"/>
              </a:rPr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reinterpret_cast</a:t>
            </a:r>
            <a:endParaRPr lang="en-US">
              <a:latin typeface="Times New Roman"/>
              <a:ea typeface="+mn-lt"/>
              <a:cs typeface="+mn-lt"/>
              <a:hlinkClick r:id="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AUTOSAR guidelines for safe pointer casting.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Notes: Essential for automotive hardware access but requires careful validation.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317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AFFE7F6-6839-2AC8-8FAB-4BFAF510B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A2CFBA2-E7ED-7A44-813A-875AA11F39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-US" sz="36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2D7AE30-E751-28A5-E57E-8F66CA8A0B44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234580A-84B2-B3BD-E7FD-F329D6EEF16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239EDE2-CF52-F69A-A255-3D3CFD003B1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DBEF443C-CC09-59D3-3B0E-848B78CE66F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A76E9-EF6B-6DF3-EFA5-5B28AD0523B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C59AF-F782-440F-E159-E25CBB3C8A65}"/>
              </a:ext>
            </a:extLst>
          </p:cNvPr>
          <p:cNvSpPr txBox="1"/>
          <p:nvPr/>
        </p:nvSpPr>
        <p:spPr>
          <a:xfrm>
            <a:off x="337790" y="934884"/>
            <a:ext cx="11137392" cy="8352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</a:t>
            </a:r>
            <a:r>
              <a:rPr lang="en-US" dirty="0">
                <a:latin typeface="Times New Roman"/>
                <a:ea typeface="+mn-lt"/>
                <a:cs typeface="+mn-lt"/>
              </a:rPr>
              <a:t>: Can namespaces be nested?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: Yes, e.g., namespace ADAS { namespace </a:t>
            </a:r>
            <a:r>
              <a:rPr lang="en-US" err="1">
                <a:latin typeface="Times New Roman"/>
                <a:ea typeface="+mn-lt"/>
                <a:cs typeface="+mn-lt"/>
              </a:rPr>
              <a:t>LaneDetection</a:t>
            </a:r>
            <a:r>
              <a:rPr lang="en-US" dirty="0">
                <a:latin typeface="Times New Roman"/>
                <a:ea typeface="+mn-lt"/>
                <a:cs typeface="+mn-lt"/>
              </a:rPr>
              <a:t> { ... } }.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</a:t>
            </a:r>
            <a:r>
              <a:rPr lang="en-US" dirty="0">
                <a:latin typeface="Times New Roman"/>
                <a:ea typeface="+mn-lt"/>
                <a:cs typeface="+mn-lt"/>
              </a:rPr>
              <a:t>: How do namespaces impact performance? 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: No runtime overhead; namespaces are a compile-time feature.</a:t>
            </a: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</a:t>
            </a:r>
            <a:r>
              <a:rPr lang="en-US" dirty="0">
                <a:latin typeface="Times New Roman"/>
                <a:ea typeface="+mn-lt"/>
                <a:cs typeface="+mn-lt"/>
              </a:rPr>
              <a:t>: Does inline guarantee inlining?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: No, it’s a hint; the compiler decides based on optimization settings.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</a:t>
            </a:r>
            <a:r>
              <a:rPr lang="en-US" dirty="0">
                <a:latin typeface="Times New Roman"/>
                <a:ea typeface="+mn-lt"/>
                <a:cs typeface="+mn-lt"/>
              </a:rPr>
              <a:t>: Can inline functions be recursive?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: Rarely; recursion often prevents inlining due to complexity.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</a:t>
            </a:r>
            <a:r>
              <a:rPr lang="en-US" dirty="0">
                <a:latin typeface="Times New Roman"/>
                <a:ea typeface="+mn-lt"/>
                <a:cs typeface="+mn-lt"/>
              </a:rPr>
              <a:t>: Are macros faster than functions? 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: Potentially, as they avoid function call overhead, but inline functions are safer.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effectLst/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31803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B811A59-47BA-426F-B634-2B8939700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542AADF-F171-2FBE-521A-7D8E81B94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-US" sz="36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45FA71FC-04CF-A36D-B06F-E7D2818A16A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FF38D70B-8701-8F22-1FDD-E83662B9B56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A102D5E6-E812-77FE-59CA-15CED860EF20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AC983CE2-9181-ED91-6337-5E2EFED53F36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B48B-767F-8819-C64F-5A355D2DB4E5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0D1B4-482E-6E19-DA12-BDF5821FDE9A}"/>
              </a:ext>
            </a:extLst>
          </p:cNvPr>
          <p:cNvSpPr txBox="1"/>
          <p:nvPr/>
        </p:nvSpPr>
        <p:spPr>
          <a:xfrm>
            <a:off x="337790" y="934884"/>
            <a:ext cx="11137392" cy="379187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cs typeface="Times New Roman"/>
              </a:rPr>
              <a:t>Q</a:t>
            </a:r>
            <a:r>
              <a:rPr lang="en-US" dirty="0">
                <a:latin typeface="Times New Roman"/>
                <a:cs typeface="Times New Roman"/>
              </a:rPr>
              <a:t>: Why avoid macros in modern C++?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cs typeface="Times New Roman"/>
              </a:rPr>
              <a:t>A</a:t>
            </a:r>
            <a:r>
              <a:rPr lang="en-US" dirty="0">
                <a:latin typeface="Times New Roman"/>
                <a:cs typeface="Times New Roman"/>
              </a:rPr>
              <a:t>: They lack type safety and debugging support; use const, inline, or templates instead.</a:t>
            </a: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</a:t>
            </a:r>
            <a:r>
              <a:rPr lang="en-US" dirty="0">
                <a:latin typeface="Times New Roman"/>
                <a:ea typeface="+mn-lt"/>
                <a:cs typeface="+mn-lt"/>
              </a:rPr>
              <a:t>: When to use </a:t>
            </a:r>
            <a:r>
              <a:rPr lang="en-US" err="1">
                <a:latin typeface="Times New Roman"/>
                <a:ea typeface="+mn-lt"/>
                <a:cs typeface="+mn-lt"/>
              </a:rPr>
              <a:t>dynamic_cast</a:t>
            </a:r>
            <a:r>
              <a:rPr lang="en-US" dirty="0">
                <a:latin typeface="Times New Roman"/>
                <a:ea typeface="+mn-lt"/>
                <a:cs typeface="+mn-lt"/>
              </a:rPr>
              <a:t>?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: For polymorphic types in object-oriented code; rarely used in embedded automotive systems.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b="1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Q</a:t>
            </a:r>
            <a:r>
              <a:rPr lang="en-US" dirty="0">
                <a:latin typeface="Times New Roman"/>
                <a:ea typeface="+mn-lt"/>
                <a:cs typeface="+mn-lt"/>
              </a:rPr>
              <a:t>: Is type casting safe?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Times New Roman"/>
                <a:ea typeface="+mn-lt"/>
                <a:cs typeface="+mn-lt"/>
              </a:rPr>
              <a:t>A</a:t>
            </a:r>
            <a:r>
              <a:rPr lang="en-US" dirty="0">
                <a:latin typeface="Times New Roman"/>
                <a:ea typeface="+mn-lt"/>
                <a:cs typeface="+mn-lt"/>
              </a:rPr>
              <a:t>: Depends on the cast; </a:t>
            </a:r>
            <a:r>
              <a:rPr lang="en-US" err="1">
                <a:latin typeface="Times New Roman"/>
                <a:ea typeface="+mn-lt"/>
                <a:cs typeface="+mn-lt"/>
              </a:rPr>
              <a:t>static_cast</a:t>
            </a:r>
            <a:r>
              <a:rPr lang="en-US" dirty="0">
                <a:latin typeface="Times New Roman"/>
                <a:ea typeface="+mn-lt"/>
                <a:cs typeface="+mn-lt"/>
              </a:rPr>
              <a:t> is safer, while </a:t>
            </a:r>
            <a:r>
              <a:rPr lang="en-US" err="1">
                <a:latin typeface="Times New Roman"/>
                <a:ea typeface="+mn-lt"/>
                <a:cs typeface="+mn-lt"/>
              </a:rPr>
              <a:t>reinterpret_cast</a:t>
            </a:r>
            <a:r>
              <a:rPr lang="en-US" dirty="0">
                <a:latin typeface="Times New Roman"/>
                <a:ea typeface="+mn-lt"/>
                <a:cs typeface="+mn-lt"/>
              </a:rPr>
              <a:t> requires caution.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1361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FAFDB144-8B7D-5CBC-4841-DC01DC5A1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76A2335-D8C3-31F7-6DDA-C5E6749720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6A1BF2A-DF4C-885E-80D2-2D99D293706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19418C0-96EA-0D62-9233-77D0E766578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3F50EFA9-5D6D-1389-59DC-25B9D728E8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60900FC-E4BC-F929-BF38-8B1F3B7D9E6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ADA00-1295-17B7-EFED-357DDAB9ECB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FA406-E3BD-B183-99FA-A8257E49EF71}"/>
              </a:ext>
            </a:extLst>
          </p:cNvPr>
          <p:cNvSpPr txBox="1"/>
          <p:nvPr/>
        </p:nvSpPr>
        <p:spPr>
          <a:xfrm>
            <a:off x="337790" y="1061884"/>
            <a:ext cx="1113739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Understanding how to use std::transform, and utility functions like plus(), minus(), and ptr_fun for manipulating data.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Practice hands-on with complex and simple data.</a:t>
            </a: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Manipulate I/O streams using cout/cin, format flags, and operators like boolalpha, setprecision, setw, etc.</a:t>
            </a:r>
          </a:p>
          <a:p>
            <a:pPr marL="342900" indent="-342900">
              <a:buAutoNum type="arabicPeriod"/>
            </a:pPr>
            <a:r>
              <a:rPr lang="en-US">
                <a:latin typeface="Times New Roman"/>
                <a:ea typeface="+mn-lt"/>
                <a:cs typeface="+mn-lt"/>
              </a:rPr>
              <a:t>Practice formatting complex output for data containers.</a:t>
            </a:r>
            <a:endParaRPr lang="en-US">
              <a:latin typeface="Times New Roman"/>
            </a:endParaRPr>
          </a:p>
          <a:p>
            <a:pPr>
              <a:buNone/>
            </a:pPr>
            <a:endParaRPr lang="en-US" dirty="0">
              <a:effectLst/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79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CD9DA90-7DE9-22EF-7E9A-396F4D7E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40E2274-157E-0431-05B3-74F013DA1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C48DE1E-6925-5464-6EF9-B89319A0251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915D5F3-A757-07D5-3BEC-DDCDCBAE44B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42B278F-D88B-FC92-5F59-F010C3A9561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1541DB6-42A7-5C0B-BAEF-4CBFCFDB9F9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683C0-AE2E-7BC0-CF6A-C5B8C815F56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7BCA2-9763-4EF5-1C05-409BBE05F49C}"/>
              </a:ext>
            </a:extLst>
          </p:cNvPr>
          <p:cNvSpPr txBox="1"/>
          <p:nvPr/>
        </p:nvSpPr>
        <p:spPr>
          <a:xfrm>
            <a:off x="337790" y="1061884"/>
            <a:ext cx="11137392" cy="20313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Namespace Definition, Purpose and Example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</a:rPr>
              <a:t>Inline Functions Definition, Purpose and Example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Macros Definition, Purpose and Example</a:t>
            </a:r>
            <a:endParaRPr lang="en-US" dirty="0">
              <a:effectLst/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Type Casting Definition and types of type casting, Purpose and Example</a:t>
            </a:r>
          </a:p>
          <a:p>
            <a:endParaRPr lang="en-US" dirty="0">
              <a:latin typeface="-apple-system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81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97A0935-EA58-5A3F-DA0E-77B75B61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28ED37E-2C03-DEE2-4D5A-E05848672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Namespaces</a:t>
            </a:r>
            <a:endParaRPr lang="en-US">
              <a:solidFill>
                <a:srgbClr val="992E3A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D403318-4DEF-6189-6838-AC660EF5C61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B62AE70-8F4C-4492-72F5-22C801259A4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C914343-C827-CB81-4B73-0A276F22A5E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81E7031-A240-DFEF-2E35-F0629E3DC62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5CA3F-3F0B-AD06-8C9E-C78C1842B84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EDEB2-7400-A560-4E8E-9AEDFEFC0B29}"/>
              </a:ext>
            </a:extLst>
          </p:cNvPr>
          <p:cNvSpPr txBox="1"/>
          <p:nvPr/>
        </p:nvSpPr>
        <p:spPr>
          <a:xfrm>
            <a:off x="117764" y="966355"/>
            <a:ext cx="11956472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1. Namespace</a:t>
            </a:r>
          </a:p>
          <a:p>
            <a:endParaRPr lang="en-US" dirty="0"/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namespace is a feature in C++ that allows grouping of identifiers (variables, functions, classes, etc.) under a named scope to avoid naming conflicts and organize code logically.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Avoid Naming Conflicts</a:t>
            </a:r>
            <a:r>
              <a:rPr lang="en-US" dirty="0">
                <a:latin typeface="Times New Roman"/>
                <a:ea typeface="+mn-lt"/>
                <a:cs typeface="+mn-lt"/>
              </a:rPr>
              <a:t>: Prevents issues when multiple libraries or modules use the same identifier names.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Code Organization</a:t>
            </a:r>
            <a:r>
              <a:rPr lang="en-US" dirty="0">
                <a:latin typeface="Times New Roman"/>
                <a:ea typeface="+mn-lt"/>
                <a:cs typeface="+mn-lt"/>
              </a:rPr>
              <a:t>: Groups related code, improving readability and modularity.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Scalability</a:t>
            </a:r>
            <a:r>
              <a:rPr lang="en-US" dirty="0">
                <a:latin typeface="Times New Roman"/>
                <a:ea typeface="+mn-lt"/>
                <a:cs typeface="+mn-lt"/>
              </a:rPr>
              <a:t>: Facilitates large-scale projects by keeping code modular.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automotive software (e.g., AUTOSAR-based ECUs), namespaces are used to: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Organize code for different modules (e.g., engine control, braking system, infotainment).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 naming conflicts when integrating third-party libraries or multiple teams’ code.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 modularity in complex systems like Advanced Driver Assistance Systems (ADAS).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3872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4C63D74-4F80-6CD3-416A-BFC66EAC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7070F0E-51F7-2942-4A52-83504F849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Namespaces</a:t>
            </a:r>
            <a:endParaRPr lang="en-US">
              <a:solidFill>
                <a:srgbClr val="992E3A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13C6036-2CA2-8241-22C3-1F071A52623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7382AEF-3159-7BB2-40FB-3C555838879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DEC6ED0-7DC9-0DBC-FF8B-5D7B24C0F8D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A655446-ACA2-1177-AE79-A90540FADAA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326AC-6F6C-FFBD-D52F-5F58F7EAA58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4B1BC-3A8E-B454-5F18-E479C78C5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4" y="1357312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5CFFE-9790-1260-6CE3-F3BF428B0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801273F-BBED-56C7-2460-51A334A5F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402" y="1685925"/>
            <a:ext cx="5962650" cy="4438650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42D017D-75B4-9DB6-8120-9B1CD7D46A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8814" y="2843645"/>
            <a:ext cx="3682711" cy="48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5722E85-D6BD-A93E-3939-DD06A3B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0874549-09FC-7206-AE5B-BED104367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1858350-0CF1-7AC9-4C34-B0F3F8E4E41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0F8278-A50C-EA29-36B6-3FD02B5245A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AB6FD3E-3526-BCEA-39B2-598FB8506EA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279602E-6F60-271A-71F7-C04769C8249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A0097-6BE1-C0C6-76EA-59652A57252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F43-87FB-F853-4E06-AA469D51D8A5}"/>
              </a:ext>
            </a:extLst>
          </p:cNvPr>
          <p:cNvSpPr txBox="1"/>
          <p:nvPr/>
        </p:nvSpPr>
        <p:spPr>
          <a:xfrm>
            <a:off x="337790" y="1061884"/>
            <a:ext cx="11137392" cy="46166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Accidentally using a variable/function from the wrong namespace. 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Use explicit namespace qualifiers (e.g., </a:t>
            </a:r>
            <a:r>
              <a:rPr lang="en-US" err="1">
                <a:latin typeface="Times New Roman"/>
                <a:ea typeface="+mn-lt"/>
                <a:cs typeface="+mn-lt"/>
              </a:rPr>
              <a:t>EngineControl</a:t>
            </a:r>
            <a:r>
              <a:rPr lang="en-US" dirty="0">
                <a:latin typeface="Times New Roman"/>
                <a:ea typeface="+mn-lt"/>
                <a:cs typeface="+mn-lt"/>
              </a:rPr>
              <a:t>::speed) to avoid ambiguity.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latin typeface="Times New Roman"/>
                <a:ea typeface="+mn-lt"/>
                <a:cs typeface="+mn-lt"/>
              </a:rPr>
              <a:t>: Overusing using namespace std; in large projects. 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latin typeface="Times New Roman"/>
                <a:ea typeface="+mn-lt"/>
                <a:cs typeface="+mn-lt"/>
              </a:rPr>
              <a:t>: Avoid using namespace std; in header files; prefer std:: for clarity.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latin typeface="Times New Roman"/>
                <a:ea typeface="+mn-lt"/>
                <a:cs typeface="+mn-lt"/>
              </a:rPr>
              <a:t>: Mismatched namespaces in multi-team projects can cause linker errors. 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latin typeface="Times New Roman"/>
                <a:ea typeface="+mn-lt"/>
                <a:cs typeface="+mn-lt"/>
              </a:rPr>
              <a:t>: Standardize namespace conventions across teams.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lvl="1"/>
            <a:r>
              <a:rPr lang="en-US" b="1" dirty="0"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latin typeface="Times New Roman"/>
                <a:ea typeface="+mn-lt"/>
                <a:cs typeface="+mn-lt"/>
              </a:rPr>
              <a:t>: </a:t>
            </a:r>
            <a:endParaRPr lang="en-US" dirty="0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C++ Reference: </a:t>
            </a: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AUTOSAR C++ Coding Guidelines for namespace usage in automotive software.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latin typeface="Times New Roman"/>
                <a:ea typeface="+mn-lt"/>
                <a:cs typeface="+mn-lt"/>
              </a:rPr>
              <a:t>: In automotive, prefer descriptive namespaces (e.g., ADAS::</a:t>
            </a:r>
            <a:r>
              <a:rPr lang="en-US" err="1">
                <a:latin typeface="Times New Roman"/>
                <a:ea typeface="+mn-lt"/>
                <a:cs typeface="+mn-lt"/>
              </a:rPr>
              <a:t>LaneDetection</a:t>
            </a:r>
            <a:r>
              <a:rPr lang="en-US" dirty="0">
                <a:latin typeface="Times New Roman"/>
                <a:ea typeface="+mn-lt"/>
                <a:cs typeface="+mn-lt"/>
              </a:rPr>
              <a:t>) for clarity in safety-critical systems.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endParaRPr lang="en-US" sz="20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55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89672D5-0E8B-448F-3446-49957516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8ED971B-414D-2BAC-DF74-2463F7A888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Inline Functions</a:t>
            </a:r>
            <a:endParaRPr lang="en-US" dirty="0" err="1">
              <a:solidFill>
                <a:srgbClr val="992E3A"/>
              </a:solidFill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C0833206-2FA3-6762-29A8-E1546FB7CDC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C00EA94-A199-E145-5FD5-6BD3FF7F22DD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FB91E70F-BCC7-29A6-487D-5E3E7C1274ED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7EF8A67-F78F-F085-21DB-8491D0D49D1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F053F-0E11-19EA-C5EE-2CE98567DED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99CB35-DCFA-33A3-5AE7-6652EF7CA592}"/>
              </a:ext>
            </a:extLst>
          </p:cNvPr>
          <p:cNvSpPr txBox="1"/>
          <p:nvPr/>
        </p:nvSpPr>
        <p:spPr>
          <a:xfrm>
            <a:off x="61783" y="834081"/>
            <a:ext cx="12047837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2.Inline Functions</a:t>
            </a:r>
            <a:endParaRPr lang="en-US" dirty="0">
              <a:ea typeface="+mj-ea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</a:t>
            </a:r>
            <a:endParaRPr lang="en-US" dirty="0">
              <a:ea typeface="+mj-ea"/>
            </a:endParaRPr>
          </a:p>
          <a:p>
            <a:r>
              <a:rPr lang="en-US" dirty="0">
                <a:latin typeface="Times New Roman"/>
                <a:cs typeface="Times New Roman"/>
              </a:rPr>
              <a:t>An inline function in C/C++ is a function whose body is expanded at the point of call during compilation, reducing function call overhead.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Performance Optimization: Eliminates function call overhead (stack push/pop).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Small Functions: Ideal for small, frequently called functions.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Code Readability: Inline code can be easier to follow in some cases.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Application in Automotive: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In automotive embedded systems: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Inline functions optimize performance-critical code (e.g., sensor data processing in real-time ECUs).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Used in time-sensitive operations like fuel injection timing or brake response.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Reduces latency in AUTOSAR-compliant systems where timing is critical.</a:t>
            </a:r>
          </a:p>
          <a:p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825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B060254-2475-506E-1B60-1F7554D13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F0CA4509-2C9A-3A13-354B-3A7EE5F7A4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Inline Functions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6ECA860D-49E3-26E1-E064-0121B10D3F1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F085E8E-6D24-E5E5-6425-C83FD016FF29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10FFA6F-332C-1C96-E1D0-CD31A1EB9900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F7D2DAF3-49E7-A3A7-70E0-DC6393529EF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C556-4184-1135-2945-E4B883C64C00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65748C-B237-4656-D16D-2251EE633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384" y="1357312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B1B57-2802-9061-5827-C86470F7B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717" y="2481262"/>
            <a:ext cx="1466850" cy="371475"/>
          </a:xfrm>
          <a:prstGeom prst="rect">
            <a:avLst/>
          </a:prstGeom>
        </p:spPr>
      </p:pic>
      <p:pic>
        <p:nvPicPr>
          <p:cNvPr id="4" name="Picture 3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EFF98B71-1733-CD09-9422-274DC94850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943" y="1685493"/>
            <a:ext cx="6105525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78DB65-54BA-F93E-B860-614CD6DE0C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038" y="2843646"/>
            <a:ext cx="3010765" cy="3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9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4194d2-d63d-45e0-a806-f32d52d71aa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6D0B468418844B2884FB785E92CAB" ma:contentTypeVersion="11" ma:contentTypeDescription="Create a new document." ma:contentTypeScope="" ma:versionID="3f3ea9cb2a02a97e181c51e7aadffb57">
  <xsd:schema xmlns:xsd="http://www.w3.org/2001/XMLSchema" xmlns:xs="http://www.w3.org/2001/XMLSchema" xmlns:p="http://schemas.microsoft.com/office/2006/metadata/properties" xmlns:ns3="c34194d2-d63d-45e0-a806-f32d52d71aac" targetNamespace="http://schemas.microsoft.com/office/2006/metadata/properties" ma:root="true" ma:fieldsID="3781c039a2d7aaa3bdd7bed92f73f818" ns3:_="">
    <xsd:import namespace="c34194d2-d63d-45e0-a806-f32d52d71aa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4194d2-d63d-45e0-a806-f32d52d71aa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DF39A6-E8B2-4E1A-820F-8C69276FDEF1}">
  <ds:schemaRefs>
    <ds:schemaRef ds:uri="c34194d2-d63d-45e0-a806-f32d52d71aa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35E63D9-3519-40F3-9D21-752FD7D3CE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83576F-B993-45F4-BFBB-21B43038F141}">
  <ds:schemaRefs>
    <ds:schemaRef ds:uri="c34194d2-d63d-45e0-a806-f32d52d71aa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16</Paragraphs>
  <Slides>33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Agenda</vt:lpstr>
      <vt:lpstr>Topics Covered Today</vt:lpstr>
      <vt:lpstr>Key Learnings/Concepts Understood</vt:lpstr>
      <vt:lpstr>Namespaces</vt:lpstr>
      <vt:lpstr>Namespaces</vt:lpstr>
      <vt:lpstr>Challenges/Debugging Experience and Additional Learning Resources</vt:lpstr>
      <vt:lpstr>Inline Functions</vt:lpstr>
      <vt:lpstr>Inline Functions</vt:lpstr>
      <vt:lpstr>Challenges/Debugging Experience and Additional Learning Resources</vt:lpstr>
      <vt:lpstr>Macros</vt:lpstr>
      <vt:lpstr>Macros</vt:lpstr>
      <vt:lpstr>Challenges/Debugging Experience and Additional Learning Resources</vt:lpstr>
      <vt:lpstr>Type Casting</vt:lpstr>
      <vt:lpstr>Type Casting</vt:lpstr>
      <vt:lpstr>Type Casting</vt:lpstr>
      <vt:lpstr>Type Casting</vt:lpstr>
      <vt:lpstr>Challenges/Debugging Experience and Additional Learning Resources</vt:lpstr>
      <vt:lpstr>Type Casting</vt:lpstr>
      <vt:lpstr>Type Casting</vt:lpstr>
      <vt:lpstr>Challenges/Debugging Experience and Additional Learning Resources</vt:lpstr>
      <vt:lpstr>Type Casting</vt:lpstr>
      <vt:lpstr>Type Casting</vt:lpstr>
      <vt:lpstr>Challenges/Debugging Experience and Additional Learning Resources</vt:lpstr>
      <vt:lpstr>Type Casting</vt:lpstr>
      <vt:lpstr>Type Casting</vt:lpstr>
      <vt:lpstr>Challenges/Debugging Experience and Additional Learning Resources</vt:lpstr>
      <vt:lpstr>Type Casting</vt:lpstr>
      <vt:lpstr>Type Casting</vt:lpstr>
      <vt:lpstr>Challenges/Debugging Experience and Additional Learning Resources</vt:lpstr>
      <vt:lpstr>Q &amp; A</vt:lpstr>
      <vt:lpstr>Q &amp; A</vt:lpstr>
      <vt:lpstr>Plan for Tomorrow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Jhony Hari Krishna Galidevara</dc:creator>
  <cp:lastModifiedBy>Baggu Bhargav</cp:lastModifiedBy>
  <cp:revision>357</cp:revision>
  <dcterms:created xsi:type="dcterms:W3CDTF">2024-06-06T12:47:39Z</dcterms:created>
  <dcterms:modified xsi:type="dcterms:W3CDTF">2025-05-23T04:44:53Z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0x0101000816D0B468418844B2884FB785E92CAB</vt:lpwstr>
  </property>
</Properties>
</file>