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0" r:id="rId5"/>
    <p:sldId id="264" r:id="rId6"/>
    <p:sldId id="263" r:id="rId7"/>
    <p:sldId id="265" r:id="rId8"/>
    <p:sldId id="266" r:id="rId9"/>
    <p:sldId id="267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D4B90B-258D-ED37-94BD-870A24D6DD64}" v="646" dt="2025-05-23T13:35:27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5726EA-FC39-E9A1-0139-E6ED6A21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9733C2E-526D-4E6D-27B2-9BA48E433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35C03DF-C537-8D9D-988A-A8BD20FEB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33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EDA91CE-1773-106D-B47F-D2C663FD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D5EFA3C-14F2-2F4B-20EE-163D5DAAA8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6DE0021-9E46-8AD2-5FC3-52FD9470E6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841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8E9E227-442A-52DE-34F1-222B2895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58F4107-DE63-AF9E-A3DD-4F0D8CEBC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D5AD462-C0A3-0F65-80A8-17F661EA8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4992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4B841C2-B34F-1131-451A-BD66ABE8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3E465C6-F441-E869-CC05-C7E84D044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92B02E3-1664-F3BD-7BDA-5DD92D661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60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49AD5E-BE48-34F1-D500-4E95247F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1431EFC-A7E4-9344-50D4-9A2C2F0D6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A1FF8E8-3577-0EA7-BBFB-80ED11080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88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35C0561-E2C8-9C63-ECAC-A7CC6CA6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23A028C-68D2-62DF-9987-1AAB8B1A1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2AE632-8DA5-A25C-46EE-3A2A6B3E6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17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326C07C-10A1-D084-AC6B-5CA60873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CAC7919-8B3F-0B89-7C5C-0A01E2BAF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8CEE82A-04EE-58FA-BE73-159DE3C83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F0A6179-7045-4AC9-151B-C7C4DF98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9F89300-7DEA-5CD9-1969-E508E5A77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E3D3209-F925-9D0A-6E42-141375112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C56D038-B06B-9B01-E0E4-739855B2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8708770-6A29-921D-0084-709F17DE90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48BFAC4-481C-5639-8EFA-FB9E70CB5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8160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C9C1B23-83D9-8993-7B7D-F3177C29D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174E5C4-5F2B-364B-A9C8-1F5CE4E53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847F426-385D-9123-E039-8421F38FC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41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38D592D-4DF0-F0F2-76AF-D14003B5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95C5064-E39F-D58F-315D-610F3D29D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9AA8287-CA5C-4A64-774F-D1D8026D4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3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cppreference.com/w/cpp/utility/functional/ptr_fun" TargetMode="External"/><Relationship Id="rId4" Type="http://schemas.openxmlformats.org/officeDocument/2006/relationships/hyperlink" Target="https://en.cppreference.com/w/cpp/utility/functional/plu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cppreference.com/w/cpp/io/ios_base" TargetMode="External"/><Relationship Id="rId4" Type="http://schemas.openxmlformats.org/officeDocument/2006/relationships/hyperlink" Target="https://en.cppreference.com/w/cpp/io/mani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n.cppreference.com/w/cpp/utility/functional" TargetMode="External"/><Relationship Id="rId4" Type="http://schemas.openxmlformats.org/officeDocument/2006/relationships/hyperlink" Target="https://en.cppreference.com/w/cpp/algorithm/transfor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23/05/2025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F53A343-5F54-AFA6-190B-2FEE6B519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61AFF9A-1723-D119-1757-E952031AB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E499F02-EBFE-C669-E757-C9DA0330E26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2C33A42-8CD8-340C-B356-04487AC249B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9B429BD-A39D-A8A3-519D-47514B8530D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976EEE4-AD43-4489-3EF9-CE761F0C3C9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CE8E8-EFF7-EC0F-71F0-344E9D7BEE0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4BFE8-C515-E1CA-3529-2E42B84BBDD4}"/>
              </a:ext>
            </a:extLst>
          </p:cNvPr>
          <p:cNvSpPr txBox="1"/>
          <p:nvPr/>
        </p:nvSpPr>
        <p:spPr>
          <a:xfrm>
            <a:off x="337790" y="1061884"/>
            <a:ext cx="11137392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Type mismatches in std::plus or std::minus cause compile-time errors.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Ensure template type T matches input data types.</a:t>
            </a:r>
            <a:endParaRPr lang="en-US">
              <a:latin typeface="Times New Roman"/>
              <a:cs typeface="Times New Roman"/>
            </a:endParaRPr>
          </a:p>
          <a:p>
            <a:pPr marL="457200" lvl="1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std::</a:t>
            </a:r>
            <a:r>
              <a:rPr lang="en-US" err="1">
                <a:latin typeface="Times New Roman"/>
                <a:ea typeface="+mn-lt"/>
                <a:cs typeface="+mn-lt"/>
              </a:rPr>
              <a:t>ptr_fun</a:t>
            </a:r>
            <a:r>
              <a:rPr lang="en-US" dirty="0">
                <a:latin typeface="Times New Roman"/>
                <a:ea typeface="+mn-lt"/>
                <a:cs typeface="+mn-lt"/>
              </a:rPr>
              <a:t> in modern C++ causes deprecation warnings.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Replace with lambdas or std::function for modern code.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Overhead of utility functions in real-time systems.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Profile performance and use inline functions or functors for critical tasks.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endParaRPr lang="en-US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std::plus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5"/>
              </a:rPr>
              <a:t>cppreference.com: std::ptr_fun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C++ guidelines for STL utilities.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Prefer lambdas over std::</a:t>
            </a:r>
            <a:r>
              <a:rPr lang="en-US" err="1">
                <a:latin typeface="Times New Roman"/>
                <a:ea typeface="+mn-lt"/>
                <a:cs typeface="+mn-lt"/>
              </a:rPr>
              <a:t>ptr_fun</a:t>
            </a:r>
            <a:r>
              <a:rPr lang="en-US" dirty="0">
                <a:latin typeface="Times New Roman"/>
                <a:ea typeface="+mn-lt"/>
                <a:cs typeface="+mn-lt"/>
              </a:rPr>
              <a:t> in modern automotive code for maintainability.</a:t>
            </a:r>
          </a:p>
          <a:p>
            <a:endParaRPr lang="en-US" dirty="0">
              <a:solidFill>
                <a:srgbClr val="992E3A"/>
              </a:solidFill>
              <a:latin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783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A5EF9A3-A9C8-0430-A051-675482211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24CFEF7-4531-918D-0097-F4A87A6009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Advanced I/O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A6970D1-4F26-C95D-13A0-38C30D127EA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D4E90CF-791A-DD96-4124-C4C030AC64E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B7E5270-52B9-F728-7BA7-A148A8AC296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6F8B5C16-8DA9-2366-CECD-B218E9683CE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5CF33-9049-FE4A-7AD9-FA3515D7788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2E197-35F5-9323-5DB7-F6397FA2393D}"/>
              </a:ext>
            </a:extLst>
          </p:cNvPr>
          <p:cNvSpPr txBox="1"/>
          <p:nvPr/>
        </p:nvSpPr>
        <p:spPr>
          <a:xfrm>
            <a:off x="117764" y="966355"/>
            <a:ext cx="1195647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 Advanced I/O</a:t>
            </a:r>
          </a:p>
          <a:p>
            <a:endParaRPr lang="en-US" dirty="0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Advanced I/O in C++ involves manipulating input/output streams (std::</a:t>
            </a:r>
            <a:r>
              <a:rPr lang="en-US" err="1">
                <a:latin typeface="Times New Roman"/>
                <a:ea typeface="+mn-lt"/>
                <a:cs typeface="+mn-lt"/>
              </a:rPr>
              <a:t>cout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cin</a:t>
            </a:r>
            <a:r>
              <a:rPr lang="en-US" dirty="0">
                <a:latin typeface="Times New Roman"/>
                <a:ea typeface="+mn-lt"/>
                <a:cs typeface="+mn-lt"/>
              </a:rPr>
              <a:t>) using format flags (std::</a:t>
            </a:r>
            <a:r>
              <a:rPr lang="en-US" err="1">
                <a:latin typeface="Times New Roman"/>
                <a:ea typeface="+mn-lt"/>
                <a:cs typeface="+mn-lt"/>
              </a:rPr>
              <a:t>ios</a:t>
            </a:r>
            <a:r>
              <a:rPr lang="en-US" dirty="0">
                <a:latin typeface="Times New Roman"/>
                <a:ea typeface="+mn-lt"/>
                <a:cs typeface="+mn-lt"/>
              </a:rPr>
              <a:t>::</a:t>
            </a:r>
            <a:r>
              <a:rPr lang="en-US" err="1">
                <a:latin typeface="Times New Roman"/>
                <a:ea typeface="+mn-lt"/>
                <a:cs typeface="+mn-lt"/>
              </a:rPr>
              <a:t>fmtflags</a:t>
            </a:r>
            <a:r>
              <a:rPr lang="en-US" dirty="0">
                <a:latin typeface="Times New Roman"/>
                <a:ea typeface="+mn-lt"/>
                <a:cs typeface="+mn-lt"/>
              </a:rPr>
              <a:t>), manipulators like std::</a:t>
            </a:r>
            <a:r>
              <a:rPr lang="en-US" err="1">
                <a:latin typeface="Times New Roman"/>
                <a:ea typeface="+mn-lt"/>
                <a:cs typeface="+mn-lt"/>
              </a:rPr>
              <a:t>boolalpha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setprecision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setw</a:t>
            </a:r>
            <a:r>
              <a:rPr lang="en-US" dirty="0">
                <a:latin typeface="Times New Roman"/>
                <a:ea typeface="+mn-lt"/>
                <a:cs typeface="+mn-lt"/>
              </a:rPr>
              <a:t>, and other formatting tools to control output appearance.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Formatted Output</a:t>
            </a:r>
            <a:r>
              <a:rPr lang="en-US" dirty="0">
                <a:latin typeface="Times New Roman"/>
                <a:ea typeface="+mn-lt"/>
                <a:cs typeface="+mn-lt"/>
              </a:rPr>
              <a:t>: Displays data in a human-readable or machine-readable format.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Precision Control</a:t>
            </a:r>
            <a:r>
              <a:rPr lang="en-US" dirty="0">
                <a:latin typeface="Times New Roman"/>
                <a:ea typeface="+mn-lt"/>
                <a:cs typeface="+mn-lt"/>
              </a:rPr>
              <a:t>: Manages numerical precision for sensor data or logs.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Readability</a:t>
            </a:r>
            <a:r>
              <a:rPr lang="en-US" dirty="0">
                <a:latin typeface="Times New Roman"/>
                <a:ea typeface="+mn-lt"/>
                <a:cs typeface="+mn-lt"/>
              </a:rPr>
              <a:t>: Aligns data for debugging or dashboard displays in automotive systems.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automotive software: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Formats sensor data for diagnostic logs (e.g., CAN bus messages, ECU status).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Displays data on vehicle dashboards or infotainment systems with aligned, precise output.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testing tools to format complex data containers (e.g., vectors of sensor readings).</a:t>
            </a:r>
          </a:p>
        </p:txBody>
      </p:sp>
    </p:spTree>
    <p:extLst>
      <p:ext uri="{BB962C8B-B14F-4D97-AF65-F5344CB8AC3E}">
        <p14:creationId xmlns:p14="http://schemas.microsoft.com/office/powerpoint/2010/main" val="386343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0A2E115-1235-7A98-9616-7DB3EEFBD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C3DA732-A87A-EDD5-E88E-6AAA63A93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Advanced I/O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DFF60779-A53B-908F-711D-6D2890B0456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A65988A9-423D-8F2F-FA6F-1DC57D8813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831F1FC-8254-E0CD-FFBB-10CF8E950C9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6D8BE4F1-02D7-E2D2-D996-2CB2AFED81A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314AD-6204-DD37-3F84-18CADD09DE7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6A37B-90D7-C117-BA97-8AAEA6FC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E6159E-7B68-9CA0-98B1-62FB1E31D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16DCC1-A880-BC8A-E394-E5E5F513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95" y="1326572"/>
            <a:ext cx="6257059" cy="5434446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F1CF8F4-3962-B2A2-A4A0-1BE98B8AC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1623" y="2844945"/>
            <a:ext cx="3924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1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B875119-A9D4-5D8A-3DAF-62417564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FE4A0322-5630-C345-D927-8BE66CE7A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10730F0-04B9-B1E2-1230-9E560BF65035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88EA88B-CC07-2354-98BA-32BF9CFA053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B9EC197-FBEF-6082-36F7-336F93EB11F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6B4C6C5-9D16-4409-A008-AA54504D27F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1F250-FB9C-6B82-7A39-C5255D2B7DD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5AE90-37C6-3F4E-FB8B-30E936C41CF1}"/>
              </a:ext>
            </a:extLst>
          </p:cNvPr>
          <p:cNvSpPr txBox="1"/>
          <p:nvPr/>
        </p:nvSpPr>
        <p:spPr>
          <a:xfrm>
            <a:off x="337790" y="1061884"/>
            <a:ext cx="11137392" cy="57246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Incorrect format flags persist across outputs, causing unexpected formatting.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std::</a:t>
            </a:r>
            <a:r>
              <a:rPr lang="en-US" err="1">
                <a:latin typeface="Times New Roman"/>
                <a:ea typeface="+mn-lt"/>
                <a:cs typeface="+mn-lt"/>
              </a:rPr>
              <a:t>cout.unsetf</a:t>
            </a:r>
            <a:r>
              <a:rPr lang="en-US" dirty="0">
                <a:latin typeface="Times New Roman"/>
                <a:ea typeface="+mn-lt"/>
                <a:cs typeface="+mn-lt"/>
              </a:rPr>
              <a:t> or reset flags explicitly (e.g., std::</a:t>
            </a:r>
            <a:r>
              <a:rPr lang="en-US" err="1">
                <a:latin typeface="Times New Roman"/>
                <a:ea typeface="+mn-lt"/>
                <a:cs typeface="+mn-lt"/>
              </a:rPr>
              <a:t>cout</a:t>
            </a:r>
            <a:r>
              <a:rPr lang="en-US" dirty="0">
                <a:latin typeface="Times New Roman"/>
                <a:ea typeface="+mn-lt"/>
                <a:cs typeface="+mn-lt"/>
              </a:rPr>
              <a:t> &lt;&lt; std::</a:t>
            </a:r>
            <a:r>
              <a:rPr lang="en-US" err="1">
                <a:latin typeface="Times New Roman"/>
                <a:ea typeface="+mn-lt"/>
                <a:cs typeface="+mn-lt"/>
              </a:rPr>
              <a:t>resetiosflags</a:t>
            </a:r>
            <a:r>
              <a:rPr lang="en-US" dirty="0">
                <a:latin typeface="Times New Roman"/>
                <a:ea typeface="+mn-lt"/>
                <a:cs typeface="+mn-lt"/>
              </a:rPr>
              <a:t>(std::</a:t>
            </a:r>
            <a:r>
              <a:rPr lang="en-US" err="1">
                <a:latin typeface="Times New Roman"/>
                <a:ea typeface="+mn-lt"/>
                <a:cs typeface="+mn-lt"/>
              </a:rPr>
              <a:t>ios</a:t>
            </a:r>
            <a:r>
              <a:rPr lang="en-US" dirty="0">
                <a:latin typeface="Times New Roman"/>
                <a:ea typeface="+mn-lt"/>
                <a:cs typeface="+mn-lt"/>
              </a:rPr>
              <a:t>::fixed)).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Input errors (e.g., non-numeric input to std::</a:t>
            </a:r>
            <a:r>
              <a:rPr lang="en-US" err="1">
                <a:latin typeface="Times New Roman"/>
                <a:ea typeface="+mn-lt"/>
                <a:cs typeface="+mn-lt"/>
              </a:rPr>
              <a:t>cin</a:t>
            </a:r>
            <a:r>
              <a:rPr lang="en-US" dirty="0">
                <a:latin typeface="Times New Roman"/>
                <a:ea typeface="+mn-lt"/>
                <a:cs typeface="+mn-lt"/>
              </a:rPr>
              <a:t>) cause stream failure.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Check std::</a:t>
            </a:r>
            <a:r>
              <a:rPr lang="en-US" err="1">
                <a:latin typeface="Times New Roman"/>
                <a:ea typeface="+mn-lt"/>
                <a:cs typeface="+mn-lt"/>
              </a:rPr>
              <a:t>cin.fail</a:t>
            </a:r>
            <a:r>
              <a:rPr lang="en-US" dirty="0">
                <a:latin typeface="Times New Roman"/>
                <a:ea typeface="+mn-lt"/>
                <a:cs typeface="+mn-lt"/>
              </a:rPr>
              <a:t>() and clear errors with std::</a:t>
            </a:r>
            <a:r>
              <a:rPr lang="en-US" err="1">
                <a:latin typeface="Times New Roman"/>
                <a:ea typeface="+mn-lt"/>
                <a:cs typeface="+mn-lt"/>
              </a:rPr>
              <a:t>cin.clear</a:t>
            </a:r>
            <a:r>
              <a:rPr lang="en-US" dirty="0">
                <a:latin typeface="Times New Roman"/>
                <a:ea typeface="+mn-lt"/>
                <a:cs typeface="+mn-lt"/>
              </a:rPr>
              <a:t>().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Formatting overhead in resource-constrained ECUs.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Minimize formatting in production code; use for debugging or logging.</a:t>
            </a:r>
          </a:p>
          <a:p>
            <a:pPr lvl="1"/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endParaRPr lang="en-US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std::iomanip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5"/>
              </a:rPr>
              <a:t>cppreference.com: std::ios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AUTOSAR guidelines for logging and diagnostics.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</a:t>
            </a:r>
            <a:r>
              <a:rPr lang="en-US" dirty="0">
                <a:latin typeface="Times New Roman"/>
                <a:ea typeface="+mn-lt"/>
                <a:cs typeface="+mn-lt"/>
              </a:rPr>
              <a:t> automotive, use advanced I/O for debugging and dashboard displays, but avoid in performance-critical loops.</a:t>
            </a:r>
          </a:p>
          <a:p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  </a:t>
            </a:r>
            <a:endParaRPr lang="en-US" dirty="0">
              <a:solidFill>
                <a:srgbClr val="992E3A"/>
              </a:solidFill>
              <a:latin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166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AFDB144-8B7D-5CBC-4841-DC01DC5A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76A2335-D8C3-31F7-6DDA-C5E674972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6A1BF2A-DF4C-885E-80D2-2D99D293706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19418C0-96EA-0D62-9233-77D0E766578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3F50EFA9-5D6D-1389-59DC-25B9D728E8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0900FC-E4BC-F929-BF38-8B1F3B7D9E6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ADA00-1295-17B7-EFED-357DDAB9ECB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FA406-E3BD-B183-99FA-A8257E49EF71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I plan to practice this week's concepts, including Constructors, Storage Classes, Templates, Smart Pointers, Key C++ Features like Namespaces, Inline functions, Macros, Type Casting, Functors, Utilities, and Advanced I/O with different scenarios.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579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32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6E0B9-9E4A-A7D8-7922-C7A5CC0F689B}"/>
              </a:ext>
            </a:extLst>
          </p:cNvPr>
          <p:cNvSpPr txBox="1"/>
          <p:nvPr/>
        </p:nvSpPr>
        <p:spPr>
          <a:xfrm>
            <a:off x="455468" y="1096241"/>
            <a:ext cx="4223904" cy="1298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Functional Objects</a:t>
            </a:r>
            <a:endParaRPr lang="en-US">
              <a:latin typeface="Times New Roman"/>
              <a:ea typeface="+mn-lt"/>
              <a:cs typeface="Segoe U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Utilities </a:t>
            </a:r>
            <a:endParaRPr lang="en-US">
              <a:latin typeface="Times New Roman"/>
              <a:ea typeface="+mn-lt"/>
              <a:cs typeface="Segoe UI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Advanced I/O</a:t>
            </a:r>
            <a:endParaRPr lang="en-US"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CD9DA90-7DE9-22EF-7E9A-396F4D7E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40E2274-157E-0431-05B3-74F013DA1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C48DE1E-6925-5464-6EF9-B89319A0251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915D5F3-A757-07D5-3BEC-DDCDCBAE44B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42B278F-D88B-FC92-5F59-F010C3A9561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1541DB6-42A7-5C0B-BAEF-4CBFCFDB9F9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683C0-AE2E-7BC0-CF6A-C5B8C815F56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7BCA2-9763-4EF5-1C05-409BBE05F49C}"/>
              </a:ext>
            </a:extLst>
          </p:cNvPr>
          <p:cNvSpPr txBox="1"/>
          <p:nvPr/>
        </p:nvSpPr>
        <p:spPr>
          <a:xfrm>
            <a:off x="337790" y="1061884"/>
            <a:ext cx="11137392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Functional Objects Definition, Purpose and Example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Utilities </a:t>
            </a:r>
            <a:r>
              <a:rPr lang="en-US" dirty="0">
                <a:latin typeface="Times New Roman"/>
              </a:rPr>
              <a:t> Definition, Purpose and Example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Advanced I/O Definition, Purpose and Example</a:t>
            </a:r>
            <a:endParaRPr lang="en-US" dirty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97A0935-EA58-5A3F-DA0E-77B75B61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28ED37E-2C03-DEE2-4D5A-E05848672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Functional Objects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D403318-4DEF-6189-6838-AC660EF5C61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B62AE70-8F4C-4492-72F5-22C801259A4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C914343-C827-CB81-4B73-0A276F22A5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1E7031-A240-DFEF-2E35-F0629E3DC62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5CA3F-3F0B-AD06-8C9E-C78C1842B8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EDEB2-7400-A560-4E8E-9AEDFEFC0B29}"/>
              </a:ext>
            </a:extLst>
          </p:cNvPr>
          <p:cNvSpPr txBox="1"/>
          <p:nvPr/>
        </p:nvSpPr>
        <p:spPr>
          <a:xfrm>
            <a:off x="117764" y="966355"/>
            <a:ext cx="1195647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1. Functional Objects</a:t>
            </a:r>
          </a:p>
          <a:p>
            <a:endParaRPr lang="en-US" dirty="0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Functional objects (functors) are objects that can be used as functions by overloading the operator(). They are often used with algorithms like std::transform to apply operations to data containers. They are defined in the header.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Flexibility: Functors can maintain state, unlike regular functions, allowing customizable operations.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Reusability: Encapsulate complex logic in a reusable object.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STL Compatibility: Work seamlessly with Standard Template Library (STL) algorithms like std::transform.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r>
              <a:rPr lang="en-US" dirty="0">
                <a:ea typeface="+mn-lt"/>
                <a:cs typeface="+mn-lt"/>
              </a:rPr>
              <a:t>In automotive software: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Functors are used to process sensor data (e.g., scaling ADC values for temperature or speed).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Enable modular transformations in ECU data processing pipelines (e.g., filtering CAN bus messages).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Support AUTOSAR-compliant software by providing reusable, stateful operations for real-time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4C63D74-4F80-6CD3-416A-BFC66EAC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7070F0E-51F7-2942-4A52-83504F849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Functional Objects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13C6036-2CA2-8241-22C3-1F071A52623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7382AEF-3159-7BB2-40FB-3C555838879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DEC6ED0-7DC9-0DBC-FF8B-5D7B24C0F8D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A655446-ACA2-1177-AE79-A90540FADAA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26AC-6F6C-FFBD-D52F-5F58F7EAA58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4B1BC-3A8E-B454-5F18-E479C78C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5CFFE-9790-1260-6CE3-F3BF428B0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FA20B86-2C9B-1DC2-B7F6-63588D78A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497" y="1323975"/>
            <a:ext cx="6600825" cy="5162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23959-C5EC-80CC-1B03-5F2268508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6006" y="2841481"/>
            <a:ext cx="3250623" cy="4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5722E85-D6BD-A93E-3939-DD06A3B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0874549-09FC-7206-AE5B-BED104367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858350-0CF1-7AC9-4C34-B0F3F8E4E41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0F8278-A50C-EA29-36B6-3FD02B5245A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AB6FD3E-3526-BCEA-39B2-598FB8506EA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279602E-6F60-271A-71F7-C04769C8249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A0097-6BE1-C0C6-76EA-59652A57252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F43-87FB-F853-4E06-AA469D51D8A5}"/>
              </a:ext>
            </a:extLst>
          </p:cNvPr>
          <p:cNvSpPr txBox="1"/>
          <p:nvPr/>
        </p:nvSpPr>
        <p:spPr>
          <a:xfrm>
            <a:off x="337790" y="1061884"/>
            <a:ext cx="11137392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Incorrect iterator ranges in std::transform cause out-of-bounds errors.</a:t>
            </a:r>
          </a:p>
          <a:p>
            <a:pPr marL="45720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Ensure input and output ranges match in size and validity.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Functor state not initialized correctly.</a:t>
            </a:r>
            <a:endParaRPr lang="en-US" dirty="0">
              <a:latin typeface="Times New Roman"/>
              <a:cs typeface="Times New Roman"/>
            </a:endParaRPr>
          </a:p>
          <a:p>
            <a:pPr marL="12001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constructor initialization lists and validate functor parameters.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Functors in real-time ECUs must be lightweight to avoid performance overhead.</a:t>
            </a:r>
          </a:p>
          <a:p>
            <a:pPr marL="12001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Optimize functor logic and avoid dynamic memory allocation.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endParaRPr lang="en-US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std::transform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5"/>
              </a:rPr>
              <a:t>cppreference.com: Functional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AUTOSAR C++ guidelines for STL usage in automotive.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In automotive, functors are preferred for stateful operations but must be optimized for resource-constrained systems.</a:t>
            </a: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5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9D79572-BDBF-2B44-EED6-294A889D0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9965BE4-3F8D-0021-5049-15603A9D4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Utilities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1735D1C-6B27-08C0-E57E-0238B7E65B0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3D405ED-19AA-B377-BDB7-E4B32252E544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706609B-DA9F-8059-18FD-3AB3878B2CD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16EE9A9-E383-2A12-91E7-6E74CEB0EB5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1B923-1DD5-6D10-2D1D-90551C1A455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77C6-89F9-660C-ABA8-9612C7926BA3}"/>
              </a:ext>
            </a:extLst>
          </p:cNvPr>
          <p:cNvSpPr txBox="1"/>
          <p:nvPr/>
        </p:nvSpPr>
        <p:spPr>
          <a:xfrm>
            <a:off x="117764" y="966355"/>
            <a:ext cx="11956472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 Utilities</a:t>
            </a:r>
          </a:p>
          <a:p>
            <a:endParaRPr lang="en-US" dirty="0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Utilities in the header, like std::plus, std::minus, and 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ptr_fun</a:t>
            </a:r>
            <a:r>
              <a:rPr lang="en-US" dirty="0">
                <a:latin typeface="Times New Roman"/>
                <a:ea typeface="+mn-lt"/>
                <a:cs typeface="+mn-lt"/>
              </a:rPr>
              <a:t>, provide predefined function objects for common operations. std::plus and std::minus perform addition and subtraction, while 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ptr_fun</a:t>
            </a:r>
            <a:r>
              <a:rPr lang="en-US" dirty="0">
                <a:latin typeface="Times New Roman"/>
                <a:ea typeface="+mn-lt"/>
                <a:cs typeface="+mn-lt"/>
              </a:rPr>
              <a:t> (deprecated in C++11) adapts regular functions for use with STL algorithms.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Convenience: Functors can maintain state, unlike regular functions, allowing customizable operations.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STL Integration: Encapsulate complex logic in a reusable object.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Legacy Support: Work seamlessly with Standard Template Library (STL) algorithms like std::transform.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automotive software: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Functors are used to process sensor data (e.g., scaling ADC values for temperature or speed).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 modular transformations in ECU data processing pipelines (e.g., filtering CAN bus messages).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Support AUTOSAR-compliant software by providing reusable, stateful operations for real-time systems.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8056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DD06F97-F491-99C3-5F54-7CC4542C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AB2F7DA-8DF6-2B34-8ACA-CDE11C1AC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Utilities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F221B1D-390B-4171-AB90-F4D501B4FF73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C97A522-886C-16D0-8F1F-844955CEAC0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EDC2DB2-FBD4-3EBC-EEAD-AB075AD7F2B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562FCC1-468B-6921-887B-8E1AAC4BC3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BA00B-79DA-B05A-D3D7-25A944CFAD15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75AA2-5AFB-8267-8852-16A3CC758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DCE32-2B27-7740-4110-F842F6F8D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BE40ADE-D8CE-EBE6-76E2-F6BA7606C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665" y="1324841"/>
            <a:ext cx="5391215" cy="5463887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130E354-A03E-CC00-0F9D-EF8E7EB5A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289" y="2846677"/>
            <a:ext cx="3919104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09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Agenda</vt:lpstr>
      <vt:lpstr>Topics Covered Today</vt:lpstr>
      <vt:lpstr>Key Learnings/Concepts Understood</vt:lpstr>
      <vt:lpstr>Functional Objects</vt:lpstr>
      <vt:lpstr>Functional Objects</vt:lpstr>
      <vt:lpstr>Challenges/Debugging Experience and Additional Learning Resources</vt:lpstr>
      <vt:lpstr>Utilities</vt:lpstr>
      <vt:lpstr>Utilities</vt:lpstr>
      <vt:lpstr>Challenges/Debugging Experience and Additional Learning Resources</vt:lpstr>
      <vt:lpstr>Advanced I/O</vt:lpstr>
      <vt:lpstr>Advanced I/O</vt:lpstr>
      <vt:lpstr>Challenges/Debugging Experience and Additional Learning Resources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lastModifiedBy>Baggu Bhargav</cp:lastModifiedBy>
  <cp:revision>200</cp:revision>
  <dcterms:created xsi:type="dcterms:W3CDTF">2024-06-06T12:47:39Z</dcterms:created>
  <dcterms:modified xsi:type="dcterms:W3CDTF">2025-05-23T13:39:36Z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