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60" r:id="rId2"/>
    <p:sldId id="667" r:id="rId3"/>
    <p:sldId id="666" r:id="rId4"/>
    <p:sldId id="265" r:id="rId5"/>
    <p:sldId id="266" r:id="rId6"/>
    <p:sldId id="267" r:id="rId7"/>
    <p:sldId id="277" r:id="rId8"/>
    <p:sldId id="717" r:id="rId9"/>
    <p:sldId id="718" r:id="rId10"/>
    <p:sldId id="719" r:id="rId11"/>
    <p:sldId id="720" r:id="rId12"/>
    <p:sldId id="721" r:id="rId13"/>
    <p:sldId id="722" r:id="rId14"/>
    <p:sldId id="723" r:id="rId15"/>
    <p:sldId id="724" r:id="rId16"/>
    <p:sldId id="725" r:id="rId17"/>
    <p:sldId id="726" r:id="rId18"/>
    <p:sldId id="727" r:id="rId19"/>
    <p:sldId id="728" r:id="rId20"/>
    <p:sldId id="729" r:id="rId21"/>
    <p:sldId id="730" r:id="rId22"/>
    <p:sldId id="731" r:id="rId23"/>
    <p:sldId id="732" r:id="rId24"/>
    <p:sldId id="733" r:id="rId25"/>
    <p:sldId id="734" r:id="rId26"/>
    <p:sldId id="735" r:id="rId27"/>
    <p:sldId id="736" r:id="rId28"/>
    <p:sldId id="660" r:id="rId29"/>
    <p:sldId id="71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805DD5-B345-C9AA-7D49-B158CA5C4277}" v="1804" dt="2025-05-26T11:20:09.066"/>
    <p1510:client id="{7F78D3B1-04A4-C42E-71EE-C5CD53985067}" v="1049" dt="2025-05-26T14:05:31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985303-E119-450B-9835-8CE8955452B8}" type="datetimeFigureOut"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32BE3-4699-4888-85EF-87D9D15E0A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90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A49AD5E-BE48-34F1-D500-4E95247FA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1431EFC-A7E4-9344-50D4-9A2C2F0D6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A1FF8E8-3577-0EA7-BBFB-80ED11080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0888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9B726F6-3894-005E-AC32-B60873A21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72B3DA8-CDF8-DF4A-E469-16EB891301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DDA9BB0A-D086-7165-92C3-7B3E9C21FD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914421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65A55DCA-53D7-BA99-F868-1EB6E9D75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BF43916-A89E-E475-6E70-4A61E826C7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AB0C8AC-43BD-8E9B-CFAD-FF5969142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8689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5DCB27F-54E8-235F-91AA-0F205D7F8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EAE0228-F648-D8BC-EAE4-0ED492E211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160D108-82DD-1A74-0A41-39A038F773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33423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1936C36E-84B7-B94E-7BC9-428DFA917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48613FD-515A-380F-9B2D-B577E6AD5A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72E6BBE-5D93-CE32-34F8-CBB789BFF3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061875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557721A8-2595-4367-8FA7-4B8D77164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2C15136-8709-F27B-D1AA-18BF1B04DC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CF2B975-05D5-71A8-DB5D-A9A0613F8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82404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44D34334-1C97-709A-BA6F-87A42AE6D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ACE6E9F-27BD-D861-FCFA-4529B7D0B6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9BF3347-FF6A-A9AA-F547-32F60B5044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5177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02638A0C-713C-EDA8-8A48-5B56BBD67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AF7A4105-B210-09B6-97B6-B6D57D59D9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6DD1F25-F1BB-FE13-1D1D-FCE1A12D2E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4275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4224900-987A-BF74-EA5F-2F043472D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CC95FA1-C2F3-79D5-1126-362530B8B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4197AB5-E347-36A4-5D2F-0C22931566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828650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F75883E-5EA3-1B35-D3F3-AFB3ADB05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C29BAC69-A9F2-FB97-D078-4EDCDC76F1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88340C7F-6CDE-20B6-06CE-7EEE4583E0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879811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7CDE0E3-4700-E681-26B4-C823F6B33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3A0C6D96-0816-881C-5896-25211B0EFD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AB60A99-8345-AC50-40C6-68A6E2A616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20018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35C0561-E2C8-9C63-ECAC-A7CC6CA6D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23A028C-68D2-62DF-9987-1AAB8B1A10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52AE632-8DA5-A25C-46EE-3A2A6B3E62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38174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941BAA30-B878-1F92-2ED0-D8BA88A13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60D4319D-B79D-909D-AFE8-928C99F9F1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758FAC86-402E-7397-485D-0D4E5DC7F7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97724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38950B6E-2F5B-45E8-8427-A27C7F9D6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65BF800-1FB2-EBC5-9CAA-80E1AADCAE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3D2F7393-5A9D-9F19-03A6-11EDFA311C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939196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24DCFED1-B42D-09A9-0947-8E8068DE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B4B2737-BA3D-3E82-8A3B-E71EFB8FB8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A0CB7EE-5E82-24B5-A8FF-2692BC0CD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9160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D73B1E5C-FE0E-B193-1319-62EB7072E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5AE6BDD-277A-141A-2559-09CDCBEA5E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9B15A304-AC51-F119-B00D-EA49812255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31002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4702C96A-9960-BD96-CC1F-85F4D6FD9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0391ED3-002A-0F29-1A8B-883D5D7896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544590BC-EAC2-65E2-8D72-A737F130DE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15036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0326C07C-10A1-D084-AC6B-5CA60873F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1CAC7919-8B3F-0B89-7C5C-0A01E2BAF9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B8CEE82A-04EE-58FA-BE73-159DE3C83C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7530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6F0A6179-7045-4AC9-151B-C7C4DF985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F9F89300-7DEA-5CD9-1969-E508E5A774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E3D3209-F925-9D0A-6E42-1413751125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016364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BBF9763B-A444-34F2-461B-675C8EBC3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8F34E571-F889-D7BA-D641-6C1CFC339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0E3A8541-33BB-9AF5-34B1-91DFEA6D1E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79800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AFA0D51F-0A87-23EE-2CD0-20177CCC5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288E2D15-9F21-2910-ED07-E3130ED6D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A5E09A45-CA04-2525-82E8-5AC33E4BEC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90928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F038BC83-2943-18BC-AB66-115580831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4B148C45-66BC-42F4-327B-D74C0351AA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23E68F22-B8D9-08BF-3381-3B05EFD1E6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6720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C1CB72F5-54D7-4EA5-CDCA-B53CFCE73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75C86043-A018-E81E-DF93-58FC7B670C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C67E5DAB-048B-8760-A0C1-77D737FFA4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3139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>
          <a:extLst>
            <a:ext uri="{FF2B5EF4-FFF2-40B4-BE49-F238E27FC236}">
              <a16:creationId xmlns:a16="http://schemas.microsoft.com/office/drawing/2014/main" id="{E3D6C667-27F5-B396-9045-D6D8C71DF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3a867f825_1_540:notes">
            <a:extLst>
              <a:ext uri="{FF2B5EF4-FFF2-40B4-BE49-F238E27FC236}">
                <a16:creationId xmlns:a16="http://schemas.microsoft.com/office/drawing/2014/main" id="{ED9CCA94-28E0-50D3-D17D-7AC018CB0A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a3a867f825_1_540:notes">
            <a:extLst>
              <a:ext uri="{FF2B5EF4-FFF2-40B4-BE49-F238E27FC236}">
                <a16:creationId xmlns:a16="http://schemas.microsoft.com/office/drawing/2014/main" id="{6F4FF257-EEBE-A091-6C1D-1A93332712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401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5/26/2025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9030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29062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5/26/2025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89340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en.cppreference.com/w/cpp/error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1832138"/>
            <a:ext cx="6026946" cy="31937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T1934</a:t>
            </a:r>
          </a:p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676767"/>
                </a:solidFill>
                <a:latin typeface="Fira Sans Condensed SemiBold"/>
                <a:ea typeface="Fira Sans Condensed SemiBold"/>
                <a:cs typeface="Fira Sans Condensed SemiBold"/>
                <a:sym typeface="Fira Sans Condensed SemiBold"/>
              </a:rPr>
              <a:t>Learning Document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26/05/2025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8548D98E-5248-1935-729B-B59F5BC3B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4716A034-A6A4-7B5D-B08E-F79814D398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B8943E05-2F77-2BF7-3566-A9E84240EACB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09DC4C7-4D14-E72B-EE69-4DA684EA771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14EE3EE2-642B-749C-C0B6-80BDB37C772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698ABD22-C39A-6A34-32F1-6C8D38B027E6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B06A3-99F0-F058-1AD9-3CDC54B69CE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D46A7D-C8C2-9AA0-F8A0-0459268EDC23}"/>
              </a:ext>
            </a:extLst>
          </p:cNvPr>
          <p:cNvSpPr txBox="1"/>
          <p:nvPr/>
        </p:nvSpPr>
        <p:spPr>
          <a:xfrm>
            <a:off x="337790" y="1061884"/>
            <a:ext cx="11137392" cy="264687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Cryptic compiler messages.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Use IDEs with syntax highlighting and read error messages carefully.</a:t>
            </a:r>
            <a:endParaRPr lang="en-US">
              <a:latin typeface="Times New Roman"/>
              <a:ea typeface="+mn-lt"/>
              <a:cs typeface="+mn-lt"/>
            </a:endParaRPr>
          </a:p>
          <a:p>
            <a:pPr lvl="1"/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Delays firmware development if not caught early.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12001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Use linters (e.g., clang-tidy) and CI/CD pipelines.</a:t>
            </a:r>
            <a:endParaRPr lang="en-US">
              <a:latin typeface="Times New Roman"/>
              <a:ea typeface="+mn-lt"/>
              <a:cs typeface="+mn-lt"/>
            </a:endParaRPr>
          </a:p>
          <a:p>
            <a:pPr lvl="1"/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pPr lvl="1"/>
            <a:endParaRPr lang="en-US" dirty="0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104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133D82B-4CD5-F8C3-651E-59A8F1CBB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67C856BB-0D80-6B1C-8BC3-8F17EC151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Errors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96605F40-FCF9-1A73-955B-3D917109F48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2C00FBC-CF0B-2193-F43D-2E1FCFAB9A3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9F84D21-829C-BD7D-59E7-604FE570344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1606908-C4F5-4DED-0DB0-B86CA1B3E05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64C007-9758-BFE3-9745-056C835D906B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01995-4818-FFD5-18DD-C22B54E2B465}"/>
              </a:ext>
            </a:extLst>
          </p:cNvPr>
          <p:cNvSpPr txBox="1"/>
          <p:nvPr/>
        </p:nvSpPr>
        <p:spPr>
          <a:xfrm>
            <a:off x="117764" y="966355"/>
            <a:ext cx="11956472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2.2 Runtime Error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Runtime errors occur during program execution due to invalid operations (e.g., division by zero, out-of-bounds access).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Why We Use It: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Prevents crashes or undefined behavior in running programs.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Ensures fault tolerance in automotive systems, critical for safety.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Application in Automotive: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Handles errors like invalid sensor data or CAN bus timeouts in ECUs.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Ensures safe states (e.g., limp mode) in safety-critical systems.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812810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5A6755C-AC19-D54E-7C50-442987782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95780DFD-5607-18CE-7B84-DCAFD628F2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Errors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9B44FB4C-0DEA-114A-A9B7-0C8E237D560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1084F288-AC0F-A53F-FBF5-B3AF1FE9D41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E324D42A-DD08-84E3-7A34-AD3A89873B3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4DAA76A4-F970-3D24-A19C-B4E18408939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028B86-64C6-8BE3-7926-DBACEE29449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5DE6EC-C119-8128-8411-DA0163A56C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9" y="993630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56AB89-66D7-5055-16F9-90478B8536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1" y="4162688"/>
            <a:ext cx="1466850" cy="371475"/>
          </a:xfrm>
          <a:prstGeom prst="rect">
            <a:avLst/>
          </a:prstGeom>
        </p:spPr>
      </p:pic>
      <p:pic>
        <p:nvPicPr>
          <p:cNvPr id="7" name="Picture 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003C491E-F169-034F-58EA-9800086AFD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011" y="1325269"/>
            <a:ext cx="6010275" cy="2476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8FB98E-5DCB-5F00-615E-52E74EDE65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128" y="4541603"/>
            <a:ext cx="65913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179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A2264E8-F5D3-7BE7-20F8-3B731FC35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68C61E8B-7E2F-A9F0-3B8F-DA8B040233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5876E9D4-5585-60B1-5EF0-CC8DF1024C8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D5B5CEA-6777-A4A7-FC2A-2126CB00085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93905DCF-E5D7-FCD7-8CE5-B422E4827C0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119CB152-A73F-99BA-735E-24048292E987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9B78861-9A0B-439A-7B55-B63781C55FE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1F1A9A-E2E5-7AC8-721D-7774B5C2C055}"/>
              </a:ext>
            </a:extLst>
          </p:cNvPr>
          <p:cNvSpPr txBox="1"/>
          <p:nvPr/>
        </p:nvSpPr>
        <p:spPr>
          <a:xfrm>
            <a:off x="337790" y="1061884"/>
            <a:ext cx="11137392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Unhandled runtime errors cause crashes.</a:t>
            </a:r>
            <a:endParaRPr lang="en-US">
              <a:latin typeface="Times New Roman"/>
              <a:cs typeface="Times New Roman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Use try-catch or error codes with logging.</a:t>
            </a: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Can lead to unsafe vehicle states.</a:t>
            </a:r>
          </a:p>
          <a:p>
            <a:pPr marL="12001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Can lead to unsafe vehicle states.</a:t>
            </a:r>
          </a:p>
          <a:p>
            <a:pPr lvl="1"/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pPr lvl="1"/>
            <a:endParaRPr lang="en-US" b="1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91596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7AC1F422-27B8-FB41-2105-67EBAEB99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9696AEC5-5A7C-312C-64C3-261D21D82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Errors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6888DCEB-3D1D-1A93-60F6-70F05B6C101B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FDE43FFD-DC18-926C-D26A-F2CE00B184C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27D486F6-A3DE-3FC3-F132-2D6BAD0F6F4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9DED2022-CF1A-8FEB-1976-16058B9561E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2EFCB6-1DD9-2A09-22BA-60FF7FF231B3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977B38-B19A-314C-E63D-2538BDB91B6F}"/>
              </a:ext>
            </a:extLst>
          </p:cNvPr>
          <p:cNvSpPr txBox="1"/>
          <p:nvPr/>
        </p:nvSpPr>
        <p:spPr>
          <a:xfrm>
            <a:off x="117764" y="966355"/>
            <a:ext cx="11956472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2.3 Logical Error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Logical errors occur when a program runs correctly but produces incorrect results due to flawed logic or algorithms.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Why We Use It: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Ensures correct program behavior, especially in safety-critical systems.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Prevents subtle bugs that could go unnoticed without testing.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Application in Automotive:</a:t>
            </a:r>
            <a:endParaRPr lang="en-US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Logical errors (e.g., wrong fuel injection timing) can cause unsafe vehicle behavior.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Detected through rigorous testing to meet ISO 26262 standards.</a:t>
            </a:r>
            <a:endParaRPr lang="en-US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ea typeface="+mj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49478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84A78F98-CF9B-FD24-4AF1-947516078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E36C8D09-B36A-D3D8-A048-999D40A964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Errors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63C90046-0531-0CFC-8EEE-D987769E4FE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57BD28FD-CCFF-06A5-FF09-38264987A6AA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A403716-B8D1-3C9E-75A4-B6A4365F1D57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21E29224-5076-43AE-EDD2-3D953A7DE562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CD7C74-275C-D9E7-33A5-C5C1F40C3C19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98BBF4-D333-4367-AF7F-D7FF895BCC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9" y="993630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00F59E-2188-ACE0-E926-7746F1DAC0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1" y="4162688"/>
            <a:ext cx="1466850" cy="371475"/>
          </a:xfrm>
          <a:prstGeom prst="rect">
            <a:avLst/>
          </a:prstGeom>
        </p:spPr>
      </p:pic>
      <p:pic>
        <p:nvPicPr>
          <p:cNvPr id="4" name="Picture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EBC486B2-363F-2BB6-CAF7-C933D03A12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830" y="1331795"/>
            <a:ext cx="7029450" cy="2181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4A6676-2B18-A845-1BF1-2DFA60AEE6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6739" y="4542073"/>
            <a:ext cx="1873485" cy="57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5335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671E468F-ADE7-F1EF-A1EB-DE80FD350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C5F0FC31-48EB-B86C-C292-438C3A6A0B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E3FA742A-18B8-5377-4751-699B60D064D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9FBAF91-BB78-A1E3-0431-1A928BFC776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D7CF5FF1-A356-91BC-8120-9049BC4CF20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2865B37D-00B5-236F-9DAF-5E8DA3D852A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D9499B-3E41-CEF5-B480-839DDDBF314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0D167-5E34-AAB5-EF61-3ED023225F72}"/>
              </a:ext>
            </a:extLst>
          </p:cNvPr>
          <p:cNvSpPr txBox="1"/>
          <p:nvPr/>
        </p:nvSpPr>
        <p:spPr>
          <a:xfrm>
            <a:off x="337790" y="1061884"/>
            <a:ext cx="11137392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Hard to detect without thorough testing.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Use unit tests, assertions, and code reviews.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457200"/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Can cause critical failures (e.g., incorrect ADAS decisions).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Implement formal verification and comprehensive tests.</a:t>
            </a:r>
            <a:endParaRPr lang="en-US">
              <a:latin typeface="Times New Roman"/>
              <a:cs typeface="Times New Roman"/>
            </a:endParaRPr>
          </a:p>
          <a:p>
            <a:pPr lvl="1"/>
            <a:endParaRPr lang="en-US" b="1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6872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BD47BB6-F458-1FC6-8544-64FBFA092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BF6D5B3E-E4D0-2970-A49A-0398DE69A9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Errors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3184966A-1A3B-18D6-554A-0CB77AF689B2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AE1512FA-79CE-2D95-445E-8EF8E59E7A39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FBB3C731-89F5-84BE-F7B1-E5620D76366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705717D7-FF5E-2442-B85D-E4B17651B3C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7A38A-D93F-AD83-752B-11B30CCDE908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2AE982-3A5A-2553-8264-3E1DFC4202B4}"/>
              </a:ext>
            </a:extLst>
          </p:cNvPr>
          <p:cNvSpPr txBox="1"/>
          <p:nvPr/>
        </p:nvSpPr>
        <p:spPr>
          <a:xfrm>
            <a:off x="117764" y="966355"/>
            <a:ext cx="11956472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2.4 Linker Error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Linker errors occur during the linking phase when the linker cannot resolve references (e.g., missing function definitions, multiple definitions).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Why We Use It: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Ensures all code components are correctly linked to produce an executable.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Critical for integrating modules in automotive software.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Application in Automotive:</a:t>
            </a:r>
            <a:endParaRPr lang="en-US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Common when linking ECU firmware with multiple modules or third-party libraries.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Must be resolved to produce deployable firmware.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430932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BF8EA9E-CE18-FE1E-77A5-9FF6451D1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430E5E86-D302-C478-3DA3-F992C2BB8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Errors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5F52C584-ED22-41DC-E0F9-3F002546A802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9E3AE3C7-5722-5BF6-2BEB-3FD1A03683F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5AB24E07-C390-5BF9-D9B9-E24107160C2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3BE09A4E-1A06-3B9F-69DD-7D894CB781F3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BCEF19-7711-DA96-2B55-4D813B6BBA60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5693DD-2DE7-B611-C90B-774CCB1B6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9" y="993630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51E6AA-C2F6-7B10-8711-CB6DA75E52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355" y="2704540"/>
            <a:ext cx="1466850" cy="371475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EFA1674-1CBF-61F5-3E5A-988FBF4F6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481" y="1326856"/>
            <a:ext cx="4410075" cy="29813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B26F06-3507-6356-62E7-B2E57F52F2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06889" y="3228975"/>
            <a:ext cx="2095852" cy="371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9715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B3AF64CA-161F-5E90-8E0A-ADD31E14B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77E306D5-F18F-C1B8-AC73-50F4AAB623D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8FB6A0CB-03C5-30AA-A48B-2929D4A4D66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4BE4A45-DA7B-5540-3B43-4A82F7D44BDE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94259011-536D-EF05-10D9-9B4A40504BF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C5E371AB-1620-B4AD-43DE-813960616CB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94819-8399-1BD5-F174-7819A44B9C5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D693F2-AC9C-C982-4627-2F4D79DAD807}"/>
              </a:ext>
            </a:extLst>
          </p:cNvPr>
          <p:cNvSpPr txBox="1"/>
          <p:nvPr/>
        </p:nvSpPr>
        <p:spPr>
          <a:xfrm>
            <a:off x="337790" y="1061884"/>
            <a:ext cx="11137392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Vague linker error messages (e.g., “undefined reference”).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Check for missing implementations or duplicate definitions.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457200"/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Linker errors delay firmware integration.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Use modular design and verify linker inputs.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4981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F255-BCEB-0B4B-FE38-93084F69E5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Topics Covered Today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Key Learnings / Concepts Understood: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Key Concepts with Definitions/ Code Snippet – Hands-on Practice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Challenges / Debugging Experience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Tasks/Assignments Completed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Additional Learning Resources / Notes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Q&amp;A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buFont typeface="Arial,Sans-Serif" panose="020F0302020204030204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Plan for Tomorrow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C2010-A260-2F95-7333-5D16B1A46699}"/>
              </a:ext>
            </a:extLst>
          </p:cNvPr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1315477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AA51A480-21E9-73BF-A8BA-B4F644352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89BA59D3-A3D7-8832-E448-E62E2C7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Errors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59823E2D-20F7-5E58-845A-415C5D8AC67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65845CC4-12FC-70F3-1461-6F13AD078674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73C99A91-6F72-7E34-E7A1-22F81E95A358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0DAAA56-8D83-8548-EABA-E9B1CF194D3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284E06-1418-9D18-2046-2D7EE2AD1A7B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49BE36-48DB-33DB-792A-CBD3720A135C}"/>
              </a:ext>
            </a:extLst>
          </p:cNvPr>
          <p:cNvSpPr txBox="1"/>
          <p:nvPr/>
        </p:nvSpPr>
        <p:spPr>
          <a:xfrm>
            <a:off x="117764" y="966355"/>
            <a:ext cx="11956472" cy="34470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2.5 Exception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Exceptions are runtime errors or exceptional conditions signaled by throw and handled by try-catch blocks.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Why We Use It: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Prevents crashes by providing structured error recovery.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Improves diagnostics and fault tolerance.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Application in Automotive:</a:t>
            </a:r>
            <a:endParaRPr lang="en-US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in non-critical systems (e.g., infotainment, diagnostics) for error recovery.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Avoided in real-time ECUs due to performance overhead.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8781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2D16266-B8D7-A19A-A47B-DB9AECDD7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EA5877DC-F341-B2C5-2E88-6B1770F301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Errors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FCC4632B-BC02-ADBA-01D9-41B12DC1A806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816AEAF-4B7A-9EB8-DF81-E7937AE81D8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64103C75-2C18-825F-33DB-AC5305B334F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2625BD8B-A306-9C21-4942-AF70C22DED1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BB12A7-75A2-A6A3-6BF7-496E2C18D3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780AF1-1F4E-B567-518A-99220A77E1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9" y="993630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2655B9-770E-9F55-04F8-054D5DA30B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355" y="2704540"/>
            <a:ext cx="1466850" cy="371475"/>
          </a:xfrm>
          <a:prstGeom prst="rect">
            <a:avLst/>
          </a:prstGeom>
        </p:spPr>
      </p:pic>
      <p:pic>
        <p:nvPicPr>
          <p:cNvPr id="4" name="Picture 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B63C34AE-ABB1-8F3E-2E08-44962A7F14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254" y="1320330"/>
            <a:ext cx="5676900" cy="3276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42AE16-4BF4-376E-75FB-AF7020DE49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5877" y="3078456"/>
            <a:ext cx="24860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37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85BA0FC0-B1B4-ADDE-156F-95194B3E0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1A8F0635-7A3E-DD20-6E36-6A128D06CD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F35FC5A-B491-47C0-4956-498F0B2AB66B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591950EC-784B-60F2-B551-C6133622EF0D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59096EC-CDE9-8061-FA5C-28AEB7A14B3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775607C8-00B4-CF6C-0A7D-2A6D8F4B57B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48F5D8-E2E6-97E5-8E9A-8AF42D99111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FBDA64-5B53-ADEA-6F2F-687F8DA6F842}"/>
              </a:ext>
            </a:extLst>
          </p:cNvPr>
          <p:cNvSpPr txBox="1"/>
          <p:nvPr/>
        </p:nvSpPr>
        <p:spPr>
          <a:xfrm>
            <a:off x="337790" y="1061884"/>
            <a:ext cx="11137392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Uncaught exceptions cause program termination.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Uncaught exceptions cause program termination.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457200"/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Overhead in real-time systems.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1200150" lvl="2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Use error codes in ECUs, exceptions in diagnostics.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93475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1BBB478F-B7EF-1A82-2D50-B0641A0B5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E3DFD549-CFEE-F83F-EA0C-AE70491AAB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Exception Handling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B893CC86-8F31-2429-ACBD-19341629A46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161DA535-87C2-CD45-18E2-FB0A5D64EB7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1F8487E3-67DC-DE1E-FBB0-150096C18A6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C0DE778-F604-9C74-82BC-09C11295644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725D99-7C36-287F-6EA8-E4DAB289616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5BE5C0-B440-12C3-4740-BDB9D78226D7}"/>
              </a:ext>
            </a:extLst>
          </p:cNvPr>
          <p:cNvSpPr txBox="1"/>
          <p:nvPr/>
        </p:nvSpPr>
        <p:spPr>
          <a:xfrm>
            <a:off x="117764" y="966355"/>
            <a:ext cx="11956472" cy="40010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2.5 Exception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Exception handling is a C++ mechanism to manage runtime errors using try, catch, and throw constructs, allowing graceful recovery or error reporting.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Why We Use It: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Prevents program crashes by handling exceptional conditions.</a:t>
            </a:r>
            <a:endParaRPr lang="en-US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Separates error-handling logic for cleaner code.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Supports diagnostics and fault tolerance.</a:t>
            </a:r>
            <a:endParaRPr lang="en-US">
              <a:latin typeface="Times New Roman"/>
              <a:ea typeface="+mn-lt"/>
              <a:cs typeface="+mn-lt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Application in Automotive:</a:t>
            </a:r>
            <a:endParaRPr lang="en-US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in diagnostics, logging, or infotainment for error recovery.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Limited in real-time ECUs due to performance constraints, per ISO 26262.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2042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9A72A829-8E38-E8A9-3C99-E7E0A9A56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2CF68E80-48F1-A910-886F-1D9EB0A206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Errors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8C0528B0-AB8F-BC3A-46D1-A6E2F177C9F5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35BD7C13-19DB-8E44-11E8-083A63811E1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FCF21CFC-457C-195C-B03F-25BA618B1FED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3ED3F6D8-A326-A556-6988-3CFED637AC03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D009F-18F5-8BC2-02DA-62A6D7D5FA41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B4C8B7-3C31-6828-1567-6CB5289837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9" y="993630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B0F70A-2244-7CF4-8243-92A44F4F7A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355" y="2704540"/>
            <a:ext cx="1466850" cy="371475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4291DE6-95AA-F474-6982-CED151612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5918" y="1327385"/>
            <a:ext cx="6067425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B9BFEF-CEA8-D8DA-FCE4-54A6F12D34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9576" y="3078456"/>
            <a:ext cx="25527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0588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3B8AE06-E308-311E-B418-3B9F55962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709C882A-7F52-BF27-B669-CF383903C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5D85DF36-F958-F878-D8DB-594DA805F39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A5114448-CB81-6234-C304-ACA4EC7715CE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1D8A928-8D7E-EA96-3551-DDFC9855A488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A0A82790-4730-7655-E04C-9D0C229221E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03DA8-9125-61ED-BA1E-FA54767ADB2E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ACBB6E-9E2F-5EC4-2647-8B4C4FE75B41}"/>
              </a:ext>
            </a:extLst>
          </p:cNvPr>
          <p:cNvSpPr txBox="1"/>
          <p:nvPr/>
        </p:nvSpPr>
        <p:spPr>
          <a:xfrm>
            <a:off x="337790" y="1061884"/>
            <a:ext cx="11137392" cy="209288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Overhead in real-time systems.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Overhead in real-time systems.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457200"/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Exceptions may violate timing constraints.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Limit to non-critical systems.</a:t>
            </a: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2424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9F0FBC23-64D7-A6DE-F3F5-82FA30B38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6EEBCB11-7346-DCE7-CA79-D1FF5E53CD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Exception Handling Techniques</a:t>
            </a:r>
            <a:endParaRPr lang="en-US" sz="2800" dirty="0">
              <a:solidFill>
                <a:srgbClr val="992E3A"/>
              </a:solidFill>
              <a:ea typeface="+mj-lt"/>
              <a:cs typeface="+mj-lt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82F3608A-5100-AFBC-EB20-272E0D5BDD81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4877DBCE-B240-F376-0191-F7684227AE29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7A769CEB-C41D-20D4-5EDD-F95A38621B9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D477230E-DA4F-C25B-E1DF-D859F3991C17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0E0E25-AF1E-424A-A018-D4FF8F7A738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58E7C-3246-89AF-0C8E-91474D6ED65F}"/>
              </a:ext>
            </a:extLst>
          </p:cNvPr>
          <p:cNvSpPr txBox="1"/>
          <p:nvPr/>
        </p:nvSpPr>
        <p:spPr>
          <a:xfrm>
            <a:off x="117764" y="966355"/>
            <a:ext cx="1195647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Definition:</a:t>
            </a:r>
            <a:endParaRPr lang="en-US" b="1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Exception handling techniques include using standard exceptions, custom exception classes, nested try-catch blocks, and </a:t>
            </a:r>
            <a:r>
              <a:rPr lang="en-US" err="1">
                <a:latin typeface="Times New Roman"/>
                <a:ea typeface="+mn-lt"/>
                <a:cs typeface="+mn-lt"/>
              </a:rPr>
              <a:t>noexcept</a:t>
            </a:r>
            <a:r>
              <a:rPr lang="en-US" dirty="0">
                <a:latin typeface="Times New Roman"/>
                <a:ea typeface="+mn-lt"/>
                <a:cs typeface="+mn-lt"/>
              </a:rPr>
              <a:t> specifications to manage errors effectively.</a:t>
            </a:r>
          </a:p>
          <a:p>
            <a:endParaRPr lang="en-US" dirty="0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Why We Use It:</a:t>
            </a:r>
            <a:endParaRPr lang="en-US" b="1">
              <a:solidFill>
                <a:srgbClr val="992E3A"/>
              </a:solidFill>
              <a:latin typeface="Times New Roman"/>
              <a:ea typeface="+mj-ea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Provides structured error recovery and detailed reporting.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Enhances maintainability and fault tolerance.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Application in Automotive:</a:t>
            </a:r>
            <a:endParaRPr lang="en-US">
              <a:solidFill>
                <a:srgbClr val="000000"/>
              </a:solidFill>
              <a:latin typeface="Times New Roman"/>
              <a:ea typeface="+mj-ea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Custom exceptions for specific ECU failures (e.g., CAN bus errors).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Nested try-catch for layered error handling in ADAS or infotainment.</a:t>
            </a:r>
          </a:p>
        </p:txBody>
      </p:sp>
    </p:spTree>
    <p:extLst>
      <p:ext uri="{BB962C8B-B14F-4D97-AF65-F5344CB8AC3E}">
        <p14:creationId xmlns:p14="http://schemas.microsoft.com/office/powerpoint/2010/main" val="2426391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D44136D-08AA-4A3F-F427-964B831EB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56DA2A35-CB82-D667-B8B2-10272BD30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Errors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1C6B82EC-7AAC-060F-59B6-53C26BD6E29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06501C00-7A5D-D842-C93E-AD715D31B7C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52796903-082A-DA87-CE94-AA2D532DFEB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73588C6B-F116-5525-6B90-3707F1B4EF6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38C234-6843-B2AB-47CC-83CE14E2C12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EDD120-7036-936E-F33C-39D35FB77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9" y="993630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813D6A-FBD2-C008-A415-B16C278F04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7355" y="2704540"/>
            <a:ext cx="1466850" cy="371475"/>
          </a:xfrm>
          <a:prstGeom prst="rect">
            <a:avLst/>
          </a:prstGeom>
        </p:spPr>
      </p:pic>
      <p:pic>
        <p:nvPicPr>
          <p:cNvPr id="4" name="Picture 3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630F18D2-6899-FAAD-9F0E-BB8C5A5AE7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1246" y="1323329"/>
            <a:ext cx="5972175" cy="5076825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5EFCADC-FDC8-C4D0-7377-B1CB8080C1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1869" y="3030949"/>
            <a:ext cx="294322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766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F255-BCEB-0B4B-FE38-93084F69E5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C2010-A260-2F95-7333-5D16B1A46699}"/>
              </a:ext>
            </a:extLst>
          </p:cNvPr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Plan for Tomorrow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CD3909-4453-7227-575F-632C000C5A32}"/>
              </a:ext>
            </a:extLst>
          </p:cNvPr>
          <p:cNvSpPr txBox="1"/>
          <p:nvPr/>
        </p:nvSpPr>
        <p:spPr>
          <a:xfrm>
            <a:off x="92675" y="864972"/>
            <a:ext cx="11841891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>
                <a:latin typeface="Times New Roman"/>
                <a:cs typeface="Times New Roman"/>
              </a:rPr>
              <a:t>Going through above topics once and start learning next day topics.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Unit Testing.</a:t>
            </a:r>
          </a:p>
          <a:p>
            <a:pPr marL="285750" indent="-285750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Integration Testing.</a:t>
            </a:r>
          </a:p>
          <a:p>
            <a:pPr marL="285750" indent="-285750" algn="l">
              <a:buFont typeface="Arial,Sans-Serif"/>
              <a:buChar char="•"/>
            </a:pPr>
            <a:r>
              <a:rPr lang="en-US" dirty="0">
                <a:latin typeface="Times New Roman"/>
                <a:cs typeface="Times New Roman"/>
              </a:rPr>
              <a:t>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694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5F255-BCEB-0B4B-FE38-93084F69E5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47624" y="789587"/>
            <a:ext cx="11322051" cy="503157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1C2010-A260-2F95-7333-5D16B1A46699}"/>
              </a:ext>
            </a:extLst>
          </p:cNvPr>
          <p:cNvSpPr txBox="1"/>
          <p:nvPr/>
        </p:nvSpPr>
        <p:spPr>
          <a:xfrm>
            <a:off x="100781" y="198793"/>
            <a:ext cx="610091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List of Topics to be covered</a:t>
            </a:r>
            <a:endParaRPr lang="en-US" sz="2800" b="1" dirty="0">
              <a:solidFill>
                <a:srgbClr val="992E3A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7E955C-2D98-E301-0F14-AD088F1E96E3}"/>
              </a:ext>
            </a:extLst>
          </p:cNvPr>
          <p:cNvSpPr txBox="1"/>
          <p:nvPr/>
        </p:nvSpPr>
        <p:spPr>
          <a:xfrm>
            <a:off x="0" y="978242"/>
            <a:ext cx="11728621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Error 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Types of errors: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Syntax error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Runtime error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Logical error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Linker error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Exception</a:t>
            </a: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What is exception handling?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Exception handling techniques</a:t>
            </a:r>
            <a:endParaRPr lang="en-US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50427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CCD9DA90-7DE9-22EF-7E9A-396F4D7EA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B40E2274-157E-0431-05B3-74F013DA12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5958949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5C48DE1E-6925-5464-6EF9-B89319A0251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B915D5F3-A757-07D5-3BEC-DDCDCBAE44B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B42B278F-D88B-FC92-5F59-F010C3A9561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C1541DB6-42A7-5C0B-BAEF-4CBFCFDB9F9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C683C0-AE2E-7BC0-CF6A-C5B8C815F56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F7BCA2-9763-4EF5-1C05-409BBE05F49C}"/>
              </a:ext>
            </a:extLst>
          </p:cNvPr>
          <p:cNvSpPr txBox="1"/>
          <p:nvPr/>
        </p:nvSpPr>
        <p:spPr>
          <a:xfrm>
            <a:off x="337790" y="1061884"/>
            <a:ext cx="11137392" cy="10618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dirty="0">
                <a:latin typeface="Times New Roman"/>
                <a:ea typeface="+mn-lt"/>
                <a:cs typeface="+mn-lt"/>
              </a:rPr>
              <a:t>Error Definition, Purpose and Example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Types </a:t>
            </a:r>
            <a:r>
              <a:rPr lang="en-US" dirty="0">
                <a:latin typeface="Times New Roman"/>
              </a:rPr>
              <a:t>of errors  Definition, Purpose and Example</a:t>
            </a:r>
            <a:endParaRPr lang="en-US" dirty="0">
              <a:latin typeface="Times New Roman"/>
              <a:cs typeface="Times New Roman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Exception Definition, Purpose and Example</a:t>
            </a:r>
            <a:endParaRPr lang="en-US" dirty="0">
              <a:effectLst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28192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797A0935-EA58-5A3F-DA0E-77B75B61C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428ED37E-2C03-DEE2-4D5A-E058486724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Error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0D403318-4DEF-6189-6838-AC660EF5C61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DB62AE70-8F4C-4492-72F5-22C801259A4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4C914343-C827-CB81-4B73-0A276F22A5E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081E7031-A240-DFEF-2E35-F0629E3DC62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45CA3F-3F0B-AD06-8C9E-C78C1842B84B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BEDEB2-7400-A560-4E8E-9AEDFEFC0B29}"/>
              </a:ext>
            </a:extLst>
          </p:cNvPr>
          <p:cNvSpPr txBox="1"/>
          <p:nvPr/>
        </p:nvSpPr>
        <p:spPr>
          <a:xfrm>
            <a:off x="117764" y="966355"/>
            <a:ext cx="11956472" cy="45550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1. Error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An error in programming is a mistake or fault in the code that prevents it from functioning as intended. Errors can occur at different stages: during compilation (syntax, linker), execution (runtime, exceptions), or due to incorrect logic (logical errors).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Why We Use It: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Reliability: Ensures software operates correctly, especially in safety-critical systems.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Safety: Prevents failures that could lead to unsafe vehicle behavior in automotive applications.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Debugging: Identifying and fixing errors improves code quality and maintainability.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Application in Automotive: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In automotive software: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Errors in ECU firmware, sensor processing, or ADAS can lead to critical failures (e.g., incorrect braking or engine control).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Handling errors ensures compliance with ISO 26262 for functional safety and MISRA C++ for code quality.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Robust error handling supports fault-tolerant systems, critical for real-time automotive applications.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38722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E4C63D74-4F80-6CD3-416A-BFC66EAC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77070F0E-51F7-2942-4A52-83504F8496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Error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713C6036-2CA2-8241-22C3-1F071A52623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77382AEF-3159-7BB2-40FB-3C555838879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CDEC6ED0-7DC9-0DBC-FF8B-5D7B24C0F8DE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2A655446-ACA2-1177-AE79-A90540FADAA8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3326AC-6F6C-FFBD-D52F-5F58F7EAA58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4B1BC-3A8E-B454-5F18-E479C78C5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9" y="993630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2F5CFFE-9790-1260-6CE3-F3BF428B04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9059" y="4284984"/>
            <a:ext cx="1466850" cy="371475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54B5E4A-E2E7-34F8-A5C4-CA58C29795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10" y="1332568"/>
            <a:ext cx="8105775" cy="3143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CB400E4-052F-0DA7-83E3-B5120A0D6D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85395" y="4592677"/>
            <a:ext cx="2040399" cy="44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45722E85-D6BD-A93E-3939-DD06A3B2E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E0874549-09FC-7206-AE5B-BED1043676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1136641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b="1">
                <a:solidFill>
                  <a:srgbClr val="A71F38"/>
                </a:solidFill>
                <a:latin typeface="Times New Roman"/>
                <a:cs typeface="Times New Roman"/>
              </a:rPr>
              <a:t>Challenges/Debugging Experience and Additional Learning Resources</a:t>
            </a:r>
            <a:endParaRPr lang="en-US" sz="180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1858350-0CF1-7AC9-4C34-B0F3F8E4E416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E00F8278-A50C-EA29-36B6-3FD02B5245A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9AB6FD3E-3526-BCEA-39B2-598FB8506EA2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8279602E-6F60-271A-71F7-C04769C8249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4A0097-6BE1-C0C6-76EA-59652A57252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AF43-87FB-F853-4E06-AA469D51D8A5}"/>
              </a:ext>
            </a:extLst>
          </p:cNvPr>
          <p:cNvSpPr txBox="1"/>
          <p:nvPr/>
        </p:nvSpPr>
        <p:spPr>
          <a:xfrm>
            <a:off x="337790" y="1061884"/>
            <a:ext cx="11137392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Challenges / Debugging Experience</a:t>
            </a:r>
          </a:p>
          <a:p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Identifying the root cause of errors in large codebases.</a:t>
            </a: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Use compiler messages, debuggers (e.g., GDB), and logging.</a:t>
            </a:r>
          </a:p>
          <a:p>
            <a:pPr marL="457200" lvl="1"/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Challenge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Errors may cascade, complicating diagnosis.</a:t>
            </a:r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7429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Debugging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:</a:t>
            </a:r>
            <a:r>
              <a:rPr lang="en-US" dirty="0">
                <a:latin typeface="Times New Roman"/>
                <a:ea typeface="+mn-lt"/>
                <a:cs typeface="Times New Roman"/>
              </a:rPr>
              <a:t> </a:t>
            </a:r>
            <a:r>
              <a:rPr lang="en-US" dirty="0">
                <a:latin typeface="Times New Roman"/>
                <a:ea typeface="+mn-lt"/>
                <a:cs typeface="+mn-lt"/>
              </a:rPr>
              <a:t>Address errors sequentially, starting with the first reported issue.</a:t>
            </a:r>
          </a:p>
          <a:p>
            <a:pPr marL="457200"/>
            <a:endParaRPr lang="en-US" dirty="0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Automotive Issue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Errors in safety-critical systems can lead to unsafe vehicle states.</a:t>
            </a:r>
          </a:p>
          <a:p>
            <a:pPr marL="742950" lvl="1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Solution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Implement rigorous testing and static analysis to catch errors early.</a:t>
            </a:r>
            <a:endParaRPr lang="en-US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pPr lvl="1"/>
            <a:endParaRPr lang="en-US" b="1" dirty="0">
              <a:solidFill>
                <a:srgbClr val="992E3A"/>
              </a:solidFill>
              <a:latin typeface="Times New Roman"/>
              <a:ea typeface="+mn-lt"/>
              <a:cs typeface="+mn-lt"/>
            </a:endParaRPr>
          </a:p>
          <a:p>
            <a:pPr lvl="1"/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Resources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endParaRPr lang="en-US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  <a:hlinkClick r:id="rId4"/>
              </a:rPr>
              <a:t>cppreference.com: C++ Errors</a:t>
            </a:r>
            <a:endParaRPr lang="en-US">
              <a:latin typeface="Times New Roman"/>
              <a:cs typeface="Times New Roman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MISRA C++ Guidelines (e.g., Rule 0-1-1 for code correctness).</a:t>
            </a:r>
            <a:endParaRPr lang="en-US">
              <a:latin typeface="Times New Roman"/>
              <a:cs typeface="Times New Roman"/>
            </a:endParaRPr>
          </a:p>
          <a:p>
            <a:pPr lvl="1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ISO 26262 for automotive functional safety.</a:t>
            </a:r>
          </a:p>
          <a:p>
            <a:pPr lvl="1"/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Notes</a:t>
            </a:r>
            <a:r>
              <a:rPr lang="en-US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: </a:t>
            </a:r>
            <a:r>
              <a:rPr lang="en-US" dirty="0">
                <a:latin typeface="Times New Roman"/>
                <a:ea typeface="+mn-lt"/>
                <a:cs typeface="+mn-lt"/>
              </a:rPr>
              <a:t>Error handling in automotive requires strict adherence to safety standards to ensure reliable ECU and ADAS performance.</a:t>
            </a:r>
          </a:p>
          <a:p>
            <a:endParaRPr lang="en-US" b="1" dirty="0">
              <a:solidFill>
                <a:srgbClr val="000000"/>
              </a:solidFill>
              <a:latin typeface="Times New Roman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9558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3404BCE9-3761-B0AD-519C-E9D00A90B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D9C2FB05-5A28-8F9B-8B5B-17920F61BD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Errors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426D8DE2-F79C-AC6E-7DA4-A06C3C364A1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17CAEAD-501D-B318-9323-11A8D857DD0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873C2FDF-1AD1-B561-EF37-AC15E7370E7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14265435-8128-3C89-19DD-CEDF032124CF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9B7F38-8E40-C1D3-B198-0059C6F2FBD4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7B1BE-760A-282A-C494-5AEE4C0E75A3}"/>
              </a:ext>
            </a:extLst>
          </p:cNvPr>
          <p:cNvSpPr txBox="1"/>
          <p:nvPr/>
        </p:nvSpPr>
        <p:spPr>
          <a:xfrm>
            <a:off x="117764" y="966355"/>
            <a:ext cx="11956472" cy="37240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2.1 Syntax Error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Syntax errors occur when code violates C++ grammar rules (e.g., missing semicolons, unmatched braces), detected at compile time.</a:t>
            </a:r>
            <a:endParaRPr lang="en-US">
              <a:latin typeface="Times New Roman"/>
              <a:cs typeface="Times New Roman"/>
            </a:endParaRPr>
          </a:p>
          <a:p>
            <a:endParaRPr lang="en-US" dirty="0">
              <a:latin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Why We Use It: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Prevents compilation, ensuring code correctness before execution.</a:t>
            </a:r>
            <a:endParaRPr lang="en-US">
              <a:latin typeface="Times New Roman"/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Critical for automotive firmware to meet MISRA C++ and AUTOSAR standards.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j-ea"/>
                <a:cs typeface="Times New Roman"/>
              </a:rPr>
              <a:t>Application in Automotive: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Syntax errors must be resolved to compile ECU firmware, ensuring no faulty code is deployed.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Caught by static analysis tools in automotive development pipelines.</a:t>
            </a:r>
            <a:endParaRPr lang="en-US">
              <a:latin typeface="Times New Roman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0441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196">
          <a:extLst>
            <a:ext uri="{FF2B5EF4-FFF2-40B4-BE49-F238E27FC236}">
              <a16:creationId xmlns:a16="http://schemas.microsoft.com/office/drawing/2014/main" id="{2FEF30A6-93BC-D1E4-4048-F981D7B6C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97;p19">
            <a:extLst>
              <a:ext uri="{FF2B5EF4-FFF2-40B4-BE49-F238E27FC236}">
                <a16:creationId xmlns:a16="http://schemas.microsoft.com/office/drawing/2014/main" id="{E6548A61-8D0A-8B0F-DD7C-69374DAAC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4461" y="143081"/>
            <a:ext cx="10931486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Types of Errors</a:t>
            </a:r>
            <a:endParaRPr lang="en-US" dirty="0"/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20A1613A-AC55-06FC-6728-A1A5D9C9C88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5" name="Text Placeholder 5">
            <a:extLst>
              <a:ext uri="{FF2B5EF4-FFF2-40B4-BE49-F238E27FC236}">
                <a16:creationId xmlns:a16="http://schemas.microsoft.com/office/drawing/2014/main" id="{C5244F34-BC6C-0CFB-3B02-DD6A8E8C5838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 dirty="0"/>
          </a:p>
        </p:txBody>
      </p:sp>
      <p:sp>
        <p:nvSpPr>
          <p:cNvPr id="40" name="Title 3">
            <a:extLst>
              <a:ext uri="{FF2B5EF4-FFF2-40B4-BE49-F238E27FC236}">
                <a16:creationId xmlns:a16="http://schemas.microsoft.com/office/drawing/2014/main" id="{FE408ED2-B59C-E5FB-C92F-9CAB4E7AFAF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53" name="Text Placeholder 5">
            <a:extLst>
              <a:ext uri="{FF2B5EF4-FFF2-40B4-BE49-F238E27FC236}">
                <a16:creationId xmlns:a16="http://schemas.microsoft.com/office/drawing/2014/main" id="{EC8B4329-4C65-3F74-41DD-8FA76508D8E7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418C4B-BA50-637F-3088-69FD2613D4FB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C80A25-88A5-63D8-B5EE-A11F451B27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089" y="993630"/>
            <a:ext cx="1466850" cy="333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A5F69BA-62EB-A5A4-FBF9-118616F5B9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17059" y="2187132"/>
            <a:ext cx="1466850" cy="371475"/>
          </a:xfrm>
          <a:prstGeom prst="rect">
            <a:avLst/>
          </a:prstGeom>
        </p:spPr>
      </p:pic>
      <p:pic>
        <p:nvPicPr>
          <p:cNvPr id="4" name="Picture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12A41FE9-4E3C-594E-DDA9-A1ED8363EE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33" y="1324916"/>
            <a:ext cx="5553075" cy="2533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06C9B2F-55A8-DA27-FAD9-C205FC384D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557" y="2566518"/>
            <a:ext cx="2414293" cy="567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62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29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office theme</vt:lpstr>
      <vt:lpstr>PowerPoint Presentation</vt:lpstr>
      <vt:lpstr>PowerPoint Presentation</vt:lpstr>
      <vt:lpstr>PowerPoint Presentation</vt:lpstr>
      <vt:lpstr>Key Learnings/Concepts Understood</vt:lpstr>
      <vt:lpstr>Error</vt:lpstr>
      <vt:lpstr>Error</vt:lpstr>
      <vt:lpstr>Challenges/Debugging Experience and Additional Learning Resources</vt:lpstr>
      <vt:lpstr>Types of Errors</vt:lpstr>
      <vt:lpstr>Types of Errors</vt:lpstr>
      <vt:lpstr>Challenges/Debugging Experience and Additional Learning Resources</vt:lpstr>
      <vt:lpstr>Types of Errors</vt:lpstr>
      <vt:lpstr>Types of Errors</vt:lpstr>
      <vt:lpstr>Challenges/Debugging Experience and Additional Learning Resources</vt:lpstr>
      <vt:lpstr>Types of Errors</vt:lpstr>
      <vt:lpstr>Types of Errors</vt:lpstr>
      <vt:lpstr>Challenges/Debugging Experience and Additional Learning Resources</vt:lpstr>
      <vt:lpstr>Types of Errors</vt:lpstr>
      <vt:lpstr>Types of Errors</vt:lpstr>
      <vt:lpstr>Challenges/Debugging Experience and Additional Learning Resources</vt:lpstr>
      <vt:lpstr>Types of Errors</vt:lpstr>
      <vt:lpstr>Types of Errors</vt:lpstr>
      <vt:lpstr>Challenges/Debugging Experience and Additional Learning Resources</vt:lpstr>
      <vt:lpstr>Exception Handling</vt:lpstr>
      <vt:lpstr>Types of Errors</vt:lpstr>
      <vt:lpstr>Challenges/Debugging Experience and Additional Learning Resources</vt:lpstr>
      <vt:lpstr>Exception Handling Techniques</vt:lpstr>
      <vt:lpstr>Types of Errors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569</cp:revision>
  <dcterms:created xsi:type="dcterms:W3CDTF">2013-07-15T20:26:40Z</dcterms:created>
  <dcterms:modified xsi:type="dcterms:W3CDTF">2025-05-26T14:06:57Z</dcterms:modified>
</cp:coreProperties>
</file>