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3"/>
  </p:notesMasterIdLst>
  <p:sldIdLst>
    <p:sldId id="714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BA93F-46CE-5E8F-553E-D4D8A49FF642}" v="240" dt="2025-05-27T14:14:25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5/27/2025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5/27/2025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ctor.com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error/assert" TargetMode="External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error/assert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6" y="1899044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rgbClr val="992E3A"/>
                </a:solidFill>
                <a:latin typeface="Times New Roman"/>
                <a:ea typeface="+mj-lt"/>
                <a:cs typeface="+mj-lt"/>
                <a:sym typeface="Fira Sans Condensed SemiBold"/>
              </a:rPr>
              <a:t>T1934</a:t>
            </a:r>
            <a:endParaRPr lang="en-US" sz="6000" b="1" dirty="0">
              <a:solidFill>
                <a:srgbClr val="992E3A"/>
              </a:solidFill>
              <a:latin typeface="Times New Roman"/>
              <a:ea typeface="+mj-lt"/>
              <a:cs typeface="+mj-lt"/>
            </a:endParaRPr>
          </a:p>
          <a:p>
            <a:pPr algn="r"/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  <a:endParaRPr lang="en-US" sz="6000" dirty="0">
              <a:latin typeface="Times New Roman"/>
              <a:cs typeface="Times New Roman"/>
            </a:endParaRPr>
          </a:p>
          <a:p>
            <a:pPr algn="r"/>
            <a:endParaRPr lang="en-US" sz="6000" b="1" dirty="0">
              <a:solidFill>
                <a:schemeClr val="bg2">
                  <a:lumMod val="50000"/>
                </a:schemeClr>
              </a:solidFill>
              <a:latin typeface="Times New Roman"/>
              <a:ea typeface="Fira Sans Condensed SemiBold"/>
              <a:cs typeface="Times New Roman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EC486-0018-EE69-3A1D-0D0B852E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587539-F38F-E54B-76B3-2F7FE302D06B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D1BB0-6172-D5F5-9CC1-3146106D2090}"/>
              </a:ext>
            </a:extLst>
          </p:cNvPr>
          <p:cNvSpPr txBox="1"/>
          <p:nvPr/>
        </p:nvSpPr>
        <p:spPr>
          <a:xfrm>
            <a:off x="213014" y="1070263"/>
            <a:ext cx="1184390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Simulating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hardware interfaces (e.g., CAN bus) </a:t>
            </a:r>
            <a:r>
              <a:rPr lang="en-US" dirty="0">
                <a:latin typeface="Times New Roman"/>
                <a:cs typeface="Times New Roman"/>
              </a:rPr>
              <a:t>for integration tests.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Used logging to trace data flow between components when assertions failed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lvl="1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Leverage hardware-in-the-loop (HIL) testing or mock libraries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 simulate automotive communication.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Resources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"Automotive Software Engineering" by Jörg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Schäuffele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(covers integration</a:t>
            </a:r>
            <a:r>
              <a:rPr lang="en-US" dirty="0">
                <a:latin typeface="Times New Roman"/>
                <a:cs typeface="Times New Roman"/>
              </a:rPr>
              <a:t> testing).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Vector </a:t>
            </a:r>
            <a:r>
              <a:rPr lang="en-US" dirty="0" err="1">
                <a:latin typeface="Times New Roman"/>
                <a:cs typeface="Times New Roman"/>
              </a:rPr>
              <a:t>CANoe</a:t>
            </a:r>
            <a:r>
              <a:rPr lang="en-US" dirty="0">
                <a:latin typeface="Times New Roman"/>
                <a:cs typeface="Times New Roman"/>
              </a:rPr>
              <a:t> Documentation: 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https://www.vector.com</a:t>
            </a:r>
            <a:endParaRPr lang="en-US">
              <a:latin typeface="Times New Roman"/>
              <a:cs typeface="Times New Roman"/>
              <a:hlinkClick r:id="rId2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Integration tests should focus on interfaces and data exchange.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Use </a:t>
            </a:r>
            <a:r>
              <a:rPr lang="en-US" dirty="0">
                <a:latin typeface="Times New Roman"/>
                <a:cs typeface="Times New Roman"/>
              </a:rPr>
              <a:t>logging to trace issues in complex automotive systems.</a:t>
            </a:r>
          </a:p>
        </p:txBody>
      </p:sp>
    </p:spTree>
    <p:extLst>
      <p:ext uri="{BB962C8B-B14F-4D97-AF65-F5344CB8AC3E}">
        <p14:creationId xmlns:p14="http://schemas.microsoft.com/office/powerpoint/2010/main" val="202193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698ED-F1AA-0235-2153-7F34AB389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DE59E4-B71A-7109-1698-E1D0F531744C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Code Debugging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13BC1-3F37-CAD9-FED5-28379BCDCD5D}"/>
              </a:ext>
            </a:extLst>
          </p:cNvPr>
          <p:cNvSpPr txBox="1"/>
          <p:nvPr/>
        </p:nvSpPr>
        <p:spPr>
          <a:xfrm>
            <a:off x="213014" y="1070263"/>
            <a:ext cx="1184390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3. Code Debugging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Code debugging is the process of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identifying</a:t>
            </a:r>
            <a:r>
              <a:rPr lang="en-US" dirty="0">
                <a:latin typeface="Times New Roman"/>
                <a:cs typeface="Times New Roman"/>
              </a:rPr>
              <a:t>, analyzing, and fixing bugs or errors in a program to ensure it behaves as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intended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Locate and resolve defects causing incorrect behavior or crashes.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Benefits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Improves code reliability and performance.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Reduces development time by pinpointing issues.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Ensures compliance with functional and safety requirements.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Debug issues in an automotive embedded system, such as incorrect sensor readings affecting airbag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deployment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Impact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Ensures safety-critical systems operate correctly, meeting standards like ISO 26262 and MISRA C++.</a:t>
            </a:r>
          </a:p>
        </p:txBody>
      </p:sp>
    </p:spTree>
    <p:extLst>
      <p:ext uri="{BB962C8B-B14F-4D97-AF65-F5344CB8AC3E}">
        <p14:creationId xmlns:p14="http://schemas.microsoft.com/office/powerpoint/2010/main" val="237025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45917-8A71-D760-F8D9-86E9E6B92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B9623-7D04-02BF-E31B-8FD8658B1184}"/>
              </a:ext>
            </a:extLst>
          </p:cNvPr>
          <p:cNvSpPr txBox="1"/>
          <p:nvPr/>
        </p:nvSpPr>
        <p:spPr>
          <a:xfrm>
            <a:off x="-3463" y="117763"/>
            <a:ext cx="106749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Integration Tests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BC596E-C962-B890-1219-B9A21D6D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1" y="907040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9D274-AAB9-1A15-4E4C-A197E503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22" y="5200216"/>
            <a:ext cx="1476375" cy="371475"/>
          </a:xfrm>
          <a:prstGeom prst="rect">
            <a:avLst/>
          </a:prstGeom>
        </p:spPr>
      </p:pic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E633C7DC-5D34-845E-724C-C77A88C64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05" y="1234353"/>
            <a:ext cx="541972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540A9-13D1-01B6-62CE-E1EE72C2F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48" y="5563033"/>
            <a:ext cx="9001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1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25EAB-61B8-7DE7-7D45-DE3C58DB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25DF86-A56E-8BF2-505E-15E5B743EE7A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8FAFF-E520-DE69-B340-3B47D8F76BDA}"/>
              </a:ext>
            </a:extLst>
          </p:cNvPr>
          <p:cNvSpPr txBox="1"/>
          <p:nvPr/>
        </p:nvSpPr>
        <p:spPr>
          <a:xfrm>
            <a:off x="213014" y="1070263"/>
            <a:ext cx="1184390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Debugging real-time embedded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systems where timing issues are hard to reproduce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Used to catch invalid states and </a:t>
            </a:r>
            <a:r>
              <a:rPr lang="en-US" dirty="0">
                <a:latin typeface="Times New Roman"/>
                <a:cs typeface="Times New Roman"/>
              </a:rPr>
              <a:t>GDB to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trace </a:t>
            </a:r>
            <a:r>
              <a:rPr lang="en-US" dirty="0">
                <a:latin typeface="Times New Roman"/>
                <a:cs typeface="Times New Roman"/>
              </a:rPr>
              <a:t>execution.</a:t>
            </a:r>
          </a:p>
          <a:p>
            <a:pPr marL="285750" lvl="1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Employed real-time debugging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tools like Lauterbach TRACE32 for automotive ECUs.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Resources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GDB </a:t>
            </a:r>
            <a:r>
              <a:rPr lang="en-US" dirty="0">
                <a:latin typeface="Times New Roman"/>
                <a:cs typeface="Times New Roman"/>
              </a:rPr>
              <a:t>Documentation: 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https://www.gnu.org/software/gdb/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C++ Reference for &lt;</a:t>
            </a:r>
            <a:r>
              <a:rPr lang="en-US" dirty="0" err="1">
                <a:latin typeface="Times New Roman"/>
                <a:cs typeface="Times New Roman"/>
              </a:rPr>
              <a:t>cassert</a:t>
            </a:r>
            <a:r>
              <a:rPr lang="en-US" dirty="0">
                <a:latin typeface="Times New Roman"/>
                <a:cs typeface="Times New Roman"/>
              </a:rPr>
              <a:t>&gt;: </a:t>
            </a:r>
            <a:r>
              <a:rPr lang="en-US" dirty="0">
                <a:latin typeface="Times New Roman"/>
                <a:cs typeface="Times New Roman"/>
                <a:hlinkClick r:id="rId3"/>
              </a:rPr>
              <a:t>https://en.cppreference.com/w/cpp/error/assert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Combine &lt;</a:t>
            </a:r>
            <a:r>
              <a:rPr lang="en-US" dirty="0" err="1">
                <a:latin typeface="Times New Roman"/>
                <a:cs typeface="Times New Roman"/>
              </a:rPr>
              <a:t>cassert</a:t>
            </a:r>
            <a:r>
              <a:rPr lang="en-US" dirty="0">
                <a:latin typeface="Times New Roman"/>
                <a:cs typeface="Times New Roman"/>
              </a:rPr>
              <a:t>&gt; with logging for better debugging.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Follow MISRA C++ guidelines for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debuggable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automotive code.</a:t>
            </a:r>
          </a:p>
        </p:txBody>
      </p:sp>
    </p:spTree>
    <p:extLst>
      <p:ext uri="{BB962C8B-B14F-4D97-AF65-F5344CB8AC3E}">
        <p14:creationId xmlns:p14="http://schemas.microsoft.com/office/powerpoint/2010/main" val="149769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B25B1-3C47-DD2C-4909-1D95B494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B79A2-AE9C-0A30-EE23-B0E4B0B8E0E5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B3DC-4348-55BC-0DA9-CBD45DF0524D}"/>
              </a:ext>
            </a:extLst>
          </p:cNvPr>
          <p:cNvSpPr txBox="1"/>
          <p:nvPr/>
        </p:nvSpPr>
        <p:spPr>
          <a:xfrm>
            <a:off x="91787" y="732558"/>
            <a:ext cx="11843904" cy="6878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How do unit tests ensure safety in automotive systems?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They validate individual components (e.g., throttle control logic)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to ensure they meet safety requirements, reducing the risk of failures in critical systems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What’s the difference between EXPECT and </a:t>
            </a:r>
            <a:r>
              <a:rPr lang="en-US" dirty="0">
                <a:latin typeface="Times New Roman"/>
                <a:cs typeface="Times New Roman"/>
              </a:rPr>
              <a:t>ASSERT in Google Test?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EXPECT allows the test to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continue running after a failure, while ASSERT stops the test immediately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How do integration tests differ from unit tests in automotive software?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Unit tests focus on individual functions (e.g., a single ECU function), while integration tests verify interactions between components (e.g., ECU and TCU over CAN).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Why are integration tests critical for automotive systems?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They ensure that interconnected systems (e.g., braking and steering) work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together, preventing failures that could </a:t>
            </a:r>
            <a:r>
              <a:rPr lang="en-US" dirty="0">
                <a:latin typeface="Times New Roman"/>
                <a:cs typeface="Times New Roman"/>
              </a:rPr>
              <a:t>compromise safety.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3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2024-C73E-6360-EE30-9A1560F2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FD666-18AD-A06A-DFFC-933BEC564D5D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29B8-E8A2-BD33-20F5-AE03115F0384}"/>
              </a:ext>
            </a:extLst>
          </p:cNvPr>
          <p:cNvSpPr txBox="1"/>
          <p:nvPr/>
        </p:nvSpPr>
        <p:spPr>
          <a:xfrm>
            <a:off x="91787" y="732558"/>
            <a:ext cx="11843904" cy="6878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How do unit tests ensure safety in automotive systems?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They validate individual components (e.g., throttle control logic)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to ensure they meet safety requirements, reducing the risk of failures in critical systems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What’s the difference between EXPECT and </a:t>
            </a:r>
            <a:r>
              <a:rPr lang="en-US" dirty="0">
                <a:latin typeface="Times New Roman"/>
                <a:cs typeface="Times New Roman"/>
              </a:rPr>
              <a:t>ASSERT in Google Test?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EXPECT allows the test to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continue running after a failure, while ASSERT stops the test immediately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How do integration tests differ from unit tests in automotive software?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Unit tests focus on individual functions (e.g., a single ECU function), while integration tests verify interactions between components (e.g., ECU and TCU over CAN).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Why are integration tests critical for automotive systems?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They ensure that interconnected systems (e.g., braking and steering) work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together, preventing failures that could </a:t>
            </a:r>
            <a:r>
              <a:rPr lang="en-US" dirty="0">
                <a:latin typeface="Times New Roman"/>
                <a:cs typeface="Times New Roman"/>
              </a:rPr>
              <a:t>compromise safety.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55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6E507-2008-DECA-D070-65A3D451A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23D0C-BCCB-9B7E-D2DD-12C85D976594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792BA-5D42-72DC-A47C-E76DCDA4FCA5}"/>
              </a:ext>
            </a:extLst>
          </p:cNvPr>
          <p:cNvSpPr txBox="1"/>
          <p:nvPr/>
        </p:nvSpPr>
        <p:spPr>
          <a:xfrm>
            <a:off x="91787" y="732558"/>
            <a:ext cx="118439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Introduction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 Threads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Thread Management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Thread Safety(Mutex ,Lock Guard)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Advanced Thread Management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 Variables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33213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27A58-B1B8-B02C-8BCA-DDA9DA5BC112}"/>
              </a:ext>
            </a:extLst>
          </p:cNvPr>
          <p:cNvSpPr txBox="1"/>
          <p:nvPr/>
        </p:nvSpPr>
        <p:spPr>
          <a:xfrm>
            <a:off x="-3463" y="11776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</a:rPr>
              <a:t>Agenda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951D3-8ED3-ECFB-D70C-FA794C00F7B8}"/>
              </a:ext>
            </a:extLst>
          </p:cNvPr>
          <p:cNvSpPr txBox="1"/>
          <p:nvPr/>
        </p:nvSpPr>
        <p:spPr>
          <a:xfrm>
            <a:off x="213014" y="1026968"/>
            <a:ext cx="4899313" cy="3699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Topics Covered Today​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Key Learnings / Concepts Understood:​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Key Concepts with Definitions/ Code Snippet – Hands-on Practice​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Challenges / Debugging Experience​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Tasks/Assignments Completed​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Additional Learning Resources / Notes​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Q&amp;A​</a:t>
            </a:r>
          </a:p>
          <a:p>
            <a:pPr marL="285750" indent="-285750">
              <a:lnSpc>
                <a:spcPts val="2400"/>
              </a:lnSpc>
              <a:buFont typeface="Arial,Sans-Serif"/>
              <a:buChar char="•"/>
            </a:pPr>
            <a:r>
              <a:rPr lang="en-US" sz="2000">
                <a:latin typeface="Times New Roman"/>
                <a:cs typeface="Arial"/>
              </a:rPr>
              <a:t>Plan for Tomorrow​</a:t>
            </a:r>
          </a:p>
          <a:p>
            <a:pPr>
              <a:lnSpc>
                <a:spcPts val="2175"/>
              </a:lnSpc>
            </a:pPr>
            <a:r>
              <a:rPr lang="en-US">
                <a:latin typeface="-apple-system"/>
                <a:cs typeface="Segoe UI"/>
              </a:rPr>
              <a:t> ​</a:t>
            </a:r>
          </a:p>
          <a:p>
            <a:pPr>
              <a:lnSpc>
                <a:spcPts val="2175"/>
              </a:lnSpc>
            </a:pPr>
            <a:r>
              <a:rPr lang="en-US">
                <a:latin typeface="-apple-system"/>
                <a:cs typeface="Segoe UI"/>
              </a:rPr>
              <a:t> ​</a:t>
            </a:r>
            <a:br>
              <a:rPr lang="en-US">
                <a:latin typeface="-apple-system"/>
                <a:cs typeface="Segoe UI"/>
              </a:rPr>
            </a:br>
            <a:r>
              <a:rPr lang="en-US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7591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CB068-C274-010D-A2DC-B64F52E7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DC5D6-25E8-72DB-7022-379878E0EA7C}"/>
              </a:ext>
            </a:extLst>
          </p:cNvPr>
          <p:cNvSpPr txBox="1"/>
          <p:nvPr/>
        </p:nvSpPr>
        <p:spPr>
          <a:xfrm>
            <a:off x="-3463" y="117763"/>
            <a:ext cx="413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solidFill>
                  <a:srgbClr val="A71F38"/>
                </a:solidFill>
                <a:latin typeface="Times New Roman"/>
              </a:rPr>
              <a:t>Topics Covered Today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0F9B4-EA49-FF7A-88BB-56EAD35D1A1A}"/>
              </a:ext>
            </a:extLst>
          </p:cNvPr>
          <p:cNvSpPr txBox="1"/>
          <p:nvPr/>
        </p:nvSpPr>
        <p:spPr>
          <a:xfrm>
            <a:off x="213014" y="1026968"/>
            <a:ext cx="4899313" cy="1289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Unit tests,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Integration tests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Code debugging</a:t>
            </a:r>
          </a:p>
        </p:txBody>
      </p:sp>
    </p:spTree>
    <p:extLst>
      <p:ext uri="{BB962C8B-B14F-4D97-AF65-F5344CB8AC3E}">
        <p14:creationId xmlns:p14="http://schemas.microsoft.com/office/powerpoint/2010/main" val="114690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1B5B-C299-88D4-29C7-F5205DDC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81DCA-D6D4-3638-74D6-01FAAAAE4CCC}"/>
              </a:ext>
            </a:extLst>
          </p:cNvPr>
          <p:cNvSpPr txBox="1"/>
          <p:nvPr/>
        </p:nvSpPr>
        <p:spPr>
          <a:xfrm>
            <a:off x="-3463" y="117763"/>
            <a:ext cx="579985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Key Learnings/Concepts Understood</a:t>
            </a:r>
            <a:endParaRPr lang="en-IN" sz="2800" dirty="0">
              <a:solidFill>
                <a:srgbClr val="000000"/>
              </a:solidFill>
              <a:latin typeface="Times New Roman"/>
            </a:endParaRPr>
          </a:p>
          <a:p>
            <a:endParaRPr lang="en-IN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935D-9ECE-9641-B951-6E7225D77AAA}"/>
              </a:ext>
            </a:extLst>
          </p:cNvPr>
          <p:cNvSpPr txBox="1"/>
          <p:nvPr/>
        </p:nvSpPr>
        <p:spPr>
          <a:xfrm>
            <a:off x="213014" y="1026968"/>
            <a:ext cx="4899313" cy="2397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Unit tests Objects Definition, Purpose and Example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Integration tests  Definition, Purpose and Example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Code de-bugging I/O Definition, Purpose and Example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7D22-04E5-54CA-3D89-9A36DD6E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3F55B-B292-0338-6236-36C92B3F243F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Unit Tests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EEDE-50FC-0521-1FCE-2D1C1402784A}"/>
              </a:ext>
            </a:extLst>
          </p:cNvPr>
          <p:cNvSpPr txBox="1"/>
          <p:nvPr/>
        </p:nvSpPr>
        <p:spPr>
          <a:xfrm>
            <a:off x="213014" y="1070263"/>
            <a:ext cx="11843904" cy="4920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992E3A"/>
                </a:solidFill>
                <a:latin typeface="Times New Roman"/>
                <a:cs typeface="Times New Roman"/>
              </a:rPr>
              <a:t>1. Unit Testing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Unit testing involves testing individual components or functions of a program in isolation to ensure they work as intended. A "unit" is typically a single function or method.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>
                <a:latin typeface="Times New Roman"/>
                <a:cs typeface="Times New Roman"/>
              </a:rPr>
              <a:t> Verify that each unit of code performs its intended function correctly.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Benefits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Early bug detection in isolated components.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Supports code refactoring by ensuring functionality remains intact.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Enhances code reliability and maintainability.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Validate critical functions in automotive systems, such as calculating brake pressure in an anti-lock braking system (ABS) or processing sensor data for adaptive cruise control.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Impact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Ensures safety-critical components meet standards like ISO 26262, reducing risks of failures and costly recalls.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1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6C507-1D58-CE69-D8AD-7F2D92A0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CDA7D-1DBB-5910-CA89-3D0DBA1A1619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992E3A"/>
                </a:solidFill>
                <a:latin typeface="Times New Roman"/>
              </a:rPr>
              <a:t>Unit Tests</a:t>
            </a:r>
            <a:endParaRPr lang="en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80B42-CD76-11A5-4A35-D251BE93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6" y="1270722"/>
            <a:ext cx="1476375" cy="333375"/>
          </a:xfrm>
          <a:prstGeom prst="rect">
            <a:avLst/>
          </a:prstGeom>
        </p:spPr>
      </p:pic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9264462-6AFB-1F51-AB3F-57EC3AF6A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52" y="1597602"/>
            <a:ext cx="5391150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93E07-E934-AA85-2263-3860E99E1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D146C-F348-C6A8-1CBA-F197D72D1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423" y="3236336"/>
            <a:ext cx="3124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60F6-7675-9985-39D9-D2C55DCA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C2E7A-4726-62B7-49E8-72553F65D14E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99A37-B952-E311-0B2A-C9A6819CED1F}"/>
              </a:ext>
            </a:extLst>
          </p:cNvPr>
          <p:cNvSpPr txBox="1"/>
          <p:nvPr/>
        </p:nvSpPr>
        <p:spPr>
          <a:xfrm>
            <a:off x="213014" y="1070263"/>
            <a:ext cx="11843904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aborts on the first failure, making it harder to run multiple tests in one go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compared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Google </a:t>
            </a:r>
            <a:r>
              <a:rPr lang="en-US" dirty="0">
                <a:latin typeface="Times New Roman"/>
                <a:cs typeface="Times New Roman"/>
              </a:rPr>
              <a:t>Test.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When an assertion fails, use a debugger (e.g., GDB) to inspect </a:t>
            </a:r>
            <a:r>
              <a:rPr lang="en-US" dirty="0">
                <a:latin typeface="Times New Roman"/>
                <a:cs typeface="Times New Roman"/>
              </a:rPr>
              <a:t>variables at the failure point.</a:t>
            </a:r>
          </a:p>
          <a:p>
            <a:pPr marL="285750" lvl="1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Wrap assertions in a custom test framework to log results without aborting, or use std::</a:t>
            </a:r>
            <a:r>
              <a:rPr lang="en-US" dirty="0" err="1">
                <a:latin typeface="Times New Roman"/>
                <a:cs typeface="Times New Roman"/>
              </a:rPr>
              <a:t>cerr</a:t>
            </a:r>
            <a:r>
              <a:rPr lang="en-US" dirty="0">
                <a:latin typeface="Times New Roman"/>
                <a:cs typeface="Times New Roman"/>
              </a:rPr>
              <a:t> for detailed output.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Resources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C++ Reference for &lt;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cassert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&gt;: 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https://en.cppreference.com/w/cpp/error/assert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"Embedded Systems Programming" (online articles on unit testing in C++).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&lt;</a:t>
            </a:r>
            <a:r>
              <a:rPr lang="en-US" dirty="0" err="1">
                <a:latin typeface="Times New Roman"/>
                <a:cs typeface="Times New Roman"/>
              </a:rPr>
              <a:t>cassert</a:t>
            </a:r>
            <a:r>
              <a:rPr lang="en-US" dirty="0">
                <a:latin typeface="Times New Roman"/>
                <a:cs typeface="Times New Roman"/>
              </a:rPr>
              <a:t>&gt; is simple but less feature-rich than Google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Test (</a:t>
            </a:r>
            <a:r>
              <a:rPr lang="en-US" dirty="0">
                <a:latin typeface="Times New Roman"/>
                <a:cs typeface="Times New Roman"/>
              </a:rPr>
              <a:t>e.g., no test suites or detailed reporting).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Use </a:t>
            </a:r>
            <a:r>
              <a:rPr lang="en-US" dirty="0">
                <a:latin typeface="Times New Roman"/>
                <a:cs typeface="Times New Roman"/>
              </a:rPr>
              <a:t>NDEBUG to disable assertions in production code for performance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26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7F50-4FA2-C906-46B3-2D01FA9E4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F0C93-7D7F-2A94-C720-5D24A077D087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Integration Tests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7CEB3-B53A-6D5A-314E-69D199608C3E}"/>
              </a:ext>
            </a:extLst>
          </p:cNvPr>
          <p:cNvSpPr txBox="1"/>
          <p:nvPr/>
        </p:nvSpPr>
        <p:spPr>
          <a:xfrm>
            <a:off x="213014" y="1070263"/>
            <a:ext cx="1184390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2. Integration Testing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Integration tests verify that multiple components or modules work together correctly, focusing on their interactions, such as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interfaces </a:t>
            </a:r>
            <a:r>
              <a:rPr lang="en-US" dirty="0">
                <a:latin typeface="Times New Roman"/>
                <a:cs typeface="Times New Roman"/>
              </a:rPr>
              <a:t>or data flow.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Ensure integrated components function as a cohesive system.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Benefits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Detects issues in module interactions (e.g., incorrect data formats).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Validates system behavior under realistic scenarios.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Complements unit tests by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testing system-level interactions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Test communication between an engine control unit (ECU) and a transmission control unit (TCU) over a CAN bus to ensure proper gear-shifting logic.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Impact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Ensures reliable interactions between automotive subsystems, critical for vehicle performance and safety.</a:t>
            </a:r>
          </a:p>
        </p:txBody>
      </p:sp>
    </p:spTree>
    <p:extLst>
      <p:ext uri="{BB962C8B-B14F-4D97-AF65-F5344CB8AC3E}">
        <p14:creationId xmlns:p14="http://schemas.microsoft.com/office/powerpoint/2010/main" val="106405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199B5-1C5D-5D85-C1C6-C940933BA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F2D48-5C9D-C8DA-AA5E-02F5F707570F}"/>
              </a:ext>
            </a:extLst>
          </p:cNvPr>
          <p:cNvSpPr txBox="1"/>
          <p:nvPr/>
        </p:nvSpPr>
        <p:spPr>
          <a:xfrm>
            <a:off x="-3463" y="117763"/>
            <a:ext cx="106749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Integration Tests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8C6231-4CD6-09F4-9EC4-FECB41A6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1" y="907040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DB8EF-0C69-109D-5010-431AAD01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586" y="2689080"/>
            <a:ext cx="1476375" cy="3714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E374B83-24BC-C021-24ED-922AEF32E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85" y="1236086"/>
            <a:ext cx="7572375" cy="4905375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8722DB0-BD2A-A27C-6983-45261AF22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243" y="3054494"/>
            <a:ext cx="3105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7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877</cp:revision>
  <dcterms:created xsi:type="dcterms:W3CDTF">2018-04-13T08:56:00Z</dcterms:created>
  <dcterms:modified xsi:type="dcterms:W3CDTF">2025-05-27T14:17:58Z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