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4" r:id="rId4"/>
    <p:sldMasterId id="2147483648" r:id="rId5"/>
  </p:sldMasterIdLst>
  <p:notesMasterIdLst>
    <p:notesMasterId r:id="rId22"/>
  </p:notesMasterIdLst>
  <p:sldIdLst>
    <p:sldId id="260" r:id="rId6"/>
    <p:sldId id="719" r:id="rId7"/>
    <p:sldId id="720" r:id="rId8"/>
    <p:sldId id="721" r:id="rId9"/>
    <p:sldId id="722" r:id="rId10"/>
    <p:sldId id="735" r:id="rId11"/>
    <p:sldId id="736" r:id="rId12"/>
    <p:sldId id="737" r:id="rId13"/>
    <p:sldId id="738" r:id="rId14"/>
    <p:sldId id="739" r:id="rId15"/>
    <p:sldId id="730" r:id="rId16"/>
    <p:sldId id="731" r:id="rId17"/>
    <p:sldId id="732" r:id="rId18"/>
    <p:sldId id="733" r:id="rId19"/>
    <p:sldId id="734" r:id="rId20"/>
    <p:sldId id="71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B10185B-9D7C-D699-6DF8-1166523A1445}" name="Shiva Teegala" initials="ST" userId="S::shiva.teegala@rampgroup.com::5455840e-1c74-4a90-870a-55a0a8c0520a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2E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D3C62B-0F20-DE6A-D1FF-9D5A9F5FDA42}" v="30" dt="2025-05-27T09:19:41.022"/>
    <p1510:client id="{82DE4EE3-27C5-7B86-2F09-F3B71305464E}" v="381" dt="2025-05-28T12:01:55.025"/>
    <p1510:client id="{B557B16B-9A40-AA5C-241D-E9BE19D35B16}" v="9" dt="2025-05-29T05:35:56.5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presProps" Target="presProps.xml"/><Relationship Id="rId28" Type="http://schemas.microsoft.com/office/2018/10/relationships/authors" Target="author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AC5B3E-CD97-4AAF-B99B-E85FBF1BD1EE}" type="datetimeFigureOut">
              <a:rPr lang="en-IN" smtClean="0"/>
              <a:t>28-05-2025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75F58F-5BB2-4C50-95DD-4B37FD9C1A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5727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1458-474C-4418-92BB-2F0C31747162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E27B1-1470-460A-9E50-93CBBE2B0A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1458-474C-4418-92BB-2F0C31747162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E27B1-1470-460A-9E50-93CBBE2B0A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1458-474C-4418-92BB-2F0C31747162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E27B1-1470-460A-9E50-93CBBE2B0A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11233151" y="6426200"/>
            <a:ext cx="508000" cy="366184"/>
          </a:xfrm>
          <a:prstGeom prst="rect">
            <a:avLst/>
          </a:prstGeom>
        </p:spPr>
        <p:txBody>
          <a:bodyPr lIns="91440" tIns="45720" rIns="91440" bIns="45720" anchor="ctr"/>
          <a:lstStyle>
            <a:lvl1pPr defTabSz="3429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defTabSz="3429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defTabSz="3429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defTabSz="3429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defTabSz="3429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fld id="{35CE8F52-651D-4239-8B00-C59ADA65524D}" type="slidenum">
              <a:rPr lang="en-US" altLang="en-US" sz="1200" smtClean="0">
                <a:solidFill>
                  <a:srgbClr val="D9D9D9"/>
                </a:solidFill>
                <a:latin typeface="Segoe UI Bold" panose="020B0802040204020203" pitchFamily="34" charset="0"/>
                <a:ea typeface="Open Sans bold" pitchFamily="34" charset="0"/>
                <a:cs typeface="Segoe UI Bold" panose="020B0802040204020203" pitchFamily="34" charset="0"/>
              </a:rPr>
              <a:pPr algn="ctr" eaLnBrk="1" hangingPunct="1">
                <a:defRPr/>
              </a:pPr>
              <a:t>‹#›</a:t>
            </a:fld>
            <a:endParaRPr lang="en-US" altLang="en-US" sz="1200">
              <a:solidFill>
                <a:srgbClr val="D9D9D9"/>
              </a:solidFill>
              <a:latin typeface="Segoe UI Bold" panose="020B0802040204020203" pitchFamily="34" charset="0"/>
              <a:ea typeface="Open Sans bold" pitchFamily="34" charset="0"/>
              <a:cs typeface="Segoe UI Bold" panose="020B0802040204020203" pitchFamily="34" charset="0"/>
            </a:endParaRPr>
          </a:p>
        </p:txBody>
      </p:sp>
      <p:sp>
        <p:nvSpPr>
          <p:cNvPr id="8" name="Freeform 6"/>
          <p:cNvSpPr>
            <a:spLocks/>
          </p:cNvSpPr>
          <p:nvPr userDrawn="1"/>
        </p:nvSpPr>
        <p:spPr bwMode="auto">
          <a:xfrm>
            <a:off x="11696700" y="6521451"/>
            <a:ext cx="86784" cy="175683"/>
          </a:xfrm>
          <a:custGeom>
            <a:avLst/>
            <a:gdLst>
              <a:gd name="T0" fmla="*/ 0 w 34"/>
              <a:gd name="T1" fmla="*/ 0 h 68"/>
              <a:gd name="T2" fmla="*/ 34 w 34"/>
              <a:gd name="T3" fmla="*/ 33 h 68"/>
              <a:gd name="T4" fmla="*/ 0 w 34"/>
              <a:gd name="T5" fmla="*/ 68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4" h="68">
                <a:moveTo>
                  <a:pt x="0" y="0"/>
                </a:moveTo>
                <a:lnTo>
                  <a:pt x="34" y="33"/>
                </a:lnTo>
                <a:lnTo>
                  <a:pt x="0" y="68"/>
                </a:lnTo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67"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9" name="Freeform 6"/>
          <p:cNvSpPr>
            <a:spLocks/>
          </p:cNvSpPr>
          <p:nvPr userDrawn="1"/>
        </p:nvSpPr>
        <p:spPr bwMode="auto">
          <a:xfrm rot="10800000">
            <a:off x="11190818" y="6521451"/>
            <a:ext cx="88900" cy="175683"/>
          </a:xfrm>
          <a:custGeom>
            <a:avLst/>
            <a:gdLst>
              <a:gd name="T0" fmla="*/ 0 w 34"/>
              <a:gd name="T1" fmla="*/ 0 h 68"/>
              <a:gd name="T2" fmla="*/ 34 w 34"/>
              <a:gd name="T3" fmla="*/ 33 h 68"/>
              <a:gd name="T4" fmla="*/ 0 w 34"/>
              <a:gd name="T5" fmla="*/ 68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4" h="68">
                <a:moveTo>
                  <a:pt x="0" y="0"/>
                </a:moveTo>
                <a:lnTo>
                  <a:pt x="34" y="33"/>
                </a:lnTo>
                <a:lnTo>
                  <a:pt x="0" y="68"/>
                </a:lnTo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67"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33" name="Picture 32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79E6F4A3-0DE8-4463-BEC9-2F53A784512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6700" y="160867"/>
            <a:ext cx="323083" cy="323083"/>
          </a:xfrm>
          <a:prstGeom prst="rect">
            <a:avLst/>
          </a:prstGeom>
          <a:effectLst>
            <a:reflection endPos="0" dist="50800" dir="5400000" sy="-100000" algn="bl" rotWithShape="0"/>
          </a:effectLst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8E2ABB8-41EA-41DA-B29B-8DCD08E8EDCE}"/>
              </a:ext>
            </a:extLst>
          </p:cNvPr>
          <p:cNvCxnSpPr>
            <a:cxnSpLocks/>
          </p:cNvCxnSpPr>
          <p:nvPr userDrawn="1"/>
        </p:nvCxnSpPr>
        <p:spPr>
          <a:xfrm>
            <a:off x="0" y="6424536"/>
            <a:ext cx="12170453" cy="555"/>
          </a:xfrm>
          <a:prstGeom prst="line">
            <a:avLst/>
          </a:prstGeom>
          <a:ln>
            <a:solidFill>
              <a:srgbClr val="C00000">
                <a:alpha val="70000"/>
              </a:srgb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6" name="Picture 35" descr="A close up of a sign&#10;&#10;Description generated with high confidence">
            <a:extLst>
              <a:ext uri="{FF2B5EF4-FFF2-40B4-BE49-F238E27FC236}">
                <a16:creationId xmlns:a16="http://schemas.microsoft.com/office/drawing/2014/main" id="{35835365-7027-4624-B99D-26F557A8536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23" y="6461818"/>
            <a:ext cx="1479028" cy="330567"/>
          </a:xfrm>
          <a:prstGeom prst="rect">
            <a:avLst/>
          </a:prstGeom>
        </p:spPr>
      </p:pic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F9583CE-4A8A-4E08-99C6-60151723EBFE}"/>
              </a:ext>
            </a:extLst>
          </p:cNvPr>
          <p:cNvCxnSpPr/>
          <p:nvPr userDrawn="1"/>
        </p:nvCxnSpPr>
        <p:spPr>
          <a:xfrm>
            <a:off x="0" y="729521"/>
            <a:ext cx="12192000" cy="0"/>
          </a:xfrm>
          <a:prstGeom prst="line">
            <a:avLst/>
          </a:prstGeom>
          <a:ln w="19050">
            <a:solidFill>
              <a:srgbClr val="C00000">
                <a:alpha val="70000"/>
              </a:srgb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86B14-B25C-4724-A013-55E83412541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19099" y="1020762"/>
            <a:ext cx="11322051" cy="5031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35DD62D-C40D-43A2-BC4E-9BE03038D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098" y="66740"/>
            <a:ext cx="11138025" cy="52650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929055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2988" y="9101240"/>
            <a:ext cx="7786025" cy="14700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28A58B-CAF3-4E32-85F3-137EA002F635}" type="datetimeFigureOut">
              <a:rPr lang="en-US" altLang="en-US"/>
              <a:pPr>
                <a:defRPr/>
              </a:pPr>
              <a:t>5/28/2025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3D31880-5F44-44C6-8DA0-FBD0EF085D2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37959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283200" y="6492876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73D611B-43CF-4ECA-9D0D-19F588D40824}" type="datetime1">
              <a:rPr lang="en-US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5/28/2025</a:t>
            </a:fld>
            <a:endParaRPr lang="en-US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9A43EE-205B-437B-9471-1CC0D5CC9AF8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7BE4E7C3-42EA-4148-B083-9A65F1012C0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7213" y="196729"/>
            <a:ext cx="323083" cy="242312"/>
          </a:xfrm>
          <a:prstGeom prst="rect">
            <a:avLst/>
          </a:prstGeom>
          <a:effectLst>
            <a:outerShdw blurRad="50800" sx="1000" sy="1000" algn="ctr" rotWithShape="0">
              <a:srgbClr val="000000"/>
            </a:outerShdw>
            <a:reflection endPos="0" dist="50800" dir="5400000" sy="-100000" algn="bl" rotWithShape="0"/>
          </a:effec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B4E1F52-3FE3-D842-A17D-580FE5C7B711}"/>
              </a:ext>
            </a:extLst>
          </p:cNvPr>
          <p:cNvCxnSpPr>
            <a:cxnSpLocks/>
          </p:cNvCxnSpPr>
          <p:nvPr userDrawn="1"/>
        </p:nvCxnSpPr>
        <p:spPr>
          <a:xfrm>
            <a:off x="21547" y="635769"/>
            <a:ext cx="12170453" cy="41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7945501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1458-474C-4418-92BB-2F0C31747162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E27B1-1470-460A-9E50-93CBBE2B0A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1458-474C-4418-92BB-2F0C31747162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E27B1-1470-460A-9E50-93CBBE2B0A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1458-474C-4418-92BB-2F0C31747162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E27B1-1470-460A-9E50-93CBBE2B0A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1458-474C-4418-92BB-2F0C31747162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E27B1-1470-460A-9E50-93CBBE2B0A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1458-474C-4418-92BB-2F0C31747162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E27B1-1470-460A-9E50-93CBBE2B0A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1458-474C-4418-92BB-2F0C31747162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E27B1-1470-460A-9E50-93CBBE2B0A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1458-474C-4418-92BB-2F0C31747162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E27B1-1470-460A-9E50-93CBBE2B0A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1458-474C-4418-92BB-2F0C31747162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E27B1-1470-460A-9E50-93CBBE2B0A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41458-474C-4418-92BB-2F0C31747162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E27B1-1470-460A-9E50-93CBBE2B0AE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  <p:sldLayoutId id="214748366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1F2FF5-DED6-9F90-7E96-9E569C96F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04AC55-DA49-72E3-AC3E-1F6DC33287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97A812-6F00-9D5C-175E-056D0F95A6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E2FC699-A714-4BF6-B44A-1CDC466F36DB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D02D94-7615-C7AB-68D5-0B9FAD76BF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140DCC-AFAD-58B6-B936-1845F61CF0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8FC057C-44E7-4E64-8D23-0849F4790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000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A7C99708-0F37-48D5-9138-5D95430999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6376" y="5996066"/>
            <a:ext cx="2315624" cy="845683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5658B467-90E8-DD95-6910-9051E3E924BE}"/>
              </a:ext>
            </a:extLst>
          </p:cNvPr>
          <p:cNvGrpSpPr/>
          <p:nvPr/>
        </p:nvGrpSpPr>
        <p:grpSpPr>
          <a:xfrm>
            <a:off x="609600" y="865363"/>
            <a:ext cx="4777307" cy="5992637"/>
            <a:chOff x="457198" y="411475"/>
            <a:chExt cx="4305240" cy="5400478"/>
          </a:xfrm>
        </p:grpSpPr>
        <p:sp>
          <p:nvSpPr>
            <p:cNvPr id="3" name="Google Shape;55;p15">
              <a:extLst>
                <a:ext uri="{FF2B5EF4-FFF2-40B4-BE49-F238E27FC236}">
                  <a16:creationId xmlns:a16="http://schemas.microsoft.com/office/drawing/2014/main" id="{734F926A-081C-1A7C-FB51-541AADBF0EC6}"/>
                </a:ext>
              </a:extLst>
            </p:cNvPr>
            <p:cNvSpPr/>
            <p:nvPr/>
          </p:nvSpPr>
          <p:spPr>
            <a:xfrm>
              <a:off x="457198" y="411475"/>
              <a:ext cx="4305240" cy="5400478"/>
            </a:xfrm>
            <a:custGeom>
              <a:avLst/>
              <a:gdLst/>
              <a:ahLst/>
              <a:cxnLst/>
              <a:rect l="l" t="t" r="r" b="b"/>
              <a:pathLst>
                <a:path w="68405" h="85807" extrusionOk="0">
                  <a:moveTo>
                    <a:pt x="0" y="11543"/>
                  </a:moveTo>
                  <a:lnTo>
                    <a:pt x="0" y="85807"/>
                  </a:lnTo>
                  <a:lnTo>
                    <a:pt x="68405" y="85807"/>
                  </a:lnTo>
                  <a:lnTo>
                    <a:pt x="68405" y="0"/>
                  </a:lnTo>
                  <a:lnTo>
                    <a:pt x="11566" y="18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Google Shape;58;p15">
              <a:extLst>
                <a:ext uri="{FF2B5EF4-FFF2-40B4-BE49-F238E27FC236}">
                  <a16:creationId xmlns:a16="http://schemas.microsoft.com/office/drawing/2014/main" id="{1797132C-7721-2564-E354-A9D9F5887778}"/>
                </a:ext>
              </a:extLst>
            </p:cNvPr>
            <p:cNvSpPr/>
            <p:nvPr/>
          </p:nvSpPr>
          <p:spPr>
            <a:xfrm>
              <a:off x="457198" y="411475"/>
              <a:ext cx="726493" cy="726493"/>
            </a:xfrm>
            <a:custGeom>
              <a:avLst/>
              <a:gdLst/>
              <a:ahLst/>
              <a:cxnLst/>
              <a:rect l="l" t="t" r="r" b="b"/>
              <a:pathLst>
                <a:path w="11367" h="11367" extrusionOk="0">
                  <a:moveTo>
                    <a:pt x="0" y="11367"/>
                  </a:moveTo>
                  <a:lnTo>
                    <a:pt x="11367" y="0"/>
                  </a:lnTo>
                  <a:lnTo>
                    <a:pt x="11367" y="11367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  <a:effectLst>
              <a:outerShdw blurRad="71438" dist="19050" dir="2640000" algn="bl" rotWithShape="0">
                <a:srgbClr val="000000">
                  <a:alpha val="25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" name="Google Shape;57;p15">
            <a:extLst>
              <a:ext uri="{FF2B5EF4-FFF2-40B4-BE49-F238E27FC236}">
                <a16:creationId xmlns:a16="http://schemas.microsoft.com/office/drawing/2014/main" id="{F7611543-87E3-D976-0808-F9813B89A625}"/>
              </a:ext>
            </a:extLst>
          </p:cNvPr>
          <p:cNvSpPr txBox="1">
            <a:spLocks/>
          </p:cNvSpPr>
          <p:nvPr/>
        </p:nvSpPr>
        <p:spPr>
          <a:xfrm>
            <a:off x="5812567" y="1832138"/>
            <a:ext cx="6026946" cy="319372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Bef>
                <a:spcPts val="0"/>
              </a:spcBef>
            </a:pPr>
            <a:r>
              <a:rPr lang="en-US" sz="6000" dirty="0">
                <a:solidFill>
                  <a:srgbClr val="992E3A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rPr>
              <a:t>T1934</a:t>
            </a:r>
          </a:p>
          <a:p>
            <a:pPr algn="r">
              <a:spcBef>
                <a:spcPts val="0"/>
              </a:spcBef>
            </a:pPr>
            <a:r>
              <a:rPr lang="en-US" sz="6000" dirty="0">
                <a:solidFill>
                  <a:srgbClr val="676767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rPr>
              <a:t>Learning Document</a:t>
            </a:r>
            <a:endParaRPr lang="en-US" sz="6000" dirty="0">
              <a:solidFill>
                <a:srgbClr val="676767"/>
              </a:solidFill>
              <a:latin typeface="Fira Sans Condensed SemiBold"/>
              <a:ea typeface="Fira Sans Condensed SemiBold"/>
              <a:cs typeface="Fira Sans Condensed SemiBold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C2420A8-32F9-C09A-FA4D-F1F28DFD6EBF}"/>
              </a:ext>
            </a:extLst>
          </p:cNvPr>
          <p:cNvGrpSpPr/>
          <p:nvPr/>
        </p:nvGrpSpPr>
        <p:grpSpPr>
          <a:xfrm>
            <a:off x="1302541" y="1832138"/>
            <a:ext cx="3391423" cy="3445295"/>
            <a:chOff x="1302541" y="1832138"/>
            <a:chExt cx="3391423" cy="344529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AE2DF67-22A1-A81C-2873-E92A531EDD27}"/>
                </a:ext>
              </a:extLst>
            </p:cNvPr>
            <p:cNvSpPr/>
            <p:nvPr/>
          </p:nvSpPr>
          <p:spPr>
            <a:xfrm>
              <a:off x="1302541" y="4908101"/>
              <a:ext cx="3391423" cy="36933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cap="none" spc="0">
                  <a:ln w="10160">
                    <a:noFill/>
                    <a:prstDash val="solid"/>
                  </a:ln>
                  <a:solidFill>
                    <a:srgbClr val="A81F38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A Quest Global Company</a:t>
              </a:r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BF5694BC-4362-C788-AB73-5824DB3766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536040" y="1832138"/>
              <a:ext cx="2924426" cy="2924426"/>
            </a:xfrm>
            <a:prstGeom prst="rect">
              <a:avLst/>
            </a:prstGeom>
          </p:spPr>
        </p:pic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59A2E9E-6DA7-F05B-2C1F-D49A753F83DD}"/>
                </a:ext>
              </a:extLst>
            </p:cNvPr>
            <p:cNvCxnSpPr/>
            <p:nvPr/>
          </p:nvCxnSpPr>
          <p:spPr>
            <a:xfrm>
              <a:off x="1536040" y="4791582"/>
              <a:ext cx="3044713" cy="0"/>
            </a:xfrm>
            <a:prstGeom prst="line">
              <a:avLst/>
            </a:prstGeom>
            <a:ln w="28575">
              <a:solidFill>
                <a:srgbClr val="A71F38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C4E1779-A66B-FB6E-28F5-D4E769A6E806}"/>
              </a:ext>
            </a:extLst>
          </p:cNvPr>
          <p:cNvCxnSpPr/>
          <p:nvPr/>
        </p:nvCxnSpPr>
        <p:spPr>
          <a:xfrm>
            <a:off x="5705239" y="4605454"/>
            <a:ext cx="6241601" cy="0"/>
          </a:xfrm>
          <a:prstGeom prst="line">
            <a:avLst/>
          </a:prstGeom>
          <a:ln w="76200">
            <a:solidFill>
              <a:srgbClr val="A71F38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F650AFA-0F66-C39C-7585-EE7A379FDC42}"/>
              </a:ext>
            </a:extLst>
          </p:cNvPr>
          <p:cNvCxnSpPr>
            <a:cxnSpLocks/>
          </p:cNvCxnSpPr>
          <p:nvPr/>
        </p:nvCxnSpPr>
        <p:spPr>
          <a:xfrm>
            <a:off x="9010185" y="2108234"/>
            <a:ext cx="2936655" cy="0"/>
          </a:xfrm>
          <a:prstGeom prst="line">
            <a:avLst/>
          </a:prstGeom>
          <a:ln w="76200">
            <a:solidFill>
              <a:srgbClr val="67676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824456A-69E9-C46A-AB5B-B811D01D0312}"/>
              </a:ext>
            </a:extLst>
          </p:cNvPr>
          <p:cNvSpPr txBox="1"/>
          <p:nvPr/>
        </p:nvSpPr>
        <p:spPr>
          <a:xfrm>
            <a:off x="8889357" y="5150734"/>
            <a:ext cx="3057483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en-US" sz="2400" b="1" dirty="0"/>
              <a:t>28/05/2025</a:t>
            </a:r>
          </a:p>
        </p:txBody>
      </p:sp>
    </p:spTree>
    <p:extLst>
      <p:ext uri="{BB962C8B-B14F-4D97-AF65-F5344CB8AC3E}">
        <p14:creationId xmlns:p14="http://schemas.microsoft.com/office/powerpoint/2010/main" val="1518604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A5172C-107B-3E3C-A67B-FFA659D05C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39A9E4BC-1053-10E0-33B4-90F7E44CE21A}"/>
              </a:ext>
            </a:extLst>
          </p:cNvPr>
          <p:cNvSpPr txBox="1">
            <a:spLocks/>
          </p:cNvSpPr>
          <p:nvPr/>
        </p:nvSpPr>
        <p:spPr>
          <a:xfrm>
            <a:off x="9234361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b="1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1B62951-6F2E-2929-E89C-A17D477F59AB}"/>
              </a:ext>
            </a:extLst>
          </p:cNvPr>
          <p:cNvSpPr txBox="1">
            <a:spLocks/>
          </p:cNvSpPr>
          <p:nvPr/>
        </p:nvSpPr>
        <p:spPr>
          <a:xfrm>
            <a:off x="9234361" y="3579261"/>
            <a:ext cx="2619849" cy="3061006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600" b="1"/>
          </a:p>
        </p:txBody>
      </p:sp>
      <p:sp>
        <p:nvSpPr>
          <p:cNvPr id="2" name="TextBox 3">
            <a:extLst>
              <a:ext uri="{FF2B5EF4-FFF2-40B4-BE49-F238E27FC236}">
                <a16:creationId xmlns:a16="http://schemas.microsoft.com/office/drawing/2014/main" id="{5BBCE123-E190-4A35-4A3F-1A89C128A9CA}"/>
              </a:ext>
            </a:extLst>
          </p:cNvPr>
          <p:cNvSpPr txBox="1"/>
          <p:nvPr/>
        </p:nvSpPr>
        <p:spPr>
          <a:xfrm>
            <a:off x="425215" y="1046104"/>
            <a:ext cx="11341570" cy="92333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992E3A"/>
                </a:solidFill>
                <a:latin typeface="Times New Roman"/>
                <a:cs typeface="Times New Roman"/>
              </a:rPr>
              <a:t>6. Deadlock</a:t>
            </a:r>
          </a:p>
          <a:p>
            <a:r>
              <a:rPr lang="en-US" dirty="0">
                <a:latin typeface="Times New Roman"/>
                <a:cs typeface="Times New Roman"/>
              </a:rPr>
              <a:t>Definition:</a:t>
            </a:r>
          </a:p>
          <a:p>
            <a:r>
              <a:rPr lang="en-US" dirty="0">
                <a:latin typeface="Times New Roman"/>
                <a:ea typeface="+mn-lt"/>
                <a:cs typeface="+mn-lt"/>
              </a:rPr>
              <a:t>Deadlock occurs when two or more threads wait for each other to release resources, preventing progress.</a:t>
            </a:r>
            <a:endParaRPr lang="en-US" dirty="0">
              <a:latin typeface="Times New Roman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8240C1-EECE-C83D-AD6C-3B1D056898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6334" y="2075093"/>
            <a:ext cx="1457325" cy="361950"/>
          </a:xfrm>
          <a:prstGeom prst="rect">
            <a:avLst/>
          </a:prstGeom>
        </p:spPr>
      </p:pic>
      <p:pic>
        <p:nvPicPr>
          <p:cNvPr id="7" name="Picture 6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60D7FF83-C05A-2750-5F2B-8705D410DF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893" y="2075584"/>
            <a:ext cx="6705600" cy="41269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103A2B4-1BC9-DAF3-EE7F-22F3BB1F82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2644" y="2539279"/>
            <a:ext cx="2124075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5946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E35FBD-9137-7E3A-7066-4B35FCE50D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2682D2C4-14C9-A296-54E0-9F0D463799CA}"/>
              </a:ext>
            </a:extLst>
          </p:cNvPr>
          <p:cNvSpPr txBox="1">
            <a:spLocks/>
          </p:cNvSpPr>
          <p:nvPr/>
        </p:nvSpPr>
        <p:spPr>
          <a:xfrm>
            <a:off x="9234361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b="1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7C55918-D70D-2F24-329F-E07FDC174539}"/>
              </a:ext>
            </a:extLst>
          </p:cNvPr>
          <p:cNvSpPr txBox="1">
            <a:spLocks/>
          </p:cNvSpPr>
          <p:nvPr/>
        </p:nvSpPr>
        <p:spPr>
          <a:xfrm>
            <a:off x="9234361" y="3579261"/>
            <a:ext cx="2619849" cy="3061006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600" b="1"/>
          </a:p>
        </p:txBody>
      </p:sp>
      <p:sp>
        <p:nvSpPr>
          <p:cNvPr id="2" name="Google Shape;197;p19">
            <a:extLst>
              <a:ext uri="{FF2B5EF4-FFF2-40B4-BE49-F238E27FC236}">
                <a16:creationId xmlns:a16="http://schemas.microsoft.com/office/drawing/2014/main" id="{A9C766CB-DD5A-09DC-3DAD-0FE6BC8BAD1B}"/>
              </a:ext>
            </a:extLst>
          </p:cNvPr>
          <p:cNvSpPr txBox="1">
            <a:spLocks noGrp="1"/>
          </p:cNvSpPr>
          <p:nvPr/>
        </p:nvSpPr>
        <p:spPr>
          <a:xfrm>
            <a:off x="0" y="143081"/>
            <a:ext cx="6193410" cy="481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" sz="2400" b="1" dirty="0">
                <a:solidFill>
                  <a:srgbClr val="A71F38"/>
                </a:solidFill>
                <a:latin typeface="Times New Roman"/>
                <a:cs typeface="Times New Roman"/>
              </a:rPr>
              <a:t>Challenges / Debugging Experience </a:t>
            </a:r>
            <a:endParaRPr lang="en-US" sz="2400" b="1" dirty="0">
              <a:solidFill>
                <a:srgbClr val="C00000"/>
              </a:solidFill>
              <a:latin typeface="Times New Roman"/>
              <a:cs typeface="Times New Roman"/>
            </a:endParaRP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FED9457B-EE8C-14DA-DB20-0895C47F10DE}"/>
              </a:ext>
            </a:extLst>
          </p:cNvPr>
          <p:cNvSpPr txBox="1">
            <a:spLocks/>
          </p:cNvSpPr>
          <p:nvPr/>
        </p:nvSpPr>
        <p:spPr>
          <a:xfrm>
            <a:off x="233805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B6BF5F58-95AE-E674-35B4-C24A4A038D75}"/>
              </a:ext>
            </a:extLst>
          </p:cNvPr>
          <p:cNvSpPr txBox="1">
            <a:spLocks/>
          </p:cNvSpPr>
          <p:nvPr/>
        </p:nvSpPr>
        <p:spPr>
          <a:xfrm>
            <a:off x="233805" y="3604857"/>
            <a:ext cx="2619849" cy="3034647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200"/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C53C6A89-17A1-8047-2DAB-C656F4AFB11D}"/>
              </a:ext>
            </a:extLst>
          </p:cNvPr>
          <p:cNvSpPr txBox="1"/>
          <p:nvPr/>
        </p:nvSpPr>
        <p:spPr>
          <a:xfrm>
            <a:off x="1386348" y="1425677"/>
            <a:ext cx="5053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endParaRPr lang="en-US"/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48977475-0591-DBB5-0E66-8FD2F1C9FF1D}"/>
              </a:ext>
            </a:extLst>
          </p:cNvPr>
          <p:cNvSpPr txBox="1"/>
          <p:nvPr/>
        </p:nvSpPr>
        <p:spPr>
          <a:xfrm>
            <a:off x="337790" y="1061884"/>
            <a:ext cx="11137392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effectLst/>
              <a:latin typeface="-apple-system"/>
            </a:endParaRPr>
          </a:p>
          <a:p>
            <a:pPr>
              <a:buNone/>
            </a:pPr>
            <a:r>
              <a:rPr lang="en-US">
                <a:effectLst/>
                <a:latin typeface="-apple-system"/>
              </a:rPr>
              <a:t> </a:t>
            </a:r>
            <a:br>
              <a:rPr lang="en-US"/>
            </a:br>
            <a:r>
              <a:rPr lang="en-US"/>
              <a:t> </a:t>
            </a:r>
          </a:p>
        </p:txBody>
      </p:sp>
      <p:sp>
        <p:nvSpPr>
          <p:cNvPr id="9" name="TextBox 4">
            <a:extLst>
              <a:ext uri="{FF2B5EF4-FFF2-40B4-BE49-F238E27FC236}">
                <a16:creationId xmlns:a16="http://schemas.microsoft.com/office/drawing/2014/main" id="{98EC0398-CCA4-A6A7-73CC-B963791444D0}"/>
              </a:ext>
            </a:extLst>
          </p:cNvPr>
          <p:cNvSpPr txBox="1"/>
          <p:nvPr/>
        </p:nvSpPr>
        <p:spPr>
          <a:xfrm>
            <a:off x="381000" y="1208313"/>
            <a:ext cx="11179628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>
              <a:latin typeface="Times New Roman"/>
              <a:cs typeface="Times New Roman"/>
            </a:endParaRPr>
          </a:p>
        </p:txBody>
      </p:sp>
      <p:sp>
        <p:nvSpPr>
          <p:cNvPr id="10" name="TextBox 5">
            <a:extLst>
              <a:ext uri="{FF2B5EF4-FFF2-40B4-BE49-F238E27FC236}">
                <a16:creationId xmlns:a16="http://schemas.microsoft.com/office/drawing/2014/main" id="{235A43C8-C8E5-0456-B808-5D510E32EFDC}"/>
              </a:ext>
            </a:extLst>
          </p:cNvPr>
          <p:cNvSpPr txBox="1"/>
          <p:nvPr/>
        </p:nvSpPr>
        <p:spPr>
          <a:xfrm>
            <a:off x="383474" y="883969"/>
            <a:ext cx="11275125" cy="4939814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Faced race conditions when multiple threads accessed shared variables without proper synchronization.</a:t>
            </a:r>
            <a:endParaRPr lang="en-US" dirty="0">
              <a:latin typeface="Times New Roman"/>
              <a:cs typeface="Times New Roman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Encountered deadlocks due to inconsistent lock acquisition order across threads.</a:t>
            </a:r>
            <a:endParaRPr lang="en-US" dirty="0">
              <a:latin typeface="Times New Roman"/>
              <a:cs typeface="Times New Roman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Forgot to call </a:t>
            </a:r>
            <a:r>
              <a:rPr lang="en-US" dirty="0">
                <a:latin typeface="Times New Roman"/>
                <a:ea typeface="Calibri"/>
                <a:cs typeface="Times New Roman"/>
              </a:rPr>
              <a:t>join()</a:t>
            </a:r>
            <a:r>
              <a:rPr lang="en-US" dirty="0">
                <a:latin typeface="Times New Roman"/>
                <a:ea typeface="+mn-lt"/>
                <a:cs typeface="+mn-lt"/>
              </a:rPr>
              <a:t> or </a:t>
            </a:r>
            <a:r>
              <a:rPr lang="en-US" dirty="0">
                <a:latin typeface="Times New Roman"/>
                <a:ea typeface="Calibri"/>
                <a:cs typeface="Times New Roman"/>
              </a:rPr>
              <a:t>detach()</a:t>
            </a:r>
            <a:r>
              <a:rPr lang="en-US" dirty="0">
                <a:latin typeface="Times New Roman"/>
                <a:ea typeface="+mn-lt"/>
                <a:cs typeface="+mn-lt"/>
              </a:rPr>
              <a:t> on threads, leading to runtime errors.</a:t>
            </a:r>
            <a:endParaRPr lang="en-US" dirty="0">
              <a:latin typeface="Times New Roman"/>
              <a:cs typeface="Times New Roman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Crashes occurred due to shared variables being accessed before proper initialization.</a:t>
            </a:r>
            <a:endParaRPr lang="en-US" dirty="0">
              <a:latin typeface="Times New Roman"/>
              <a:cs typeface="Times New Roman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Debugging issues were hard to reproduce due to non-deterministic behavior in multithreaded execution.</a:t>
            </a:r>
            <a:endParaRPr lang="en-US" dirty="0">
              <a:latin typeface="Times New Roman"/>
              <a:cs typeface="Times New Roman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Overused mutexes, causing performance degradation and complex locking logic.</a:t>
            </a:r>
            <a:endParaRPr lang="en-US" dirty="0">
              <a:latin typeface="Times New Roman"/>
              <a:cs typeface="Times New Roman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Used condition variables incorrectly without checking predicates, leading to missed or spurious wakeups.</a:t>
            </a:r>
            <a:endParaRPr lang="en-US" dirty="0">
              <a:latin typeface="Times New Roman"/>
              <a:cs typeface="Times New Roman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Threads exited unexpectedly because of exceptions or deleted resources, causing undefined behavior.</a:t>
            </a:r>
            <a:endParaRPr lang="en-US" dirty="0"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</a:pPr>
            <a:endParaRPr lang="en-US" dirty="0">
              <a:latin typeface="Times New Roman"/>
              <a:ea typeface="Calibri"/>
              <a:cs typeface="Times New Roman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endParaRPr lang="en-US"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</a:pPr>
            <a:endParaRPr lang="en-US">
              <a:latin typeface="Times New Roman"/>
              <a:cs typeface="Times New Roman"/>
            </a:endParaRPr>
          </a:p>
          <a:p>
            <a:endParaRPr lang="en-US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010038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70A57E-1AF7-A5D9-7B43-F1AEFCF00E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2A0A283E-6C2D-3CD0-564B-B40CBA3BC9E3}"/>
              </a:ext>
            </a:extLst>
          </p:cNvPr>
          <p:cNvSpPr txBox="1">
            <a:spLocks/>
          </p:cNvSpPr>
          <p:nvPr/>
        </p:nvSpPr>
        <p:spPr>
          <a:xfrm>
            <a:off x="9234361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b="1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F370A3F-F4D1-9A7B-1C57-8E3550776C95}"/>
              </a:ext>
            </a:extLst>
          </p:cNvPr>
          <p:cNvSpPr txBox="1">
            <a:spLocks/>
          </p:cNvSpPr>
          <p:nvPr/>
        </p:nvSpPr>
        <p:spPr>
          <a:xfrm>
            <a:off x="9234361" y="3579261"/>
            <a:ext cx="2619849" cy="3061006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600" b="1"/>
          </a:p>
        </p:txBody>
      </p:sp>
      <p:sp>
        <p:nvSpPr>
          <p:cNvPr id="2" name="Google Shape;197;p19">
            <a:extLst>
              <a:ext uri="{FF2B5EF4-FFF2-40B4-BE49-F238E27FC236}">
                <a16:creationId xmlns:a16="http://schemas.microsoft.com/office/drawing/2014/main" id="{AEDCF92E-4D12-3F99-D84B-CAAA0D953DF2}"/>
              </a:ext>
            </a:extLst>
          </p:cNvPr>
          <p:cNvSpPr txBox="1">
            <a:spLocks noGrp="1"/>
          </p:cNvSpPr>
          <p:nvPr/>
        </p:nvSpPr>
        <p:spPr>
          <a:xfrm>
            <a:off x="0" y="143081"/>
            <a:ext cx="6193410" cy="481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" sz="2400" b="1" dirty="0">
                <a:solidFill>
                  <a:srgbClr val="A71F38"/>
                </a:solidFill>
                <a:latin typeface="Times New Roman"/>
                <a:cs typeface="Times New Roman"/>
              </a:rPr>
              <a:t>Additional Learning Resources / Notes </a:t>
            </a:r>
            <a:endParaRPr lang="en-US" sz="2400" b="1" dirty="0">
              <a:solidFill>
                <a:srgbClr val="C00000"/>
              </a:solidFill>
              <a:latin typeface="Times New Roman"/>
              <a:cs typeface="Times New Roman"/>
            </a:endParaRP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0662138E-32E8-23BA-EE07-B155579A7550}"/>
              </a:ext>
            </a:extLst>
          </p:cNvPr>
          <p:cNvSpPr txBox="1">
            <a:spLocks/>
          </p:cNvSpPr>
          <p:nvPr/>
        </p:nvSpPr>
        <p:spPr>
          <a:xfrm>
            <a:off x="233805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B1255780-DC12-A70E-64CF-A414DF0130FC}"/>
              </a:ext>
            </a:extLst>
          </p:cNvPr>
          <p:cNvSpPr txBox="1">
            <a:spLocks/>
          </p:cNvSpPr>
          <p:nvPr/>
        </p:nvSpPr>
        <p:spPr>
          <a:xfrm>
            <a:off x="233805" y="3604857"/>
            <a:ext cx="2619849" cy="3034647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200"/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61F4C158-9FC7-8386-B621-D6838B51928D}"/>
              </a:ext>
            </a:extLst>
          </p:cNvPr>
          <p:cNvSpPr txBox="1"/>
          <p:nvPr/>
        </p:nvSpPr>
        <p:spPr>
          <a:xfrm>
            <a:off x="1386348" y="1425677"/>
            <a:ext cx="5053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endParaRPr lang="en-US"/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08874FBC-5727-C40C-D66D-D4F94BA1C31F}"/>
              </a:ext>
            </a:extLst>
          </p:cNvPr>
          <p:cNvSpPr txBox="1"/>
          <p:nvPr/>
        </p:nvSpPr>
        <p:spPr>
          <a:xfrm>
            <a:off x="337790" y="1061884"/>
            <a:ext cx="11137392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effectLst/>
              <a:latin typeface="-apple-system"/>
            </a:endParaRPr>
          </a:p>
          <a:p>
            <a:pPr>
              <a:buNone/>
            </a:pPr>
            <a:r>
              <a:rPr lang="en-US">
                <a:effectLst/>
                <a:latin typeface="-apple-system"/>
              </a:rPr>
              <a:t> </a:t>
            </a:r>
            <a:br>
              <a:rPr lang="en-US"/>
            </a:br>
            <a:r>
              <a:rPr lang="en-US"/>
              <a:t> </a:t>
            </a:r>
          </a:p>
        </p:txBody>
      </p:sp>
      <p:sp>
        <p:nvSpPr>
          <p:cNvPr id="9" name="TextBox 4">
            <a:extLst>
              <a:ext uri="{FF2B5EF4-FFF2-40B4-BE49-F238E27FC236}">
                <a16:creationId xmlns:a16="http://schemas.microsoft.com/office/drawing/2014/main" id="{8148F8E0-B83B-A322-6047-645AC183F321}"/>
              </a:ext>
            </a:extLst>
          </p:cNvPr>
          <p:cNvSpPr txBox="1"/>
          <p:nvPr/>
        </p:nvSpPr>
        <p:spPr>
          <a:xfrm>
            <a:off x="381000" y="1208313"/>
            <a:ext cx="11179628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>
              <a:latin typeface="Times New Roman"/>
              <a:cs typeface="Times New Roman"/>
            </a:endParaRPr>
          </a:p>
        </p:txBody>
      </p:sp>
      <p:sp>
        <p:nvSpPr>
          <p:cNvPr id="10" name="TextBox 5">
            <a:extLst>
              <a:ext uri="{FF2B5EF4-FFF2-40B4-BE49-F238E27FC236}">
                <a16:creationId xmlns:a16="http://schemas.microsoft.com/office/drawing/2014/main" id="{BACDFEA6-9A7D-EC14-06FE-477A66608E3A}"/>
              </a:ext>
            </a:extLst>
          </p:cNvPr>
          <p:cNvSpPr txBox="1"/>
          <p:nvPr/>
        </p:nvSpPr>
        <p:spPr>
          <a:xfrm>
            <a:off x="381000" y="1208314"/>
            <a:ext cx="11277599" cy="535531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 C++ Concurrency in Action by Anthony Williams – Comprehensive guide to mastering threads in modern C++.</a:t>
            </a:r>
            <a:endParaRPr lang="en-US" dirty="0">
              <a:latin typeface="Times New Roman"/>
              <a:ea typeface="Calibri"/>
              <a:cs typeface="Calibri"/>
            </a:endParaRPr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 Udemy Course: Modern C++ Multithreading – Covers threads, mutexes, condition variables, and advanced topics.</a:t>
            </a:r>
            <a:endParaRPr lang="en-US" dirty="0"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 cppreference.com – Official C++ reference for detailed and up-to-date threading documentation.</a:t>
            </a:r>
            <a:endParaRPr lang="en-US" dirty="0"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 YouTube: The Cherno – C++ Threading Series – Visual learning with clear explanations on threading fundamentals.</a:t>
            </a:r>
            <a:endParaRPr lang="en-US" dirty="0"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 Blog: Articles by Folkert van </a:t>
            </a:r>
            <a:r>
              <a:rPr lang="en-US" dirty="0" err="1">
                <a:latin typeface="Times New Roman"/>
                <a:ea typeface="+mn-lt"/>
                <a:cs typeface="+mn-lt"/>
              </a:rPr>
              <a:t>Heusden</a:t>
            </a:r>
            <a:r>
              <a:rPr lang="en-US" dirty="0">
                <a:latin typeface="Times New Roman"/>
                <a:ea typeface="+mn-lt"/>
                <a:cs typeface="+mn-lt"/>
              </a:rPr>
              <a:t> on practical applications of thread safety and concurrency.</a:t>
            </a:r>
            <a:endParaRPr lang="en-US" dirty="0"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 GitHub – Explore open-source C++ projects showcasing real-world usage of threads and synchronization.</a:t>
            </a:r>
            <a:endParaRPr lang="en-US" dirty="0"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 Tools: </a:t>
            </a:r>
            <a:r>
              <a:rPr lang="en-US" dirty="0" err="1">
                <a:latin typeface="Times New Roman"/>
                <a:ea typeface="+mn-lt"/>
                <a:cs typeface="+mn-lt"/>
              </a:rPr>
              <a:t>Valgrind</a:t>
            </a:r>
            <a:r>
              <a:rPr lang="en-US" dirty="0">
                <a:latin typeface="Times New Roman"/>
                <a:ea typeface="+mn-lt"/>
                <a:cs typeface="+mn-lt"/>
              </a:rPr>
              <a:t> and </a:t>
            </a:r>
            <a:r>
              <a:rPr lang="en-US" dirty="0" err="1">
                <a:latin typeface="Times New Roman"/>
                <a:ea typeface="+mn-lt"/>
                <a:cs typeface="+mn-lt"/>
              </a:rPr>
              <a:t>Helgrind</a:t>
            </a:r>
            <a:r>
              <a:rPr lang="en-US" dirty="0">
                <a:latin typeface="Times New Roman"/>
                <a:ea typeface="+mn-lt"/>
                <a:cs typeface="+mn-lt"/>
              </a:rPr>
              <a:t> – For detecting race conditions, memory leaks, and thread-related issues.</a:t>
            </a:r>
            <a:endParaRPr lang="en-US" dirty="0"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 Practice Platforms: </a:t>
            </a:r>
            <a:r>
              <a:rPr lang="en-US" dirty="0" err="1">
                <a:latin typeface="Times New Roman"/>
                <a:ea typeface="+mn-lt"/>
                <a:cs typeface="+mn-lt"/>
              </a:rPr>
              <a:t>LeetCode</a:t>
            </a:r>
            <a:r>
              <a:rPr lang="en-US" dirty="0">
                <a:latin typeface="Times New Roman"/>
                <a:ea typeface="+mn-lt"/>
                <a:cs typeface="+mn-lt"/>
              </a:rPr>
              <a:t> and </a:t>
            </a:r>
            <a:r>
              <a:rPr lang="en-US" dirty="0" err="1">
                <a:latin typeface="Times New Roman"/>
                <a:ea typeface="+mn-lt"/>
                <a:cs typeface="+mn-lt"/>
              </a:rPr>
              <a:t>HackerRank</a:t>
            </a:r>
            <a:r>
              <a:rPr lang="en-US" dirty="0">
                <a:latin typeface="Times New Roman"/>
                <a:ea typeface="+mn-lt"/>
                <a:cs typeface="+mn-lt"/>
              </a:rPr>
              <a:t> – Solve real-world concurrency and threading challenges.</a:t>
            </a:r>
            <a:endParaRPr lang="en-US" dirty="0"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  <a:buFont typeface="Arial"/>
              <a:buChar char="•"/>
            </a:pPr>
            <a:endParaRPr lang="en-US" dirty="0">
              <a:latin typeface="Times New Roman"/>
              <a:ea typeface="Calibri"/>
              <a:cs typeface="Calibri"/>
            </a:endParaRPr>
          </a:p>
          <a:p>
            <a:pPr>
              <a:lnSpc>
                <a:spcPct val="150000"/>
              </a:lnSpc>
              <a:buFont typeface="Arial"/>
              <a:buChar char="•"/>
            </a:pPr>
            <a:endParaRPr lang="en-US" dirty="0">
              <a:latin typeface="Times New Roman"/>
              <a:ea typeface="Calibri"/>
              <a:cs typeface="Calibri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endParaRPr lang="en-US"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</a:pPr>
            <a:endParaRPr lang="en-US">
              <a:latin typeface="Times New Roman"/>
              <a:cs typeface="Times New Roman"/>
            </a:endParaRPr>
          </a:p>
          <a:p>
            <a:endParaRPr lang="en-US">
              <a:latin typeface="Aptos" panose="020B0004020202020204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060731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926270-5A10-A421-538B-94EFF8C97D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36C63A1D-58B9-67AD-46FD-F6D880157DB3}"/>
              </a:ext>
            </a:extLst>
          </p:cNvPr>
          <p:cNvSpPr txBox="1">
            <a:spLocks/>
          </p:cNvSpPr>
          <p:nvPr/>
        </p:nvSpPr>
        <p:spPr>
          <a:xfrm>
            <a:off x="9234361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b="1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A60CB66-EC2C-06FB-04B5-3C2FF4C3FBAB}"/>
              </a:ext>
            </a:extLst>
          </p:cNvPr>
          <p:cNvSpPr txBox="1">
            <a:spLocks/>
          </p:cNvSpPr>
          <p:nvPr/>
        </p:nvSpPr>
        <p:spPr>
          <a:xfrm>
            <a:off x="9234361" y="3579261"/>
            <a:ext cx="2619849" cy="3061006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600" b="1"/>
          </a:p>
        </p:txBody>
      </p:sp>
      <p:sp>
        <p:nvSpPr>
          <p:cNvPr id="2" name="Google Shape;197;p19">
            <a:extLst>
              <a:ext uri="{FF2B5EF4-FFF2-40B4-BE49-F238E27FC236}">
                <a16:creationId xmlns:a16="http://schemas.microsoft.com/office/drawing/2014/main" id="{4B100240-E2AC-229E-FB5B-BB0E28B2E86E}"/>
              </a:ext>
            </a:extLst>
          </p:cNvPr>
          <p:cNvSpPr txBox="1">
            <a:spLocks noGrp="1"/>
          </p:cNvSpPr>
          <p:nvPr/>
        </p:nvSpPr>
        <p:spPr>
          <a:xfrm>
            <a:off x="0" y="143081"/>
            <a:ext cx="6193410" cy="481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" sz="2400" b="1" dirty="0">
                <a:solidFill>
                  <a:srgbClr val="A71F38"/>
                </a:solidFill>
                <a:latin typeface="Times New Roman"/>
                <a:cs typeface="Times New Roman"/>
              </a:rPr>
              <a:t>Q&amp;A</a:t>
            </a:r>
            <a:endParaRPr lang="en-US" sz="2400" b="1" dirty="0">
              <a:solidFill>
                <a:srgbClr val="C00000"/>
              </a:solidFill>
              <a:latin typeface="Times New Roman"/>
              <a:cs typeface="Times New Roman"/>
            </a:endParaRP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CFE34A74-B4F6-1150-4ED8-FCD33F9C3D68}"/>
              </a:ext>
            </a:extLst>
          </p:cNvPr>
          <p:cNvSpPr txBox="1">
            <a:spLocks/>
          </p:cNvSpPr>
          <p:nvPr/>
        </p:nvSpPr>
        <p:spPr>
          <a:xfrm>
            <a:off x="233805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262E0193-D002-6E12-5009-9A5EC5B888C1}"/>
              </a:ext>
            </a:extLst>
          </p:cNvPr>
          <p:cNvSpPr txBox="1">
            <a:spLocks/>
          </p:cNvSpPr>
          <p:nvPr/>
        </p:nvSpPr>
        <p:spPr>
          <a:xfrm>
            <a:off x="233805" y="3604857"/>
            <a:ext cx="2619849" cy="3034647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200"/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68DD15A1-AA7E-B9EB-F0B4-4AA46BE1839F}"/>
              </a:ext>
            </a:extLst>
          </p:cNvPr>
          <p:cNvSpPr txBox="1"/>
          <p:nvPr/>
        </p:nvSpPr>
        <p:spPr>
          <a:xfrm>
            <a:off x="1386348" y="1425677"/>
            <a:ext cx="5053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endParaRPr lang="en-US"/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F6D67BBB-B733-E924-EC67-048DDA855AF4}"/>
              </a:ext>
            </a:extLst>
          </p:cNvPr>
          <p:cNvSpPr txBox="1"/>
          <p:nvPr/>
        </p:nvSpPr>
        <p:spPr>
          <a:xfrm>
            <a:off x="337790" y="1061884"/>
            <a:ext cx="11137392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effectLst/>
              <a:latin typeface="-apple-system"/>
            </a:endParaRPr>
          </a:p>
          <a:p>
            <a:pPr>
              <a:buNone/>
            </a:pPr>
            <a:r>
              <a:rPr lang="en-US">
                <a:effectLst/>
                <a:latin typeface="-apple-system"/>
              </a:rPr>
              <a:t> </a:t>
            </a:r>
            <a:br>
              <a:rPr lang="en-US"/>
            </a:br>
            <a:r>
              <a:rPr lang="en-US"/>
              <a:t> </a:t>
            </a:r>
          </a:p>
        </p:txBody>
      </p:sp>
      <p:sp>
        <p:nvSpPr>
          <p:cNvPr id="9" name="TextBox 4">
            <a:extLst>
              <a:ext uri="{FF2B5EF4-FFF2-40B4-BE49-F238E27FC236}">
                <a16:creationId xmlns:a16="http://schemas.microsoft.com/office/drawing/2014/main" id="{0FAEA65A-0C43-ED03-B74F-2FA3957190C5}"/>
              </a:ext>
            </a:extLst>
          </p:cNvPr>
          <p:cNvSpPr txBox="1"/>
          <p:nvPr/>
        </p:nvSpPr>
        <p:spPr>
          <a:xfrm>
            <a:off x="381000" y="1208313"/>
            <a:ext cx="11179628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>
              <a:latin typeface="Times New Roman"/>
              <a:cs typeface="Times New Roman"/>
            </a:endParaRPr>
          </a:p>
        </p:txBody>
      </p:sp>
      <p:sp>
        <p:nvSpPr>
          <p:cNvPr id="10" name="TextBox 5">
            <a:extLst>
              <a:ext uri="{FF2B5EF4-FFF2-40B4-BE49-F238E27FC236}">
                <a16:creationId xmlns:a16="http://schemas.microsoft.com/office/drawing/2014/main" id="{C1AB4118-57CE-E8CC-6114-FDF66C678624}"/>
              </a:ext>
            </a:extLst>
          </p:cNvPr>
          <p:cNvSpPr txBox="1"/>
          <p:nvPr/>
        </p:nvSpPr>
        <p:spPr>
          <a:xfrm>
            <a:off x="247372" y="740723"/>
            <a:ext cx="11324636" cy="793704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>
                <a:latin typeface="Times New Roman"/>
                <a:ea typeface="+mn-lt"/>
                <a:cs typeface="+mn-lt"/>
              </a:rPr>
              <a:t>Q1: What is a thread in C++?</a:t>
            </a:r>
            <a:br>
              <a:rPr lang="en-US" dirty="0">
                <a:latin typeface="Times New Roman"/>
                <a:ea typeface="+mn-lt"/>
                <a:cs typeface="+mn-lt"/>
              </a:rPr>
            </a:br>
            <a:r>
              <a:rPr lang="en-US" dirty="0">
                <a:latin typeface="Times New Roman"/>
                <a:ea typeface="+mn-lt"/>
                <a:cs typeface="+mn-lt"/>
              </a:rPr>
              <a:t> A thread is the smallest unit of execution within a process that can run concurrently with other threads.</a:t>
            </a:r>
            <a:endParaRPr lang="en-US" dirty="0"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/>
                <a:ea typeface="+mn-lt"/>
                <a:cs typeface="+mn-lt"/>
              </a:rPr>
              <a:t>Q2: How do you create and manage threads in C++?</a:t>
            </a:r>
            <a:br>
              <a:rPr lang="en-US" dirty="0">
                <a:latin typeface="Times New Roman"/>
                <a:ea typeface="+mn-lt"/>
                <a:cs typeface="+mn-lt"/>
              </a:rPr>
            </a:br>
            <a:r>
              <a:rPr lang="en-US" dirty="0">
                <a:latin typeface="Times New Roman"/>
                <a:ea typeface="+mn-lt"/>
                <a:cs typeface="+mn-lt"/>
              </a:rPr>
              <a:t> Using the </a:t>
            </a:r>
            <a:r>
              <a:rPr lang="en-US" dirty="0">
                <a:latin typeface="Times New Roman"/>
                <a:cs typeface="Times New Roman"/>
              </a:rPr>
              <a:t>std::thread</a:t>
            </a:r>
            <a:r>
              <a:rPr lang="en-US" dirty="0">
                <a:latin typeface="Times New Roman"/>
                <a:ea typeface="+mn-lt"/>
                <a:cs typeface="+mn-lt"/>
              </a:rPr>
              <a:t> class, you can create threads by passing a function to run. Threads can be joined or detached for  management.</a:t>
            </a:r>
            <a:endParaRPr lang="en-US" dirty="0"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/>
                <a:ea typeface="+mn-lt"/>
                <a:cs typeface="+mn-lt"/>
              </a:rPr>
              <a:t>Q3: What is thread safety?</a:t>
            </a:r>
            <a:br>
              <a:rPr lang="en-US" dirty="0">
                <a:latin typeface="Times New Roman"/>
                <a:ea typeface="+mn-lt"/>
                <a:cs typeface="+mn-lt"/>
              </a:rPr>
            </a:br>
            <a:r>
              <a:rPr lang="en-US" dirty="0">
                <a:latin typeface="Times New Roman"/>
                <a:ea typeface="+mn-lt"/>
                <a:cs typeface="+mn-lt"/>
              </a:rPr>
              <a:t> Thread safety ensures that shared data is accessed correctly when multiple threads run concurrently, preventing data races and inconsistencies.</a:t>
            </a:r>
            <a:endParaRPr lang="en-US" dirty="0"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/>
                <a:ea typeface="+mn-lt"/>
                <a:cs typeface="+mn-lt"/>
              </a:rPr>
              <a:t>Q4: How do mutexes and lock guards help in thread safety?</a:t>
            </a:r>
            <a:br>
              <a:rPr lang="en-US" dirty="0">
                <a:latin typeface="Times New Roman"/>
                <a:ea typeface="+mn-lt"/>
                <a:cs typeface="+mn-lt"/>
              </a:rPr>
            </a:br>
            <a:r>
              <a:rPr lang="en-US" dirty="0">
                <a:latin typeface="Times New Roman"/>
                <a:ea typeface="+mn-lt"/>
                <a:cs typeface="+mn-lt"/>
              </a:rPr>
              <a:t> Mutexes provide mutual exclusion to protect shared data, and lock guards automatically manage mutex locking and unlocking to prevent deadlocks.</a:t>
            </a:r>
            <a:endParaRPr lang="en-US" dirty="0"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/>
                <a:ea typeface="+mn-lt"/>
                <a:cs typeface="+mn-lt"/>
              </a:rPr>
              <a:t>Q5: What are advanced thread management techniques?</a:t>
            </a:r>
            <a:br>
              <a:rPr lang="en-US" dirty="0">
                <a:latin typeface="Times New Roman"/>
                <a:ea typeface="+mn-lt"/>
                <a:cs typeface="+mn-lt"/>
              </a:rPr>
            </a:br>
            <a:r>
              <a:rPr lang="en-US" dirty="0">
                <a:latin typeface="Times New Roman"/>
                <a:ea typeface="+mn-lt"/>
                <a:cs typeface="+mn-lt"/>
              </a:rPr>
              <a:t> They include thread pools, futures/promises for asynchronous execution, and thread-local storage.</a:t>
            </a:r>
            <a:endParaRPr lang="en-US" dirty="0"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</a:pPr>
            <a:endParaRPr lang="en-US">
              <a:latin typeface="Times New Roman"/>
              <a:ea typeface="Calibri"/>
              <a:cs typeface="Calibri"/>
            </a:endParaRPr>
          </a:p>
          <a:p>
            <a:pPr>
              <a:lnSpc>
                <a:spcPct val="150000"/>
              </a:lnSpc>
            </a:pPr>
            <a:endParaRPr lang="en-US" dirty="0"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</a:pPr>
            <a:endParaRPr lang="en-US"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</a:pPr>
            <a:endParaRPr lang="en-US"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</a:pPr>
            <a:endParaRPr lang="en-US"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</a:pPr>
            <a:endParaRPr lang="en-US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145008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45CE5B-4F2B-6EC0-AA7B-59D741BCD9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864D3102-E21B-D1C5-9FF2-ACD792D231C6}"/>
              </a:ext>
            </a:extLst>
          </p:cNvPr>
          <p:cNvSpPr txBox="1">
            <a:spLocks/>
          </p:cNvSpPr>
          <p:nvPr/>
        </p:nvSpPr>
        <p:spPr>
          <a:xfrm>
            <a:off x="9234361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b="1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A318E33-F6FE-D69C-FCB9-4094241A821A}"/>
              </a:ext>
            </a:extLst>
          </p:cNvPr>
          <p:cNvSpPr txBox="1">
            <a:spLocks/>
          </p:cNvSpPr>
          <p:nvPr/>
        </p:nvSpPr>
        <p:spPr>
          <a:xfrm>
            <a:off x="9234361" y="3579261"/>
            <a:ext cx="2619849" cy="3061006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600" b="1"/>
          </a:p>
        </p:txBody>
      </p:sp>
      <p:sp>
        <p:nvSpPr>
          <p:cNvPr id="2" name="Google Shape;197;p19">
            <a:extLst>
              <a:ext uri="{FF2B5EF4-FFF2-40B4-BE49-F238E27FC236}">
                <a16:creationId xmlns:a16="http://schemas.microsoft.com/office/drawing/2014/main" id="{E192BBD1-B87A-AF7D-914E-9D1BD7674D32}"/>
              </a:ext>
            </a:extLst>
          </p:cNvPr>
          <p:cNvSpPr txBox="1">
            <a:spLocks noGrp="1"/>
          </p:cNvSpPr>
          <p:nvPr/>
        </p:nvSpPr>
        <p:spPr>
          <a:xfrm>
            <a:off x="0" y="143081"/>
            <a:ext cx="6193410" cy="481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" sz="2400" b="1" dirty="0">
                <a:solidFill>
                  <a:srgbClr val="A71F38"/>
                </a:solidFill>
                <a:latin typeface="Times New Roman"/>
                <a:cs typeface="Times New Roman"/>
              </a:rPr>
              <a:t>Plan for </a:t>
            </a:r>
            <a:r>
              <a:rPr lang="en" sz="2400" b="1" dirty="0" err="1">
                <a:solidFill>
                  <a:srgbClr val="A71F38"/>
                </a:solidFill>
                <a:latin typeface="Times New Roman"/>
                <a:cs typeface="Times New Roman"/>
              </a:rPr>
              <a:t>Tommorrow</a:t>
            </a:r>
            <a:endParaRPr lang="en-US" sz="2400" b="1" dirty="0" err="1">
              <a:solidFill>
                <a:srgbClr val="C00000"/>
              </a:solidFill>
              <a:latin typeface="Times New Roman"/>
              <a:cs typeface="Times New Roman"/>
            </a:endParaRP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F7AA9563-908C-B9AF-40F0-F5314515724C}"/>
              </a:ext>
            </a:extLst>
          </p:cNvPr>
          <p:cNvSpPr txBox="1">
            <a:spLocks/>
          </p:cNvSpPr>
          <p:nvPr/>
        </p:nvSpPr>
        <p:spPr>
          <a:xfrm>
            <a:off x="233805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48DA11B0-6297-C943-2E16-EBD4AB86FBA7}"/>
              </a:ext>
            </a:extLst>
          </p:cNvPr>
          <p:cNvSpPr txBox="1">
            <a:spLocks/>
          </p:cNvSpPr>
          <p:nvPr/>
        </p:nvSpPr>
        <p:spPr>
          <a:xfrm>
            <a:off x="233805" y="3604857"/>
            <a:ext cx="2619849" cy="3034647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200"/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9DB1610D-FB14-9E8C-8682-5A4EC59F916D}"/>
              </a:ext>
            </a:extLst>
          </p:cNvPr>
          <p:cNvSpPr txBox="1"/>
          <p:nvPr/>
        </p:nvSpPr>
        <p:spPr>
          <a:xfrm>
            <a:off x="1386348" y="1425677"/>
            <a:ext cx="5053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endParaRPr lang="en-US"/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2F74F8D6-467B-C2EE-6EB6-709E09FAA9A2}"/>
              </a:ext>
            </a:extLst>
          </p:cNvPr>
          <p:cNvSpPr txBox="1"/>
          <p:nvPr/>
        </p:nvSpPr>
        <p:spPr>
          <a:xfrm>
            <a:off x="337790" y="1061884"/>
            <a:ext cx="11137392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effectLst/>
              <a:latin typeface="-apple-system"/>
            </a:endParaRPr>
          </a:p>
          <a:p>
            <a:pPr>
              <a:buNone/>
            </a:pPr>
            <a:r>
              <a:rPr lang="en-US">
                <a:effectLst/>
                <a:latin typeface="-apple-system"/>
              </a:rPr>
              <a:t> </a:t>
            </a:r>
            <a:br>
              <a:rPr lang="en-US"/>
            </a:br>
            <a:r>
              <a:rPr lang="en-US"/>
              <a:t> </a:t>
            </a:r>
          </a:p>
        </p:txBody>
      </p:sp>
      <p:sp>
        <p:nvSpPr>
          <p:cNvPr id="9" name="TextBox 4">
            <a:extLst>
              <a:ext uri="{FF2B5EF4-FFF2-40B4-BE49-F238E27FC236}">
                <a16:creationId xmlns:a16="http://schemas.microsoft.com/office/drawing/2014/main" id="{6BE7E197-198F-0760-92BF-1895DDFB9735}"/>
              </a:ext>
            </a:extLst>
          </p:cNvPr>
          <p:cNvSpPr txBox="1"/>
          <p:nvPr/>
        </p:nvSpPr>
        <p:spPr>
          <a:xfrm>
            <a:off x="381000" y="1208313"/>
            <a:ext cx="11179628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>
              <a:latin typeface="Times New Roman"/>
              <a:cs typeface="Times New Roman"/>
            </a:endParaRPr>
          </a:p>
        </p:txBody>
      </p:sp>
      <p:sp>
        <p:nvSpPr>
          <p:cNvPr id="10" name="TextBox 6">
            <a:extLst>
              <a:ext uri="{FF2B5EF4-FFF2-40B4-BE49-F238E27FC236}">
                <a16:creationId xmlns:a16="http://schemas.microsoft.com/office/drawing/2014/main" id="{CF19E679-1BCF-7A74-9895-610CD1E53938}"/>
              </a:ext>
            </a:extLst>
          </p:cNvPr>
          <p:cNvSpPr txBox="1"/>
          <p:nvPr/>
        </p:nvSpPr>
        <p:spPr>
          <a:xfrm>
            <a:off x="478971" y="1153886"/>
            <a:ext cx="11299371" cy="2397066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 Bubble sort</a:t>
            </a:r>
          </a:p>
          <a:p>
            <a:pPr algn="just">
              <a:lnSpc>
                <a:spcPct val="150000"/>
              </a:lnSpc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 Selection sort</a:t>
            </a:r>
          </a:p>
          <a:p>
            <a:pPr algn="just">
              <a:lnSpc>
                <a:spcPct val="150000"/>
              </a:lnSpc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 Binary search</a:t>
            </a:r>
            <a:endParaRPr lang="en-US" dirty="0">
              <a:latin typeface="Times New Roman"/>
              <a:ea typeface="Calibri"/>
              <a:cs typeface="Calibri"/>
            </a:endParaRPr>
          </a:p>
          <a:p>
            <a:pPr algn="just">
              <a:lnSpc>
                <a:spcPct val="150000"/>
              </a:lnSpc>
              <a:buFont typeface="Arial"/>
              <a:buChar char="•"/>
            </a:pPr>
            <a:endParaRPr lang="en-US" dirty="0">
              <a:latin typeface="Times New Roman"/>
              <a:cs typeface="Times New Roman"/>
            </a:endParaRPr>
          </a:p>
          <a:p>
            <a:pPr algn="just">
              <a:buFont typeface="Arial"/>
              <a:buChar char="•"/>
            </a:pPr>
            <a:endParaRPr lang="en-US">
              <a:latin typeface="Times New Roman"/>
              <a:cs typeface="Times New Roman"/>
            </a:endParaRPr>
          </a:p>
          <a:p>
            <a:pPr algn="just">
              <a:lnSpc>
                <a:spcPct val="150000"/>
              </a:lnSpc>
            </a:pPr>
            <a:endParaRPr lang="en-US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780624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F14796-0C8E-8B9C-6C73-3AFE7BD520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D3EF84D9-29C0-74C1-5F64-9E45EF500A95}"/>
              </a:ext>
            </a:extLst>
          </p:cNvPr>
          <p:cNvSpPr txBox="1">
            <a:spLocks/>
          </p:cNvSpPr>
          <p:nvPr/>
        </p:nvSpPr>
        <p:spPr>
          <a:xfrm>
            <a:off x="9234361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b="1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3FE9F0-F927-D930-1CF8-AA03CF1459CA}"/>
              </a:ext>
            </a:extLst>
          </p:cNvPr>
          <p:cNvSpPr txBox="1">
            <a:spLocks/>
          </p:cNvSpPr>
          <p:nvPr/>
        </p:nvSpPr>
        <p:spPr>
          <a:xfrm>
            <a:off x="9234361" y="3579261"/>
            <a:ext cx="2619849" cy="3061006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600" b="1"/>
          </a:p>
        </p:txBody>
      </p:sp>
      <p:sp>
        <p:nvSpPr>
          <p:cNvPr id="11" name="Google Shape;197;p19">
            <a:extLst>
              <a:ext uri="{FF2B5EF4-FFF2-40B4-BE49-F238E27FC236}">
                <a16:creationId xmlns:a16="http://schemas.microsoft.com/office/drawing/2014/main" id="{3D1DB561-2B52-638D-DF71-932B02CA104A}"/>
              </a:ext>
            </a:extLst>
          </p:cNvPr>
          <p:cNvSpPr txBox="1">
            <a:spLocks noGrp="1"/>
          </p:cNvSpPr>
          <p:nvPr/>
        </p:nvSpPr>
        <p:spPr>
          <a:xfrm>
            <a:off x="0" y="143081"/>
            <a:ext cx="6193410" cy="481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" sz="2400" b="1" dirty="0">
                <a:solidFill>
                  <a:srgbClr val="A71F38"/>
                </a:solidFill>
                <a:latin typeface="Times New Roman"/>
                <a:cs typeface="Times New Roman"/>
              </a:rPr>
              <a:t>Overall Overview</a:t>
            </a:r>
            <a:endParaRPr lang="en-US" sz="2400" b="1" dirty="0">
              <a:solidFill>
                <a:srgbClr val="C00000"/>
              </a:solidFill>
              <a:latin typeface="Times New Roman"/>
              <a:cs typeface="Times New Roman"/>
            </a:endParaRPr>
          </a:p>
        </p:txBody>
      </p:sp>
      <p:sp>
        <p:nvSpPr>
          <p:cNvPr id="12" name="Title 3">
            <a:extLst>
              <a:ext uri="{FF2B5EF4-FFF2-40B4-BE49-F238E27FC236}">
                <a16:creationId xmlns:a16="http://schemas.microsoft.com/office/drawing/2014/main" id="{965DDF15-3D42-3B28-195C-9A175E2CAA2A}"/>
              </a:ext>
            </a:extLst>
          </p:cNvPr>
          <p:cNvSpPr txBox="1">
            <a:spLocks/>
          </p:cNvSpPr>
          <p:nvPr/>
        </p:nvSpPr>
        <p:spPr>
          <a:xfrm>
            <a:off x="233805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D2AC05DD-5633-2257-F7C6-A7CC79B7663F}"/>
              </a:ext>
            </a:extLst>
          </p:cNvPr>
          <p:cNvSpPr txBox="1">
            <a:spLocks/>
          </p:cNvSpPr>
          <p:nvPr/>
        </p:nvSpPr>
        <p:spPr>
          <a:xfrm>
            <a:off x="233805" y="3604857"/>
            <a:ext cx="2619849" cy="3034647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200"/>
          </a:p>
        </p:txBody>
      </p:sp>
      <p:sp>
        <p:nvSpPr>
          <p:cNvPr id="14" name="TextBox 1">
            <a:extLst>
              <a:ext uri="{FF2B5EF4-FFF2-40B4-BE49-F238E27FC236}">
                <a16:creationId xmlns:a16="http://schemas.microsoft.com/office/drawing/2014/main" id="{26CF7CB7-1CBB-4201-FB12-28E3A391C7B7}"/>
              </a:ext>
            </a:extLst>
          </p:cNvPr>
          <p:cNvSpPr txBox="1"/>
          <p:nvPr/>
        </p:nvSpPr>
        <p:spPr>
          <a:xfrm>
            <a:off x="1386348" y="1425677"/>
            <a:ext cx="5053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endParaRPr lang="en-US"/>
          </a:p>
        </p:txBody>
      </p:sp>
      <p:sp>
        <p:nvSpPr>
          <p:cNvPr id="15" name="TextBox 2">
            <a:extLst>
              <a:ext uri="{FF2B5EF4-FFF2-40B4-BE49-F238E27FC236}">
                <a16:creationId xmlns:a16="http://schemas.microsoft.com/office/drawing/2014/main" id="{1AD62E6C-5192-7A68-320E-956145D10660}"/>
              </a:ext>
            </a:extLst>
          </p:cNvPr>
          <p:cNvSpPr txBox="1"/>
          <p:nvPr/>
        </p:nvSpPr>
        <p:spPr>
          <a:xfrm>
            <a:off x="337790" y="1061884"/>
            <a:ext cx="11137392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effectLst/>
              <a:latin typeface="-apple-system"/>
            </a:endParaRPr>
          </a:p>
          <a:p>
            <a:pPr>
              <a:buNone/>
            </a:pPr>
            <a:r>
              <a:rPr lang="en-US">
                <a:effectLst/>
                <a:latin typeface="-apple-system"/>
              </a:rPr>
              <a:t> </a:t>
            </a:r>
            <a:br>
              <a:rPr lang="en-US"/>
            </a:br>
            <a:r>
              <a:rPr lang="en-US"/>
              <a:t> </a:t>
            </a:r>
          </a:p>
        </p:txBody>
      </p:sp>
      <p:sp>
        <p:nvSpPr>
          <p:cNvPr id="16" name="TextBox 4">
            <a:extLst>
              <a:ext uri="{FF2B5EF4-FFF2-40B4-BE49-F238E27FC236}">
                <a16:creationId xmlns:a16="http://schemas.microsoft.com/office/drawing/2014/main" id="{DD976C35-CD94-5A3C-68B1-AE97EE612007}"/>
              </a:ext>
            </a:extLst>
          </p:cNvPr>
          <p:cNvSpPr txBox="1"/>
          <p:nvPr/>
        </p:nvSpPr>
        <p:spPr>
          <a:xfrm>
            <a:off x="381000" y="1208313"/>
            <a:ext cx="11179628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>
              <a:latin typeface="Times New Roman"/>
              <a:cs typeface="Times New Roman"/>
            </a:endParaRPr>
          </a:p>
        </p:txBody>
      </p:sp>
      <p:sp>
        <p:nvSpPr>
          <p:cNvPr id="17" name="TextBox 6">
            <a:extLst>
              <a:ext uri="{FF2B5EF4-FFF2-40B4-BE49-F238E27FC236}">
                <a16:creationId xmlns:a16="http://schemas.microsoft.com/office/drawing/2014/main" id="{8C17CF7B-7643-542A-7282-EC48E6834D7F}"/>
              </a:ext>
            </a:extLst>
          </p:cNvPr>
          <p:cNvSpPr txBox="1"/>
          <p:nvPr/>
        </p:nvSpPr>
        <p:spPr>
          <a:xfrm>
            <a:off x="478971" y="1153886"/>
            <a:ext cx="11299371" cy="5444054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 Threads enable concurrent execution within a program to improve performance and responsiveness.</a:t>
            </a:r>
            <a:endParaRPr lang="en-US" dirty="0">
              <a:latin typeface="Times New Roman"/>
              <a:ea typeface="Calibri"/>
              <a:cs typeface="Calibri"/>
            </a:endParaRPr>
          </a:p>
          <a:p>
            <a:pPr algn="just">
              <a:lnSpc>
                <a:spcPct val="150000"/>
              </a:lnSpc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 Thread management includes creating, running, and synchronizing threads effectively.</a:t>
            </a:r>
            <a:endParaRPr lang="en-US" dirty="0">
              <a:latin typeface="Times New Roman"/>
              <a:cs typeface="Times New Roman"/>
            </a:endParaRPr>
          </a:p>
          <a:p>
            <a:pPr algn="just">
              <a:lnSpc>
                <a:spcPct val="150000"/>
              </a:lnSpc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 Thread safety is essential to prevent data races and inconsistencies when accessing shared resources.</a:t>
            </a:r>
            <a:endParaRPr lang="en-US" dirty="0">
              <a:latin typeface="Times New Roman"/>
              <a:cs typeface="Times New Roman"/>
            </a:endParaRPr>
          </a:p>
          <a:p>
            <a:pPr algn="just">
              <a:lnSpc>
                <a:spcPct val="150000"/>
              </a:lnSpc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 Mutexes and lock guards are common mechanisms to ensure exclusive access to shared data.</a:t>
            </a:r>
            <a:endParaRPr lang="en-US" dirty="0">
              <a:latin typeface="Times New Roman"/>
              <a:cs typeface="Times New Roman"/>
            </a:endParaRPr>
          </a:p>
          <a:p>
            <a:pPr algn="just">
              <a:lnSpc>
                <a:spcPct val="150000"/>
              </a:lnSpc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 Advanced thread management techniques like futures and thread pools help handle asynchronous tasks.</a:t>
            </a:r>
            <a:endParaRPr lang="en-US" dirty="0">
              <a:latin typeface="Times New Roman"/>
              <a:cs typeface="Times New Roman"/>
            </a:endParaRPr>
          </a:p>
          <a:p>
            <a:pPr algn="just">
              <a:lnSpc>
                <a:spcPct val="150000"/>
              </a:lnSpc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 Condition variables allow threads to wait and signal changes in program state for coordination.</a:t>
            </a:r>
            <a:endParaRPr lang="en-US" dirty="0">
              <a:latin typeface="Times New Roman"/>
              <a:cs typeface="Times New Roman"/>
            </a:endParaRPr>
          </a:p>
          <a:p>
            <a:pPr algn="just">
              <a:lnSpc>
                <a:spcPct val="150000"/>
              </a:lnSpc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 Deadlocks occur when threads wait indefinitely for resources held by each other, causing a standstill.</a:t>
            </a:r>
            <a:endParaRPr lang="en-US" dirty="0">
              <a:latin typeface="Times New Roman"/>
              <a:cs typeface="Times New Roman"/>
            </a:endParaRPr>
          </a:p>
          <a:p>
            <a:pPr algn="just">
              <a:lnSpc>
                <a:spcPct val="150000"/>
              </a:lnSpc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 Proper understanding and use of threading concepts help build efficient, safe, and reliable multithreaded programs.</a:t>
            </a:r>
            <a:endParaRPr lang="en-US" dirty="0">
              <a:latin typeface="Times New Roman"/>
              <a:cs typeface="Times New Roman"/>
            </a:endParaRPr>
          </a:p>
          <a:p>
            <a:pPr algn="just">
              <a:lnSpc>
                <a:spcPct val="150000"/>
              </a:lnSpc>
              <a:buFont typeface="Arial"/>
              <a:buChar char="•"/>
            </a:pPr>
            <a:endParaRPr lang="en-US" dirty="0">
              <a:latin typeface="Times New Roman"/>
              <a:ea typeface="Calibri"/>
              <a:cs typeface="Calibri"/>
            </a:endParaRPr>
          </a:p>
          <a:p>
            <a:pPr algn="just">
              <a:lnSpc>
                <a:spcPct val="150000"/>
              </a:lnSpc>
              <a:buFont typeface="Arial"/>
              <a:buChar char="•"/>
            </a:pPr>
            <a:endParaRPr lang="en-US" dirty="0">
              <a:latin typeface="Times New Roman"/>
              <a:ea typeface="Calibri"/>
              <a:cs typeface="Calibri"/>
            </a:endParaRPr>
          </a:p>
          <a:p>
            <a:pPr algn="just">
              <a:lnSpc>
                <a:spcPct val="150000"/>
              </a:lnSpc>
              <a:buFont typeface="Arial"/>
              <a:buChar char="•"/>
            </a:pPr>
            <a:endParaRPr lang="en-US" dirty="0">
              <a:latin typeface="Times New Roman"/>
              <a:cs typeface="Times New Roman"/>
            </a:endParaRPr>
          </a:p>
          <a:p>
            <a:pPr algn="just">
              <a:lnSpc>
                <a:spcPct val="150000"/>
              </a:lnSpc>
              <a:buFont typeface="Arial"/>
              <a:buChar char="•"/>
            </a:pPr>
            <a:endParaRPr lang="en-US">
              <a:latin typeface="Times New Roman"/>
              <a:cs typeface="Times New Roman"/>
            </a:endParaRPr>
          </a:p>
          <a:p>
            <a:pPr algn="just">
              <a:lnSpc>
                <a:spcPct val="150000"/>
              </a:lnSpc>
              <a:buFont typeface="Arial"/>
              <a:buChar char="•"/>
            </a:pPr>
            <a:endParaRPr lang="en-US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781918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08BDCFB0-12AE-EF3D-72D3-BC4C72C6527E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-8878" y="-35513"/>
            <a:ext cx="6296788" cy="6924583"/>
            <a:chOff x="-6659" y="0"/>
            <a:chExt cx="4722591" cy="5143500"/>
          </a:xfrm>
        </p:grpSpPr>
        <p:sp>
          <p:nvSpPr>
            <p:cNvPr id="10" name="Flowchart: Delay 9">
              <a:extLst>
                <a:ext uri="{FF2B5EF4-FFF2-40B4-BE49-F238E27FC236}">
                  <a16:creationId xmlns:a16="http://schemas.microsoft.com/office/drawing/2014/main" id="{CB184579-C921-36DB-E362-3CDBB5E3B106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-1" y="2"/>
              <a:ext cx="4715933" cy="5143498"/>
            </a:xfrm>
            <a:prstGeom prst="flowChartDelay">
              <a:avLst/>
            </a:prstGeom>
            <a:blipFill>
              <a:blip r:embed="rId2">
                <a:alphaModFix amt="78000"/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sz="8000" b="1"/>
            </a:p>
          </p:txBody>
        </p:sp>
        <p:sp>
          <p:nvSpPr>
            <p:cNvPr id="3" name="Flowchart: Delay 2">
              <a:extLst>
                <a:ext uri="{FF2B5EF4-FFF2-40B4-BE49-F238E27FC236}">
                  <a16:creationId xmlns:a16="http://schemas.microsoft.com/office/drawing/2014/main" id="{E15B3111-97BF-26D3-66CD-F377A236713E}"/>
                </a:ext>
              </a:extLst>
            </p:cNvPr>
            <p:cNvSpPr>
              <a:spLocks/>
            </p:cNvSpPr>
            <p:nvPr/>
          </p:nvSpPr>
          <p:spPr>
            <a:xfrm>
              <a:off x="-6659" y="0"/>
              <a:ext cx="4715933" cy="5143498"/>
            </a:xfrm>
            <a:prstGeom prst="flowChartDelay">
              <a:avLst/>
            </a:prstGeom>
            <a:gradFill>
              <a:gsLst>
                <a:gs pos="0">
                  <a:srgbClr val="A71F36"/>
                </a:gs>
                <a:gs pos="19000">
                  <a:srgbClr val="A71F36"/>
                </a:gs>
                <a:gs pos="100000">
                  <a:srgbClr val="EF4B4A">
                    <a:tint val="23500"/>
                    <a:satMod val="160000"/>
                    <a:alpha val="0"/>
                    <a:lumMod val="0"/>
                    <a:lumOff val="10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8000" b="1">
                  <a:latin typeface="Brush Script MT" panose="03060802040406070304" pitchFamily="66" charset="0"/>
                </a:rPr>
                <a:t>Thank You</a:t>
              </a:r>
            </a:p>
          </p:txBody>
        </p:sp>
      </p:grpSp>
      <p:pic>
        <p:nvPicPr>
          <p:cNvPr id="20" name="Picture 19" descr="A black background with red and grey text&#10;&#10;Description automatically generated">
            <a:extLst>
              <a:ext uri="{FF2B5EF4-FFF2-40B4-BE49-F238E27FC236}">
                <a16:creationId xmlns:a16="http://schemas.microsoft.com/office/drawing/2014/main" id="{F4C51A72-E5CB-C0AE-B546-3773C9C4FA42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1301" y="5756413"/>
            <a:ext cx="3060700" cy="16002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EF611029-2B28-740A-4A81-337F12FF6EF5}"/>
              </a:ext>
            </a:extLst>
          </p:cNvPr>
          <p:cNvSpPr/>
          <p:nvPr/>
        </p:nvSpPr>
        <p:spPr>
          <a:xfrm>
            <a:off x="6096001" y="1424698"/>
            <a:ext cx="5395207" cy="6185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en-US" sz="2100" dirty="0">
              <a:solidFill>
                <a:srgbClr val="A71F36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392890B-2941-0D13-193E-38E49106EAAD}"/>
              </a:ext>
            </a:extLst>
          </p:cNvPr>
          <p:cNvSpPr/>
          <p:nvPr/>
        </p:nvSpPr>
        <p:spPr>
          <a:xfrm>
            <a:off x="7946082" y="2809411"/>
            <a:ext cx="4121936" cy="14069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sz="2133">
              <a:solidFill>
                <a:srgbClr val="A71F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5276928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97;p19">
            <a:extLst>
              <a:ext uri="{FF2B5EF4-FFF2-40B4-BE49-F238E27FC236}">
                <a16:creationId xmlns:a16="http://schemas.microsoft.com/office/drawing/2014/main" id="{C850C946-5C90-B1FE-FAC3-8C3C9D694645}"/>
              </a:ext>
            </a:extLst>
          </p:cNvPr>
          <p:cNvSpPr txBox="1">
            <a:spLocks noGrp="1"/>
          </p:cNvSpPr>
          <p:nvPr/>
        </p:nvSpPr>
        <p:spPr>
          <a:xfrm>
            <a:off x="0" y="143081"/>
            <a:ext cx="6193410" cy="481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A71F38"/>
                </a:solidFill>
                <a:latin typeface="Times New Roman"/>
                <a:cs typeface="Times New Roman"/>
              </a:rPr>
              <a:t>Agenda</a:t>
            </a:r>
            <a:endParaRPr lang="en-US" sz="2400">
              <a:solidFill>
                <a:srgbClr val="A71F38"/>
              </a:solidFill>
              <a:latin typeface="Times New Roman"/>
              <a:cs typeface="Times New Roman"/>
            </a:endParaRP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FD998099-0659-754C-263A-49CD5E830C5F}"/>
              </a:ext>
            </a:extLst>
          </p:cNvPr>
          <p:cNvSpPr txBox="1">
            <a:spLocks/>
          </p:cNvSpPr>
          <p:nvPr/>
        </p:nvSpPr>
        <p:spPr>
          <a:xfrm>
            <a:off x="233805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4B3093A5-1A3E-1CCF-A714-EB83A9679F80}"/>
              </a:ext>
            </a:extLst>
          </p:cNvPr>
          <p:cNvSpPr txBox="1">
            <a:spLocks/>
          </p:cNvSpPr>
          <p:nvPr/>
        </p:nvSpPr>
        <p:spPr>
          <a:xfrm>
            <a:off x="233805" y="3604857"/>
            <a:ext cx="2619849" cy="3034647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200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A5C5DD3F-FAD0-375D-5667-E454D2F074FA}"/>
              </a:ext>
            </a:extLst>
          </p:cNvPr>
          <p:cNvSpPr txBox="1">
            <a:spLocks/>
          </p:cNvSpPr>
          <p:nvPr/>
        </p:nvSpPr>
        <p:spPr>
          <a:xfrm>
            <a:off x="9234361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b="1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EECF4EA-18D0-13EF-5504-66E512E90C24}"/>
              </a:ext>
            </a:extLst>
          </p:cNvPr>
          <p:cNvSpPr txBox="1">
            <a:spLocks/>
          </p:cNvSpPr>
          <p:nvPr/>
        </p:nvSpPr>
        <p:spPr>
          <a:xfrm>
            <a:off x="9234361" y="3579261"/>
            <a:ext cx="2619849" cy="3061006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600" b="1"/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5D1A29B1-4C7F-0DF0-AC3F-814135E90C0A}"/>
              </a:ext>
            </a:extLst>
          </p:cNvPr>
          <p:cNvSpPr txBox="1"/>
          <p:nvPr/>
        </p:nvSpPr>
        <p:spPr>
          <a:xfrm>
            <a:off x="1386348" y="1425677"/>
            <a:ext cx="5053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endParaRPr lang="en-US"/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E865A317-E288-AB8A-12AA-AB57C952DCC4}"/>
              </a:ext>
            </a:extLst>
          </p:cNvPr>
          <p:cNvSpPr txBox="1"/>
          <p:nvPr/>
        </p:nvSpPr>
        <p:spPr>
          <a:xfrm>
            <a:off x="337790" y="1061884"/>
            <a:ext cx="11137392" cy="338554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latin typeface="Times New Roman"/>
                <a:cs typeface="Times New Roman"/>
              </a:rPr>
              <a:t>Topics Covered Today</a:t>
            </a:r>
            <a:endParaRPr lang="en-US" sz="200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 Learnings / Concepts Understood: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 Concepts with Definitions/ Code Snippet – Hands-on Practice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Challenges / Debugging Experience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Tasks/Assignments Completed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Additional Learning Resources / Notes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Q&amp;A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Plan for Tomorrow</a:t>
            </a:r>
          </a:p>
          <a:p>
            <a:pPr>
              <a:buNone/>
            </a:pPr>
            <a:endParaRPr lang="en-US">
              <a:effectLst/>
              <a:latin typeface="-apple-system"/>
            </a:endParaRPr>
          </a:p>
          <a:p>
            <a:pPr>
              <a:buNone/>
            </a:pPr>
            <a:r>
              <a:rPr lang="en-US">
                <a:effectLst/>
                <a:latin typeface="-apple-system"/>
              </a:rPr>
              <a:t> </a:t>
            </a:r>
            <a:br>
              <a:rPr lang="en-US"/>
            </a:b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72077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CE61F7-3DA5-3798-49AD-0F805CC28A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BD99828F-75CE-1E28-2901-7EA3D78E9ABF}"/>
              </a:ext>
            </a:extLst>
          </p:cNvPr>
          <p:cNvSpPr txBox="1">
            <a:spLocks/>
          </p:cNvSpPr>
          <p:nvPr/>
        </p:nvSpPr>
        <p:spPr>
          <a:xfrm>
            <a:off x="9234361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b="1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5ACF81E-E558-5E41-78E2-04BD4B45D879}"/>
              </a:ext>
            </a:extLst>
          </p:cNvPr>
          <p:cNvSpPr txBox="1">
            <a:spLocks/>
          </p:cNvSpPr>
          <p:nvPr/>
        </p:nvSpPr>
        <p:spPr>
          <a:xfrm>
            <a:off x="9234361" y="3579261"/>
            <a:ext cx="2619849" cy="3061006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600" b="1"/>
          </a:p>
        </p:txBody>
      </p:sp>
      <p:sp>
        <p:nvSpPr>
          <p:cNvPr id="9" name="Google Shape;197;p19">
            <a:extLst>
              <a:ext uri="{FF2B5EF4-FFF2-40B4-BE49-F238E27FC236}">
                <a16:creationId xmlns:a16="http://schemas.microsoft.com/office/drawing/2014/main" id="{D0348FCB-C7AD-DFEF-2DA5-8350292A766C}"/>
              </a:ext>
            </a:extLst>
          </p:cNvPr>
          <p:cNvSpPr txBox="1">
            <a:spLocks noGrp="1"/>
          </p:cNvSpPr>
          <p:nvPr/>
        </p:nvSpPr>
        <p:spPr>
          <a:xfrm>
            <a:off x="0" y="143081"/>
            <a:ext cx="9050910" cy="481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" sz="2400" b="1" dirty="0">
                <a:solidFill>
                  <a:srgbClr val="A71F38"/>
                </a:solidFill>
                <a:latin typeface="Times New Roman"/>
                <a:cs typeface="Times New Roman"/>
              </a:rPr>
              <a:t>Topics Covered Today</a:t>
            </a: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8FB0ED09-5CBC-6829-A5B0-1ECF0B811D61}"/>
              </a:ext>
            </a:extLst>
          </p:cNvPr>
          <p:cNvSpPr txBox="1">
            <a:spLocks/>
          </p:cNvSpPr>
          <p:nvPr/>
        </p:nvSpPr>
        <p:spPr>
          <a:xfrm>
            <a:off x="233805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C2CD29DF-C0DA-9806-28B4-313A51FA8A06}"/>
              </a:ext>
            </a:extLst>
          </p:cNvPr>
          <p:cNvSpPr txBox="1">
            <a:spLocks/>
          </p:cNvSpPr>
          <p:nvPr/>
        </p:nvSpPr>
        <p:spPr>
          <a:xfrm>
            <a:off x="233805" y="3604857"/>
            <a:ext cx="2619849" cy="3034647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200"/>
          </a:p>
        </p:txBody>
      </p:sp>
      <p:sp>
        <p:nvSpPr>
          <p:cNvPr id="12" name="TextBox 1">
            <a:extLst>
              <a:ext uri="{FF2B5EF4-FFF2-40B4-BE49-F238E27FC236}">
                <a16:creationId xmlns:a16="http://schemas.microsoft.com/office/drawing/2014/main" id="{D5ECD3D9-F101-384A-9604-FC30E5A3C5D6}"/>
              </a:ext>
            </a:extLst>
          </p:cNvPr>
          <p:cNvSpPr txBox="1"/>
          <p:nvPr/>
        </p:nvSpPr>
        <p:spPr>
          <a:xfrm>
            <a:off x="1386348" y="1425677"/>
            <a:ext cx="5053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endParaRPr lang="en-US"/>
          </a:p>
        </p:txBody>
      </p:sp>
      <p:sp>
        <p:nvSpPr>
          <p:cNvPr id="13" name="TextBox 2">
            <a:extLst>
              <a:ext uri="{FF2B5EF4-FFF2-40B4-BE49-F238E27FC236}">
                <a16:creationId xmlns:a16="http://schemas.microsoft.com/office/drawing/2014/main" id="{2E1F1CE0-3BAC-D0F8-EAEE-51C990EF53E1}"/>
              </a:ext>
            </a:extLst>
          </p:cNvPr>
          <p:cNvSpPr txBox="1"/>
          <p:nvPr/>
        </p:nvSpPr>
        <p:spPr>
          <a:xfrm>
            <a:off x="337790" y="1061884"/>
            <a:ext cx="11137392" cy="555536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 Introduction to Threads</a:t>
            </a:r>
            <a:endParaRPr lang="en-US" dirty="0"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 Thread Management</a:t>
            </a:r>
            <a:endParaRPr lang="en-US" dirty="0"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 Thread Safety (Mutex, Lock Guard)</a:t>
            </a:r>
            <a:endParaRPr lang="en-US" dirty="0"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 Advanced Thread Management</a:t>
            </a:r>
            <a:endParaRPr lang="en-US" dirty="0"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 Condition Variables</a:t>
            </a:r>
            <a:endParaRPr lang="en-US" dirty="0"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 Deadlock</a:t>
            </a:r>
            <a:endParaRPr lang="en-US" dirty="0">
              <a:latin typeface="Times New Roman"/>
              <a:cs typeface="Times New Roman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endParaRPr lang="en-US" dirty="0">
              <a:latin typeface="Times New Roman"/>
              <a:cs typeface="Times New Roman"/>
            </a:endParaRPr>
          </a:p>
          <a:p>
            <a:pPr algn="just">
              <a:lnSpc>
                <a:spcPct val="150000"/>
              </a:lnSpc>
            </a:pPr>
            <a:endParaRPr lang="en-US"/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endParaRPr lang="en-US" dirty="0">
              <a:latin typeface="Times New Roman"/>
              <a:cs typeface="Times New Roman"/>
            </a:endParaRPr>
          </a:p>
          <a:p>
            <a:endParaRPr lang="en-US" b="1">
              <a:latin typeface="Times New Roman"/>
              <a:cs typeface="Times New Roman"/>
            </a:endParaRPr>
          </a:p>
          <a:p>
            <a:pPr>
              <a:buFont typeface="Arial"/>
              <a:buChar char="•"/>
            </a:pPr>
            <a:endParaRPr lang="en-US">
              <a:latin typeface="Times New Roman"/>
              <a:ea typeface="+mn-lt"/>
              <a:cs typeface="Times New Roman"/>
            </a:endParaRPr>
          </a:p>
          <a:p>
            <a:pPr marL="342900" indent="-342900">
              <a:buFont typeface="Arial"/>
              <a:buChar char="•"/>
            </a:pPr>
            <a:endParaRPr lang="en-US" sz="2000" u="sng">
              <a:latin typeface="Times New Roman"/>
              <a:cs typeface="Times New Roman"/>
            </a:endParaRPr>
          </a:p>
          <a:p>
            <a:r>
              <a:rPr lang="en-US" sz="2000" dirty="0">
                <a:latin typeface="Times New Roman"/>
                <a:cs typeface="Times New Roman"/>
              </a:rPr>
              <a:t>    </a:t>
            </a:r>
            <a:endParaRPr lang="en-US" sz="2000" dirty="0">
              <a:latin typeface="Times New Roman"/>
            </a:endParaRPr>
          </a:p>
          <a:p>
            <a:pPr>
              <a:buNone/>
            </a:pPr>
            <a:r>
              <a:rPr lang="en-US" dirty="0">
                <a:effectLst/>
                <a:latin typeface="-apple-system"/>
              </a:rPr>
              <a:t> </a:t>
            </a:r>
            <a:br>
              <a:rPr lang="en-US" dirty="0"/>
            </a:b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96437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45ED14-7562-02E9-1124-1D3FC550B1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DEE32C0D-3E6E-D830-56BE-6B0D51470AC1}"/>
              </a:ext>
            </a:extLst>
          </p:cNvPr>
          <p:cNvSpPr txBox="1">
            <a:spLocks/>
          </p:cNvSpPr>
          <p:nvPr/>
        </p:nvSpPr>
        <p:spPr>
          <a:xfrm>
            <a:off x="9234361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b="1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78DB836-5CE6-C14B-B24E-FDAEE3A5FD90}"/>
              </a:ext>
            </a:extLst>
          </p:cNvPr>
          <p:cNvSpPr txBox="1">
            <a:spLocks/>
          </p:cNvSpPr>
          <p:nvPr/>
        </p:nvSpPr>
        <p:spPr>
          <a:xfrm>
            <a:off x="9234361" y="3579261"/>
            <a:ext cx="2619849" cy="3061006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600" b="1"/>
          </a:p>
        </p:txBody>
      </p:sp>
      <p:sp>
        <p:nvSpPr>
          <p:cNvPr id="2" name="Google Shape;197;p19">
            <a:extLst>
              <a:ext uri="{FF2B5EF4-FFF2-40B4-BE49-F238E27FC236}">
                <a16:creationId xmlns:a16="http://schemas.microsoft.com/office/drawing/2014/main" id="{20D4B063-E8DE-1861-9B5D-3B336DF829F8}"/>
              </a:ext>
            </a:extLst>
          </p:cNvPr>
          <p:cNvSpPr txBox="1">
            <a:spLocks noGrp="1"/>
          </p:cNvSpPr>
          <p:nvPr/>
        </p:nvSpPr>
        <p:spPr>
          <a:xfrm>
            <a:off x="0" y="143081"/>
            <a:ext cx="6193410" cy="481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" sz="2400" b="1" dirty="0">
                <a:solidFill>
                  <a:srgbClr val="A71F38"/>
                </a:solidFill>
                <a:latin typeface="Times New Roman"/>
                <a:cs typeface="Times New Roman"/>
              </a:rPr>
              <a:t>Key Learnings/Concepts Understood </a:t>
            </a: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0741E5FD-C85D-0F87-2807-F7508A4B9DC7}"/>
              </a:ext>
            </a:extLst>
          </p:cNvPr>
          <p:cNvSpPr txBox="1">
            <a:spLocks/>
          </p:cNvSpPr>
          <p:nvPr/>
        </p:nvSpPr>
        <p:spPr>
          <a:xfrm>
            <a:off x="233805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02F9B1F6-4DDE-DA18-443F-1D03E1451DD2}"/>
              </a:ext>
            </a:extLst>
          </p:cNvPr>
          <p:cNvSpPr txBox="1">
            <a:spLocks/>
          </p:cNvSpPr>
          <p:nvPr/>
        </p:nvSpPr>
        <p:spPr>
          <a:xfrm>
            <a:off x="233805" y="3604857"/>
            <a:ext cx="2619849" cy="3034647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200"/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91BABF16-70D6-A511-8AA6-276D38937E3A}"/>
              </a:ext>
            </a:extLst>
          </p:cNvPr>
          <p:cNvSpPr txBox="1"/>
          <p:nvPr/>
        </p:nvSpPr>
        <p:spPr>
          <a:xfrm>
            <a:off x="1386348" y="1425677"/>
            <a:ext cx="5053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endParaRPr lang="en-US"/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457B83F3-3888-0657-19C3-E415B960C6E9}"/>
              </a:ext>
            </a:extLst>
          </p:cNvPr>
          <p:cNvSpPr txBox="1"/>
          <p:nvPr/>
        </p:nvSpPr>
        <p:spPr>
          <a:xfrm>
            <a:off x="337790" y="1061884"/>
            <a:ext cx="11137392" cy="678647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 Thread Creation – Using </a:t>
            </a:r>
            <a:r>
              <a:rPr lang="en-US" dirty="0">
                <a:latin typeface="Times New Roman"/>
                <a:ea typeface="Calibri"/>
                <a:cs typeface="Calibri"/>
              </a:rPr>
              <a:t>std::thread</a:t>
            </a:r>
            <a:r>
              <a:rPr lang="en-US" dirty="0">
                <a:latin typeface="Times New Roman"/>
                <a:ea typeface="+mn-lt"/>
                <a:cs typeface="+mn-lt"/>
              </a:rPr>
              <a:t> to run functions concurrently in C++.</a:t>
            </a:r>
            <a:endParaRPr lang="en-US" dirty="0">
              <a:latin typeface="Times New Roman"/>
              <a:ea typeface="Calibri"/>
              <a:cs typeface="Calibri"/>
            </a:endParaRPr>
          </a:p>
          <a:p>
            <a:pPr algn="just">
              <a:lnSpc>
                <a:spcPct val="150000"/>
              </a:lnSpc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 Thread Joining &amp; Detaching – Managing thread execution using </a:t>
            </a:r>
            <a:r>
              <a:rPr lang="en-US" dirty="0">
                <a:latin typeface="Times New Roman"/>
                <a:ea typeface="Calibri"/>
                <a:cs typeface="Calibri"/>
              </a:rPr>
              <a:t>join()</a:t>
            </a:r>
            <a:r>
              <a:rPr lang="en-US" dirty="0">
                <a:latin typeface="Times New Roman"/>
                <a:ea typeface="+mn-lt"/>
                <a:cs typeface="+mn-lt"/>
              </a:rPr>
              <a:t> and </a:t>
            </a:r>
            <a:r>
              <a:rPr lang="en-US" dirty="0">
                <a:latin typeface="Times New Roman"/>
                <a:ea typeface="Calibri"/>
                <a:cs typeface="Calibri"/>
              </a:rPr>
              <a:t>detach().</a:t>
            </a:r>
            <a:endParaRPr lang="en-US" dirty="0">
              <a:latin typeface="Times New Roman"/>
              <a:cs typeface="Times New Roman"/>
            </a:endParaRPr>
          </a:p>
          <a:p>
            <a:pPr algn="just">
              <a:lnSpc>
                <a:spcPct val="150000"/>
              </a:lnSpc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 Race Conditions – Issues caused by multiple threads accessing shared data simultaneously.</a:t>
            </a:r>
            <a:endParaRPr lang="en-US" dirty="0">
              <a:latin typeface="Times New Roman"/>
              <a:ea typeface="+mn-lt"/>
              <a:cs typeface="Times New Roman"/>
            </a:endParaRPr>
          </a:p>
          <a:p>
            <a:pPr algn="just">
              <a:lnSpc>
                <a:spcPct val="150000"/>
              </a:lnSpc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 Mutex for Synchronization – Using </a:t>
            </a:r>
            <a:r>
              <a:rPr lang="en-US" dirty="0">
                <a:latin typeface="Times New Roman"/>
                <a:ea typeface="Calibri"/>
                <a:cs typeface="Calibri"/>
              </a:rPr>
              <a:t>std::mutex</a:t>
            </a:r>
            <a:r>
              <a:rPr lang="en-US" dirty="0">
                <a:latin typeface="Times New Roman"/>
                <a:ea typeface="+mn-lt"/>
                <a:cs typeface="+mn-lt"/>
              </a:rPr>
              <a:t> to protect shared resources.</a:t>
            </a:r>
            <a:endParaRPr lang="en-US" dirty="0">
              <a:latin typeface="Times New Roman"/>
              <a:ea typeface="+mn-lt"/>
              <a:cs typeface="Times New Roman"/>
            </a:endParaRPr>
          </a:p>
          <a:p>
            <a:pPr algn="just">
              <a:lnSpc>
                <a:spcPct val="150000"/>
              </a:lnSpc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 Lock Guards – Simplifying mutex handling using </a:t>
            </a:r>
            <a:r>
              <a:rPr lang="en-US" dirty="0">
                <a:latin typeface="Times New Roman"/>
                <a:ea typeface="Calibri"/>
                <a:cs typeface="Calibri"/>
              </a:rPr>
              <a:t>std::</a:t>
            </a:r>
            <a:r>
              <a:rPr lang="en-US" err="1">
                <a:latin typeface="Times New Roman"/>
                <a:ea typeface="Calibri"/>
                <a:cs typeface="Calibri"/>
              </a:rPr>
              <a:t>lock_guard</a:t>
            </a:r>
            <a:r>
              <a:rPr lang="en-US" dirty="0">
                <a:latin typeface="Times New Roman"/>
                <a:ea typeface="+mn-lt"/>
                <a:cs typeface="+mn-lt"/>
              </a:rPr>
              <a:t> for exception safety.</a:t>
            </a:r>
            <a:endParaRPr lang="en-US" dirty="0">
              <a:latin typeface="Times New Roman"/>
              <a:ea typeface="+mn-lt"/>
              <a:cs typeface="Times New Roman"/>
            </a:endParaRPr>
          </a:p>
          <a:p>
            <a:pPr algn="just">
              <a:lnSpc>
                <a:spcPct val="150000"/>
              </a:lnSpc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 Condition Variables – Coordinating threads using </a:t>
            </a:r>
            <a:r>
              <a:rPr lang="en-US" dirty="0">
                <a:latin typeface="Times New Roman"/>
                <a:ea typeface="Calibri"/>
                <a:cs typeface="Calibri"/>
              </a:rPr>
              <a:t>std::</a:t>
            </a:r>
            <a:r>
              <a:rPr lang="en-US" err="1">
                <a:latin typeface="Times New Roman"/>
                <a:ea typeface="Calibri"/>
                <a:cs typeface="Calibri"/>
              </a:rPr>
              <a:t>condition_variable</a:t>
            </a:r>
            <a:r>
              <a:rPr lang="en-US" dirty="0">
                <a:latin typeface="Times New Roman"/>
                <a:ea typeface="+mn-lt"/>
                <a:cs typeface="+mn-lt"/>
              </a:rPr>
              <a:t> for signaling.</a:t>
            </a:r>
            <a:endParaRPr lang="en-US" dirty="0">
              <a:latin typeface="Times New Roman"/>
              <a:ea typeface="+mn-lt"/>
              <a:cs typeface="Times New Roman"/>
            </a:endParaRPr>
          </a:p>
          <a:p>
            <a:pPr algn="just">
              <a:lnSpc>
                <a:spcPct val="150000"/>
              </a:lnSpc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 Deadlock Prevention – Avoiding circular waits through lock ordering and scoped locks.</a:t>
            </a:r>
            <a:endParaRPr lang="en-US" dirty="0">
              <a:latin typeface="Times New Roman"/>
              <a:ea typeface="+mn-lt"/>
              <a:cs typeface="Times New Roman"/>
            </a:endParaRPr>
          </a:p>
          <a:p>
            <a:pPr algn="just">
              <a:lnSpc>
                <a:spcPct val="150000"/>
              </a:lnSpc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 Futures &amp; Promises – Handling asynchronous results using </a:t>
            </a:r>
            <a:r>
              <a:rPr lang="en-US" dirty="0">
                <a:latin typeface="Times New Roman"/>
                <a:ea typeface="Calibri"/>
                <a:cs typeface="Calibri"/>
              </a:rPr>
              <a:t>std::future</a:t>
            </a:r>
            <a:r>
              <a:rPr lang="en-US" dirty="0">
                <a:latin typeface="Times New Roman"/>
                <a:ea typeface="+mn-lt"/>
                <a:cs typeface="+mn-lt"/>
              </a:rPr>
              <a:t> and </a:t>
            </a:r>
            <a:r>
              <a:rPr lang="en-US" dirty="0">
                <a:latin typeface="Times New Roman"/>
                <a:ea typeface="Calibri"/>
                <a:cs typeface="Calibri"/>
              </a:rPr>
              <a:t>std::promise</a:t>
            </a:r>
            <a:r>
              <a:rPr lang="en-US" dirty="0">
                <a:latin typeface="Times New Roman"/>
                <a:ea typeface="+mn-lt"/>
                <a:cs typeface="+mn-lt"/>
              </a:rPr>
              <a:t>.</a:t>
            </a:r>
            <a:endParaRPr lang="en-US" dirty="0">
              <a:latin typeface="Times New Roman"/>
              <a:ea typeface="+mn-lt"/>
              <a:cs typeface="Times New Roman"/>
            </a:endParaRPr>
          </a:p>
          <a:p>
            <a:pPr algn="just">
              <a:lnSpc>
                <a:spcPct val="150000"/>
              </a:lnSpc>
              <a:buFont typeface="Arial"/>
              <a:buChar char="•"/>
            </a:pPr>
            <a:endParaRPr lang="en-US" dirty="0">
              <a:latin typeface="Times New Roman"/>
              <a:ea typeface="Calibri"/>
              <a:cs typeface="Calibri"/>
            </a:endParaRPr>
          </a:p>
          <a:p>
            <a:pPr algn="just"/>
            <a:endParaRPr lang="en-US" dirty="0">
              <a:latin typeface="Calibri"/>
              <a:ea typeface="Calibri"/>
              <a:cs typeface="Calibri"/>
            </a:endParaRPr>
          </a:p>
          <a:p>
            <a:pPr algn="just">
              <a:lnSpc>
                <a:spcPct val="150000"/>
              </a:lnSpc>
              <a:buFont typeface="Arial"/>
              <a:buChar char="•"/>
            </a:pPr>
            <a:endParaRPr lang="en-US" dirty="0">
              <a:latin typeface="Times New Roman"/>
              <a:ea typeface="Calibri"/>
              <a:cs typeface="Times New Roman"/>
            </a:endParaRPr>
          </a:p>
          <a:p>
            <a:pPr algn="just">
              <a:lnSpc>
                <a:spcPct val="150000"/>
              </a:lnSpc>
              <a:buFont typeface="Arial"/>
              <a:buChar char="•"/>
            </a:pPr>
            <a:endParaRPr lang="en-US" dirty="0">
              <a:latin typeface="Times New Roman"/>
              <a:ea typeface="Calibri"/>
              <a:cs typeface="Times New Roman"/>
            </a:endParaRP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endParaRPr lang="en-US" dirty="0">
              <a:latin typeface="Times New Roman"/>
              <a:ea typeface="Calibri"/>
              <a:cs typeface="Times New Roman"/>
            </a:endParaRPr>
          </a:p>
          <a:p>
            <a:pPr algn="just">
              <a:lnSpc>
                <a:spcPct val="150000"/>
              </a:lnSpc>
            </a:pPr>
            <a:endParaRPr lang="en-US" sz="2000" dirty="0">
              <a:latin typeface="Times New Roman"/>
              <a:ea typeface="Calibri"/>
              <a:cs typeface="Times New Roman"/>
            </a:endParaRP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endParaRPr lang="en-US" dirty="0">
              <a:latin typeface="Times New Roman"/>
              <a:ea typeface="Calibri"/>
              <a:cs typeface="Times New Roman"/>
            </a:endParaRPr>
          </a:p>
          <a:p>
            <a:pPr algn="just"/>
            <a:br>
              <a:rPr lang="en-US" dirty="0"/>
            </a:br>
            <a:r>
              <a:rPr lang="en-US" dirty="0">
                <a:latin typeface="Calibri"/>
                <a:ea typeface="Calibri"/>
                <a:cs typeface="Calibri"/>
              </a:rPr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032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E1E14D-98CB-43FC-69C8-7D9CB5284D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A0046B70-6E52-1383-6303-178E19E43A12}"/>
              </a:ext>
            </a:extLst>
          </p:cNvPr>
          <p:cNvSpPr txBox="1">
            <a:spLocks/>
          </p:cNvSpPr>
          <p:nvPr/>
        </p:nvSpPr>
        <p:spPr>
          <a:xfrm>
            <a:off x="9234361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b="1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7E5FFE4-A5CB-A369-2B14-3D4BB0B3A8D5}"/>
              </a:ext>
            </a:extLst>
          </p:cNvPr>
          <p:cNvSpPr txBox="1">
            <a:spLocks/>
          </p:cNvSpPr>
          <p:nvPr/>
        </p:nvSpPr>
        <p:spPr>
          <a:xfrm>
            <a:off x="9234361" y="3579261"/>
            <a:ext cx="2619849" cy="3061006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600" b="1"/>
          </a:p>
        </p:txBody>
      </p:sp>
      <p:sp>
        <p:nvSpPr>
          <p:cNvPr id="2" name="TextBox 3">
            <a:extLst>
              <a:ext uri="{FF2B5EF4-FFF2-40B4-BE49-F238E27FC236}">
                <a16:creationId xmlns:a16="http://schemas.microsoft.com/office/drawing/2014/main" id="{AE616263-2A56-69D0-F893-744BE71F32B9}"/>
              </a:ext>
            </a:extLst>
          </p:cNvPr>
          <p:cNvSpPr txBox="1"/>
          <p:nvPr/>
        </p:nvSpPr>
        <p:spPr>
          <a:xfrm>
            <a:off x="425215" y="1046104"/>
            <a:ext cx="11341570" cy="120032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992E3A"/>
                </a:solidFill>
                <a:latin typeface="Times New Roman"/>
                <a:cs typeface="Times New Roman"/>
              </a:rPr>
              <a:t>1.Introduction to Threads</a:t>
            </a:r>
            <a:endParaRPr lang="en-US" b="1" dirty="0">
              <a:solidFill>
                <a:srgbClr val="992E3A"/>
              </a:solidFill>
            </a:endParaRPr>
          </a:p>
          <a:p>
            <a:r>
              <a:rPr lang="en-US" dirty="0">
                <a:latin typeface="Times New Roman"/>
                <a:cs typeface="Times New Roman"/>
              </a:rPr>
              <a:t>Definition:</a:t>
            </a:r>
          </a:p>
          <a:p>
            <a:r>
              <a:rPr lang="en-US" dirty="0">
                <a:latin typeface="Times New Roman"/>
                <a:ea typeface="+mn-lt"/>
                <a:cs typeface="+mn-lt"/>
              </a:rPr>
              <a:t>A thread is a single sequence of execution in a program. Multithreading allows concurrent execution of two or more threads for better CPU utilization.</a:t>
            </a:r>
            <a:endParaRPr lang="en-US" dirty="0">
              <a:latin typeface="Times New Roman"/>
            </a:endParaRPr>
          </a:p>
        </p:txBody>
      </p:sp>
      <p:sp>
        <p:nvSpPr>
          <p:cNvPr id="3" name="TextBox 1">
            <a:extLst>
              <a:ext uri="{FF2B5EF4-FFF2-40B4-BE49-F238E27FC236}">
                <a16:creationId xmlns:a16="http://schemas.microsoft.com/office/drawing/2014/main" id="{D5F4B42F-7B5B-1DF9-7F00-AB881BE3B70A}"/>
              </a:ext>
            </a:extLst>
          </p:cNvPr>
          <p:cNvSpPr txBox="1"/>
          <p:nvPr/>
        </p:nvSpPr>
        <p:spPr>
          <a:xfrm>
            <a:off x="-3463" y="187036"/>
            <a:ext cx="10172699" cy="46166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>
                <a:solidFill>
                  <a:srgbClr val="A71F38"/>
                </a:solidFill>
                <a:latin typeface="Times New Roman"/>
              </a:rPr>
              <a:t>Key Concepts with Definitions/ Code Snippet – Hands –on Practice</a:t>
            </a:r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68F4935-9025-400A-D978-C44DF0DA78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560" y="4482320"/>
            <a:ext cx="1457325" cy="361950"/>
          </a:xfrm>
          <a:prstGeom prst="rect">
            <a:avLst/>
          </a:prstGeom>
        </p:spPr>
      </p:pic>
      <p:pic>
        <p:nvPicPr>
          <p:cNvPr id="8" name="Picture 7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E9B15FF3-61CF-6BC1-A74E-A41D64CB86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738" y="2198977"/>
            <a:ext cx="5153025" cy="22002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8FA1ECA-3141-8DB8-63D6-10A2F4054D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768" y="4941311"/>
            <a:ext cx="2133600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036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0A8579-60F3-32AD-E4C8-A21753E03F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E6FE299B-149E-852F-2C22-6C5366DE60D0}"/>
              </a:ext>
            </a:extLst>
          </p:cNvPr>
          <p:cNvSpPr txBox="1">
            <a:spLocks/>
          </p:cNvSpPr>
          <p:nvPr/>
        </p:nvSpPr>
        <p:spPr>
          <a:xfrm>
            <a:off x="9234361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b="1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670CE87-D47A-8911-AEDE-461A0C91AE2F}"/>
              </a:ext>
            </a:extLst>
          </p:cNvPr>
          <p:cNvSpPr txBox="1">
            <a:spLocks/>
          </p:cNvSpPr>
          <p:nvPr/>
        </p:nvSpPr>
        <p:spPr>
          <a:xfrm>
            <a:off x="9234361" y="3579261"/>
            <a:ext cx="2619849" cy="3061006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600" b="1"/>
          </a:p>
        </p:txBody>
      </p:sp>
      <p:sp>
        <p:nvSpPr>
          <p:cNvPr id="2" name="TextBox 3">
            <a:extLst>
              <a:ext uri="{FF2B5EF4-FFF2-40B4-BE49-F238E27FC236}">
                <a16:creationId xmlns:a16="http://schemas.microsoft.com/office/drawing/2014/main" id="{AF7A4B66-6DFC-0631-3C3C-17A459EA4492}"/>
              </a:ext>
            </a:extLst>
          </p:cNvPr>
          <p:cNvSpPr txBox="1"/>
          <p:nvPr/>
        </p:nvSpPr>
        <p:spPr>
          <a:xfrm>
            <a:off x="425215" y="1046104"/>
            <a:ext cx="11341570" cy="92333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992E3A"/>
                </a:solidFill>
                <a:latin typeface="Times New Roman"/>
                <a:cs typeface="Times New Roman"/>
              </a:rPr>
              <a:t>2.Thread Management</a:t>
            </a:r>
            <a:endParaRPr lang="en-US" b="1" dirty="0">
              <a:solidFill>
                <a:srgbClr val="992E3A"/>
              </a:solidFill>
            </a:endParaRPr>
          </a:p>
          <a:p>
            <a:r>
              <a:rPr lang="en-US" dirty="0">
                <a:latin typeface="Times New Roman"/>
                <a:cs typeface="Times New Roman"/>
              </a:rPr>
              <a:t>Definition:</a:t>
            </a:r>
          </a:p>
          <a:p>
            <a:r>
              <a:rPr lang="en-US" dirty="0">
                <a:latin typeface="Times New Roman"/>
                <a:ea typeface="+mn-lt"/>
                <a:cs typeface="+mn-lt"/>
              </a:rPr>
              <a:t>Managing the lifecycle of a thread includes starting, joining, detaching, and passing parameters to threads.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738464C-6BB4-3ADA-D98C-C18FB0757B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924" y="4265843"/>
            <a:ext cx="1457325" cy="361950"/>
          </a:xfrm>
          <a:prstGeom prst="rect">
            <a:avLst/>
          </a:prstGeom>
        </p:spPr>
      </p:pic>
      <p:pic>
        <p:nvPicPr>
          <p:cNvPr id="4" name="Picture 3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29692517-FDFE-DC78-AE52-2B226A0876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132" y="1968211"/>
            <a:ext cx="5562600" cy="22288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DB93134-31F2-9478-BB5E-4B34650269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266" y="4754275"/>
            <a:ext cx="1390650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446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6A6D4D-0D87-A5BD-53C6-92A34D0462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F7A892E7-4B69-86FF-A6D9-E000340DB8FA}"/>
              </a:ext>
            </a:extLst>
          </p:cNvPr>
          <p:cNvSpPr txBox="1">
            <a:spLocks/>
          </p:cNvSpPr>
          <p:nvPr/>
        </p:nvSpPr>
        <p:spPr>
          <a:xfrm>
            <a:off x="9234361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b="1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EC1544F-999B-0D88-2058-209B98450608}"/>
              </a:ext>
            </a:extLst>
          </p:cNvPr>
          <p:cNvSpPr txBox="1">
            <a:spLocks/>
          </p:cNvSpPr>
          <p:nvPr/>
        </p:nvSpPr>
        <p:spPr>
          <a:xfrm>
            <a:off x="9234361" y="3579261"/>
            <a:ext cx="2619849" cy="3061006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600" b="1"/>
          </a:p>
        </p:txBody>
      </p:sp>
      <p:sp>
        <p:nvSpPr>
          <p:cNvPr id="2" name="TextBox 3">
            <a:extLst>
              <a:ext uri="{FF2B5EF4-FFF2-40B4-BE49-F238E27FC236}">
                <a16:creationId xmlns:a16="http://schemas.microsoft.com/office/drawing/2014/main" id="{00F5F013-F959-FBB6-3E95-F3EACC00B14A}"/>
              </a:ext>
            </a:extLst>
          </p:cNvPr>
          <p:cNvSpPr txBox="1"/>
          <p:nvPr/>
        </p:nvSpPr>
        <p:spPr>
          <a:xfrm>
            <a:off x="425215" y="1046104"/>
            <a:ext cx="11341570" cy="120032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992E3A"/>
                </a:solidFill>
                <a:latin typeface="Times New Roman"/>
                <a:cs typeface="Times New Roman"/>
              </a:rPr>
              <a:t>3.Thread Safety (Mutex, Lock Guard)</a:t>
            </a:r>
            <a:endParaRPr lang="en-US" b="1" dirty="0">
              <a:solidFill>
                <a:srgbClr val="992E3A"/>
              </a:solidFill>
            </a:endParaRPr>
          </a:p>
          <a:p>
            <a:r>
              <a:rPr lang="en-US" dirty="0">
                <a:latin typeface="Times New Roman"/>
                <a:cs typeface="Times New Roman"/>
              </a:rPr>
              <a:t>Definition:</a:t>
            </a:r>
          </a:p>
          <a:p>
            <a:r>
              <a:rPr lang="en-US" dirty="0">
                <a:latin typeface="Times New Roman"/>
                <a:ea typeface="+mn-lt"/>
                <a:cs typeface="+mn-lt"/>
              </a:rPr>
              <a:t>Thread safety ensures that shared data is accessed by only one thread at a time using synchronization tools like mutex and lock guard.</a:t>
            </a:r>
            <a:endParaRPr lang="en-US" dirty="0">
              <a:latin typeface="Times New Roman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2FD03D0-D9F0-1635-8129-A47754CD10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0356" y="2317548"/>
            <a:ext cx="1457325" cy="361950"/>
          </a:xfrm>
          <a:prstGeom prst="rect">
            <a:avLst/>
          </a:prstGeom>
        </p:spPr>
      </p:pic>
      <p:pic>
        <p:nvPicPr>
          <p:cNvPr id="3" name="Picture 2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ECC364AE-AE66-CBF1-A511-02FBA4999A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132" y="2315441"/>
            <a:ext cx="6515100" cy="3733800"/>
          </a:xfrm>
          <a:prstGeom prst="rect">
            <a:avLst/>
          </a:prstGeom>
        </p:spPr>
      </p:pic>
      <p:pic>
        <p:nvPicPr>
          <p:cNvPr id="8" name="Picture 7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CD209C35-7B63-57C2-6C7E-8902A65027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3161" y="2908156"/>
            <a:ext cx="1695450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933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253C4E-85A4-026E-0B81-F405160BF2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AEC002CA-D077-3BC6-204D-6E7A3D07B824}"/>
              </a:ext>
            </a:extLst>
          </p:cNvPr>
          <p:cNvSpPr txBox="1">
            <a:spLocks/>
          </p:cNvSpPr>
          <p:nvPr/>
        </p:nvSpPr>
        <p:spPr>
          <a:xfrm>
            <a:off x="9234361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b="1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714A3A-5C8F-DEDB-2806-1E044F98E1CF}"/>
              </a:ext>
            </a:extLst>
          </p:cNvPr>
          <p:cNvSpPr txBox="1">
            <a:spLocks/>
          </p:cNvSpPr>
          <p:nvPr/>
        </p:nvSpPr>
        <p:spPr>
          <a:xfrm>
            <a:off x="9234361" y="3579261"/>
            <a:ext cx="2619849" cy="3061006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600" b="1"/>
          </a:p>
        </p:txBody>
      </p:sp>
      <p:sp>
        <p:nvSpPr>
          <p:cNvPr id="2" name="TextBox 3">
            <a:extLst>
              <a:ext uri="{FF2B5EF4-FFF2-40B4-BE49-F238E27FC236}">
                <a16:creationId xmlns:a16="http://schemas.microsoft.com/office/drawing/2014/main" id="{69DD4301-F78A-58FB-AD6C-ABBCB97B2DF9}"/>
              </a:ext>
            </a:extLst>
          </p:cNvPr>
          <p:cNvSpPr txBox="1"/>
          <p:nvPr/>
        </p:nvSpPr>
        <p:spPr>
          <a:xfrm>
            <a:off x="425215" y="1046104"/>
            <a:ext cx="11341570" cy="92333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992E3A"/>
                </a:solidFill>
                <a:latin typeface="Times New Roman"/>
                <a:cs typeface="Times New Roman"/>
              </a:rPr>
              <a:t>4. Advanced Thread Management</a:t>
            </a:r>
          </a:p>
          <a:p>
            <a:r>
              <a:rPr lang="en-US" dirty="0">
                <a:latin typeface="Times New Roman"/>
                <a:cs typeface="Times New Roman"/>
              </a:rPr>
              <a:t>Definition:</a:t>
            </a:r>
          </a:p>
          <a:p>
            <a:r>
              <a:rPr lang="en-US" dirty="0">
                <a:latin typeface="Times New Roman"/>
                <a:ea typeface="+mn-lt"/>
                <a:cs typeface="+mn-lt"/>
              </a:rPr>
              <a:t>Advanced features like </a:t>
            </a:r>
            <a:r>
              <a:rPr lang="en-US" dirty="0">
                <a:latin typeface="Times New Roman"/>
                <a:ea typeface="Calibri"/>
                <a:cs typeface="Calibri"/>
              </a:rPr>
              <a:t>std::async</a:t>
            </a:r>
            <a:r>
              <a:rPr lang="en-US" dirty="0">
                <a:latin typeface="Times New Roman"/>
                <a:ea typeface="+mn-lt"/>
                <a:cs typeface="+mn-lt"/>
              </a:rPr>
              <a:t>, </a:t>
            </a:r>
            <a:r>
              <a:rPr lang="en-US" dirty="0">
                <a:latin typeface="Times New Roman"/>
                <a:ea typeface="Calibri"/>
                <a:cs typeface="Calibri"/>
              </a:rPr>
              <a:t>std::future</a:t>
            </a:r>
            <a:r>
              <a:rPr lang="en-US" dirty="0">
                <a:latin typeface="Times New Roman"/>
                <a:ea typeface="+mn-lt"/>
                <a:cs typeface="+mn-lt"/>
              </a:rPr>
              <a:t>, and </a:t>
            </a:r>
            <a:r>
              <a:rPr lang="en-US" dirty="0">
                <a:latin typeface="Times New Roman"/>
                <a:ea typeface="Calibri"/>
                <a:cs typeface="Calibri"/>
              </a:rPr>
              <a:t>std::promise</a:t>
            </a:r>
            <a:r>
              <a:rPr lang="en-US" dirty="0">
                <a:latin typeface="Times New Roman"/>
                <a:ea typeface="+mn-lt"/>
                <a:cs typeface="+mn-lt"/>
              </a:rPr>
              <a:t> are used for task-based parallelism.</a:t>
            </a:r>
            <a:endParaRPr lang="en-US" dirty="0">
              <a:latin typeface="Times New Roman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4403BC1-BCE4-15B1-2564-68B89F8B70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629" y="4421707"/>
            <a:ext cx="1457325" cy="361950"/>
          </a:xfrm>
          <a:prstGeom prst="rect">
            <a:avLst/>
          </a:prstGeom>
        </p:spPr>
      </p:pic>
      <p:pic>
        <p:nvPicPr>
          <p:cNvPr id="7" name="Picture 6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D6AFA548-76A6-70D2-D454-AC09F0E992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970" y="2046143"/>
            <a:ext cx="7105650" cy="22288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CEDE4F0-C3C9-C5EE-0067-05F3C33AC2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836" y="4968586"/>
            <a:ext cx="17526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167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039174-FFE2-1FC9-07D3-D04A9FCD68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8252786A-B1EE-4E00-B7E6-338AB281E673}"/>
              </a:ext>
            </a:extLst>
          </p:cNvPr>
          <p:cNvSpPr txBox="1">
            <a:spLocks/>
          </p:cNvSpPr>
          <p:nvPr/>
        </p:nvSpPr>
        <p:spPr>
          <a:xfrm>
            <a:off x="9234361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b="1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86AA8BA-457D-C3D3-3C4B-F55C45FCE6EB}"/>
              </a:ext>
            </a:extLst>
          </p:cNvPr>
          <p:cNvSpPr txBox="1">
            <a:spLocks/>
          </p:cNvSpPr>
          <p:nvPr/>
        </p:nvSpPr>
        <p:spPr>
          <a:xfrm>
            <a:off x="9234361" y="3579261"/>
            <a:ext cx="2619849" cy="3061006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600" b="1"/>
          </a:p>
        </p:txBody>
      </p:sp>
      <p:sp>
        <p:nvSpPr>
          <p:cNvPr id="2" name="TextBox 3">
            <a:extLst>
              <a:ext uri="{FF2B5EF4-FFF2-40B4-BE49-F238E27FC236}">
                <a16:creationId xmlns:a16="http://schemas.microsoft.com/office/drawing/2014/main" id="{465D9E9E-68F4-A18B-3DC6-6A3F45AD4D39}"/>
              </a:ext>
            </a:extLst>
          </p:cNvPr>
          <p:cNvSpPr txBox="1"/>
          <p:nvPr/>
        </p:nvSpPr>
        <p:spPr>
          <a:xfrm>
            <a:off x="425215" y="1046104"/>
            <a:ext cx="11341570" cy="120032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992E3A"/>
                </a:solidFill>
                <a:latin typeface="Times New Roman"/>
                <a:cs typeface="Times New Roman"/>
              </a:rPr>
              <a:t>5. Condition Variables</a:t>
            </a:r>
          </a:p>
          <a:p>
            <a:r>
              <a:rPr lang="en-US" dirty="0">
                <a:latin typeface="Times New Roman"/>
                <a:cs typeface="Times New Roman"/>
              </a:rPr>
              <a:t>Definition:</a:t>
            </a:r>
          </a:p>
          <a:p>
            <a:r>
              <a:rPr lang="en-US" dirty="0">
                <a:latin typeface="Times New Roman"/>
                <a:ea typeface="+mn-lt"/>
                <a:cs typeface="+mn-lt"/>
              </a:rPr>
              <a:t>Condition variables are used to synchronize threads via notifications, allowing threads to wait for certain conditions to be met.</a:t>
            </a:r>
            <a:endParaRPr lang="en-US" dirty="0">
              <a:latin typeface="Times New Roman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046D83A-F29A-CE53-8324-EBFDA39730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3720" y="2153025"/>
            <a:ext cx="1457325" cy="361950"/>
          </a:xfrm>
          <a:prstGeom prst="rect">
            <a:avLst/>
          </a:prstGeom>
        </p:spPr>
      </p:pic>
      <p:pic>
        <p:nvPicPr>
          <p:cNvPr id="3" name="Picture 2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FF1C43C8-459E-6500-F885-66E812B54C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587" y="2150053"/>
            <a:ext cx="5838825" cy="4211783"/>
          </a:xfrm>
          <a:prstGeom prst="rect">
            <a:avLst/>
          </a:prstGeom>
        </p:spPr>
      </p:pic>
      <p:pic>
        <p:nvPicPr>
          <p:cNvPr id="4" name="Picture 3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FDA70472-7462-8ED0-F114-3581882E50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4793" y="2671330"/>
            <a:ext cx="192405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653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657240BBBC6B049925159D12E9A25AF" ma:contentTypeVersion="11" ma:contentTypeDescription="Create a new document." ma:contentTypeScope="" ma:versionID="26b8b635b1e6063efa60a7b4acc4e2e3">
  <xsd:schema xmlns:xsd="http://www.w3.org/2001/XMLSchema" xmlns:xs="http://www.w3.org/2001/XMLSchema" xmlns:p="http://schemas.microsoft.com/office/2006/metadata/properties" xmlns:ns3="7dbb0361-a347-4361-aad0-742af1c4894d" xmlns:ns4="9ef71459-7135-4651-8acf-3a45a5e0ab13" targetNamespace="http://schemas.microsoft.com/office/2006/metadata/properties" ma:root="true" ma:fieldsID="d6460f61bcd4c91886233c57813698c2" ns3:_="" ns4:_="">
    <xsd:import namespace="7dbb0361-a347-4361-aad0-742af1c4894d"/>
    <xsd:import namespace="9ef71459-7135-4651-8acf-3a45a5e0ab13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bb0361-a347-4361-aad0-742af1c4894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f71459-7135-4651-8acf-3a45a5e0ab1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internalName="MediaServiceDateTake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4553A5C-27BA-4B22-B2A5-D9BA781F94A2}">
  <ds:schemaRefs>
    <ds:schemaRef ds:uri="7dbb0361-a347-4361-aad0-742af1c4894d"/>
    <ds:schemaRef ds:uri="9ef71459-7135-4651-8acf-3a45a5e0ab1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554E8A36-207B-4778-AD7D-BDA9120D12AB}">
  <ds:schemaRefs>
    <ds:schemaRef ds:uri="7dbb0361-a347-4361-aad0-742af1c4894d"/>
    <ds:schemaRef ds:uri="9ef71459-7135-4651-8acf-3a45a5e0ab13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F5210273-DEBD-4595-B791-2314571AF4C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</Words>
  <Application>Microsoft Office PowerPoint</Application>
  <PresentationFormat>Widescreen</PresentationFormat>
  <Paragraphs>5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 reset issue on SWC press events</dc:title>
  <dc:creator>prasad dokku</dc:creator>
  <cp:lastModifiedBy>Rakshith Kumar Pulluri</cp:lastModifiedBy>
  <cp:revision>951</cp:revision>
  <dcterms:created xsi:type="dcterms:W3CDTF">2018-04-13T08:56:00Z</dcterms:created>
  <dcterms:modified xsi:type="dcterms:W3CDTF">2025-05-29T05:36:45Z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53CB3D3E10964D8CA74CED45E813FBA1</vt:lpwstr>
  </property>
  <property fmtid="{D5CDD505-2E9C-101B-9397-08002B2CF9AE}" pid="3" name="KSOProductBuildVer">
    <vt:lpwstr>1033-11.2.0.11191</vt:lpwstr>
  </property>
  <property fmtid="{D5CDD505-2E9C-101B-9397-08002B2CF9AE}" pid="4" name="ContentTypeId">
    <vt:lpwstr>0x010100E657240BBBC6B049925159D12E9A25AF</vt:lpwstr>
  </property>
</Properties>
</file>