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2" r:id="rId5"/>
  </p:sldMasterIdLst>
  <p:notesMasterIdLst>
    <p:notesMasterId r:id="rId25"/>
  </p:notesMasterIdLst>
  <p:sldIdLst>
    <p:sldId id="714" r:id="rId6"/>
    <p:sldId id="723" r:id="rId7"/>
    <p:sldId id="726" r:id="rId8"/>
    <p:sldId id="722" r:id="rId9"/>
    <p:sldId id="725" r:id="rId10"/>
    <p:sldId id="724" r:id="rId11"/>
    <p:sldId id="721" r:id="rId12"/>
    <p:sldId id="720" r:id="rId13"/>
    <p:sldId id="719" r:id="rId14"/>
    <p:sldId id="718" r:id="rId15"/>
    <p:sldId id="728" r:id="rId16"/>
    <p:sldId id="729" r:id="rId17"/>
    <p:sldId id="730" r:id="rId18"/>
    <p:sldId id="731" r:id="rId19"/>
    <p:sldId id="732" r:id="rId20"/>
    <p:sldId id="733" r:id="rId21"/>
    <p:sldId id="734" r:id="rId22"/>
    <p:sldId id="735" r:id="rId23"/>
    <p:sldId id="71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D19BF-9D61-5E9C-3BA2-FDCA421C9DBB}" v="19" dt="2025-05-29T15:17:00.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agala Vasanthi" userId="S::vasanthi.velagala@rampgroup.com::92501281-ff19-4195-9682-ddb99bac5736" providerId="AD" clId="Web-{144D19BF-9D61-5E9C-3BA2-FDCA421C9DBB}"/>
    <pc:docChg chg="modSld">
      <pc:chgData name="Velagala Vasanthi" userId="S::vasanthi.velagala@rampgroup.com::92501281-ff19-4195-9682-ddb99bac5736" providerId="AD" clId="Web-{144D19BF-9D61-5E9C-3BA2-FDCA421C9DBB}" dt="2025-05-29T15:17:00.025" v="11" actId="1076"/>
      <pc:docMkLst>
        <pc:docMk/>
      </pc:docMkLst>
      <pc:sldChg chg="addSp modSp">
        <pc:chgData name="Velagala Vasanthi" userId="S::vasanthi.velagala@rampgroup.com::92501281-ff19-4195-9682-ddb99bac5736" providerId="AD" clId="Web-{144D19BF-9D61-5E9C-3BA2-FDCA421C9DBB}" dt="2025-05-29T15:17:00.025" v="11" actId="1076"/>
        <pc:sldMkLst>
          <pc:docMk/>
          <pc:sldMk cId="0" sldId="714"/>
        </pc:sldMkLst>
        <pc:spChg chg="add mod">
          <ac:chgData name="Velagala Vasanthi" userId="S::vasanthi.velagala@rampgroup.com::92501281-ff19-4195-9682-ddb99bac5736" providerId="AD" clId="Web-{144D19BF-9D61-5E9C-3BA2-FDCA421C9DBB}" dt="2025-05-29T15:16:56.353" v="10" actId="20577"/>
          <ac:spMkLst>
            <pc:docMk/>
            <pc:sldMk cId="0" sldId="714"/>
            <ac:spMk id="5" creationId="{9C2AC77F-D343-6514-D085-48EF4B4A93B4}"/>
          </ac:spMkLst>
        </pc:spChg>
        <pc:spChg chg="mod">
          <ac:chgData name="Velagala Vasanthi" userId="S::vasanthi.velagala@rampgroup.com::92501281-ff19-4195-9682-ddb99bac5736" providerId="AD" clId="Web-{144D19BF-9D61-5E9C-3BA2-FDCA421C9DBB}" dt="2025-05-29T15:16:34.806" v="1" actId="20577"/>
          <ac:spMkLst>
            <pc:docMk/>
            <pc:sldMk cId="0" sldId="714"/>
            <ac:spMk id="16" creationId="{00000000-0000-0000-0000-000000000000}"/>
          </ac:spMkLst>
        </pc:spChg>
        <pc:grpChg chg="mod">
          <ac:chgData name="Velagala Vasanthi" userId="S::vasanthi.velagala@rampgroup.com::92501281-ff19-4195-9682-ddb99bac5736" providerId="AD" clId="Web-{144D19BF-9D61-5E9C-3BA2-FDCA421C9DBB}" dt="2025-05-29T15:17:00.025" v="11" actId="1076"/>
          <ac:grpSpMkLst>
            <pc:docMk/>
            <pc:sldMk cId="0" sldId="714"/>
            <ac:grpSpMk id="2"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5B3E-CD97-4AAF-B99B-E85FBF1BD1EE}"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5F58F-5BB2-4C50-95DD-4B37FD9C1AA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341458-474C-4418-92BB-2F0C31747162}"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a:xfrm>
            <a:off x="419098" y="66740"/>
            <a:ext cx="11138025" cy="526506"/>
          </a:xfrm>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t>5/29/2025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83200" y="6492876"/>
            <a:ext cx="2844800" cy="365125"/>
          </a:xfrm>
          <a:prstGeom prst="rect">
            <a:avLst/>
          </a:prstGeom>
        </p:spPr>
        <p:txBody>
          <a:bodyPr/>
          <a:lstStyle>
            <a:lvl1pPr>
              <a:defRPr/>
            </a:lvl1pPr>
          </a:lstStyle>
          <a:p>
            <a:pPr fontAlgn="base">
              <a:spcBef>
                <a:spcPct val="0"/>
              </a:spcBef>
              <a:spcAft>
                <a:spcPct val="0"/>
              </a:spcAft>
              <a:defRPr/>
            </a:pPr>
            <a:fld id="{A73D611B-43CF-4ECA-9D0D-19F588D40824}" type="datetime1">
              <a:rPr lang="en-US" smtClean="0">
                <a:solidFill>
                  <a:prstClr val="black"/>
                </a:solidFill>
                <a:latin typeface="Arial" panose="020B0604020202020204" pitchFamily="34" charset="0"/>
                <a:cs typeface="Arial" panose="020B0604020202020204" pitchFamily="34" charset="0"/>
              </a:rPr>
              <a:t>5/29/2025</a:t>
            </a:fld>
            <a:endParaRPr lang="en-US">
              <a:solidFill>
                <a:prstClr val="black"/>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29A43EE-205B-437B-9471-1CC0D5CC9AF8}" type="slidenum">
              <a:rPr lang="en-US">
                <a:solidFill>
                  <a:prstClr val="black">
                    <a:tint val="75000"/>
                  </a:prstClr>
                </a:solidFill>
              </a:rPr>
              <a:t>‹#›</a:t>
            </a:fld>
            <a:endParaRPr lang="en-US">
              <a:solidFill>
                <a:prstClr val="black">
                  <a:tint val="75000"/>
                </a:prstClr>
              </a:solidFill>
            </a:endParaRPr>
          </a:p>
        </p:txBody>
      </p:sp>
      <p:pic>
        <p:nvPicPr>
          <p:cNvPr id="5" name="Picture 4" descr="A close up of a sign&#10;&#10;Description generated with very high confiden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87213" y="196729"/>
            <a:ext cx="323083" cy="242312"/>
          </a:xfrm>
          <a:prstGeom prst="rect">
            <a:avLst/>
          </a:prstGeom>
          <a:effectLst>
            <a:outerShdw blurRad="50800" sx="1000" sy="1000" algn="ctr" rotWithShape="0">
              <a:srgbClr val="000000"/>
            </a:outerShdw>
            <a:reflection endPos="0" dist="50800" dir="5400000" sy="-100000" algn="bl" rotWithShape="0"/>
          </a:effectLst>
        </p:spPr>
      </p:pic>
      <p:cxnSp>
        <p:nvCxnSpPr>
          <p:cNvPr id="7" name="Straight Connector 6"/>
          <p:cNvCxnSpPr/>
          <p:nvPr userDrawn="1"/>
        </p:nvCxnSpPr>
        <p:spPr>
          <a:xfrm>
            <a:off x="21547" y="635769"/>
            <a:ext cx="12170453" cy="416"/>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41458-474C-4418-92BB-2F0C31747162}"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341458-474C-4418-92BB-2F0C31747162}"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341458-474C-4418-92BB-2F0C31747162}" type="datetimeFigureOut">
              <a:rPr lang="en-US" smtClean="0"/>
              <a:t>5/29/2025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341458-474C-4418-92BB-2F0C31747162}" type="datetimeFigureOut">
              <a:rPr lang="en-US" smtClean="0"/>
              <a:t>5/29/2025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41458-474C-4418-92BB-2F0C31747162}" type="datetimeFigureOut">
              <a:rPr lang="en-US" smtClean="0"/>
              <a:t>5/29/2025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41458-474C-4418-92BB-2F0C31747162}" type="datetimeFigureOut">
              <a:rPr lang="en-US" smtClean="0"/>
              <a:t>5/29/2025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E27B1-1470-460A-9E50-93CBBE2B0A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2FC699-A714-4BF6-B44A-1CDC466F36DB}" type="datetimeFigureOut">
              <a:rPr lang="en-US" smtClean="0"/>
              <a:t>5/29/2025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FC057C-44E7-4E64-8D23-0849F4790F8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jpeg"/><Relationship Id="rId1" Type="http://schemas.openxmlformats.org/officeDocument/2006/relationships/slideLayout" Target="../slideLayouts/slideLayout14.xml"/><Relationship Id="rId6" Type="http://schemas.microsoft.com/office/2007/relationships/hdphoto" Target="../media/hdphoto2.wdp"/><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6376" y="5996066"/>
            <a:ext cx="2315624" cy="845683"/>
          </a:xfrm>
          <a:prstGeom prst="rect">
            <a:avLst/>
          </a:prstGeom>
        </p:spPr>
      </p:pic>
      <p:grpSp>
        <p:nvGrpSpPr>
          <p:cNvPr id="2" name="Group 1"/>
          <p:cNvGrpSpPr/>
          <p:nvPr/>
        </p:nvGrpSpPr>
        <p:grpSpPr>
          <a:xfrm>
            <a:off x="609600" y="186997"/>
            <a:ext cx="4777307" cy="5992637"/>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sp>
        <p:nvSpPr>
          <p:cNvPr id="16" name="Google Shape;57;p15"/>
          <p:cNvSpPr txBox="1"/>
          <p:nvPr/>
        </p:nvSpPr>
        <p:spPr>
          <a:xfrm>
            <a:off x="5812566" y="1899044"/>
            <a:ext cx="6026946" cy="319372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6000" b="1" dirty="0">
                <a:solidFill>
                  <a:srgbClr val="992E3A"/>
                </a:solidFill>
                <a:latin typeface="Times New Roman"/>
                <a:ea typeface="+mj-lt"/>
                <a:cs typeface="Times New Roman"/>
                <a:sym typeface="Fira Sans Condensed SemiBold"/>
              </a:rPr>
              <a:t>T1934</a:t>
            </a:r>
            <a:endParaRPr lang="en-US" sz="6000" b="1" dirty="0">
              <a:solidFill>
                <a:srgbClr val="992E3A"/>
              </a:solidFill>
              <a:latin typeface="Times New Roman" panose="02020603050405020304" charset="0"/>
              <a:ea typeface="+mj-lt"/>
              <a:cs typeface="Times New Roman" panose="02020603050405020304" charset="0"/>
              <a:sym typeface="Fira Sans Condensed SemiBold"/>
            </a:endParaRPr>
          </a:p>
          <a:p>
            <a:pPr algn="r"/>
            <a:r>
              <a:rPr lang="en-US" sz="6000" dirty="0">
                <a:solidFill>
                  <a:srgbClr val="676767"/>
                </a:solidFill>
                <a:latin typeface="Times New Roman" panose="02020603050405020304" charset="0"/>
                <a:ea typeface="Fira Sans Condensed SemiBold"/>
                <a:cs typeface="Times New Roman" panose="02020603050405020304" charset="0"/>
                <a:sym typeface="Fira Sans Condensed SemiBold"/>
              </a:rPr>
              <a:t>Learning Document</a:t>
            </a:r>
            <a:endParaRPr lang="en-US" sz="6000" dirty="0">
              <a:latin typeface="Times New Roman" panose="02020603050405020304"/>
              <a:cs typeface="Times New Roman" panose="02020603050405020304"/>
            </a:endParaRPr>
          </a:p>
          <a:p>
            <a:pPr algn="r"/>
            <a:endParaRPr lang="en-US" sz="6000" b="1" dirty="0">
              <a:solidFill>
                <a:schemeClr val="bg2">
                  <a:lumMod val="50000"/>
                </a:schemeClr>
              </a:solidFill>
              <a:latin typeface="Times New Roman" panose="02020603050405020304"/>
              <a:ea typeface="Fira Sans Condensed SemiBold"/>
              <a:cs typeface="Times New Roman" panose="02020603050405020304"/>
            </a:endParaRPr>
          </a:p>
        </p:txBody>
      </p:sp>
      <p:grpSp>
        <p:nvGrpSpPr>
          <p:cNvPr id="20" name="Group 19"/>
          <p:cNvGrpSpPr/>
          <p:nvPr/>
        </p:nvGrpSpPr>
        <p:grpSpPr>
          <a:xfrm>
            <a:off x="1302541" y="1832138"/>
            <a:ext cx="3391423" cy="3445295"/>
            <a:chOff x="1302541" y="1832138"/>
            <a:chExt cx="3391423" cy="3445295"/>
          </a:xfrm>
        </p:grpSpPr>
        <p:sp>
          <p:nvSpPr>
            <p:cNvPr id="13" name="Rectangle 12"/>
            <p:cNvSpPr/>
            <p:nvPr/>
          </p:nvSpPr>
          <p:spPr>
            <a:xfrm>
              <a:off x="1302541" y="4908101"/>
              <a:ext cx="3391423" cy="369332"/>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536040" y="1832138"/>
              <a:ext cx="2924426" cy="2924426"/>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C2AC77F-D343-6514-D085-48EF4B4A93B4}"/>
              </a:ext>
            </a:extLst>
          </p:cNvPr>
          <p:cNvSpPr txBox="1"/>
          <p:nvPr/>
        </p:nvSpPr>
        <p:spPr>
          <a:xfrm>
            <a:off x="9872485" y="5444792"/>
            <a:ext cx="24812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ea typeface="Calibri"/>
                <a:cs typeface="Calibri"/>
              </a:rPr>
              <a:t>29/05/2025</a:t>
            </a:r>
            <a:endParaRPr lang="en-US" sz="200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5255" y="118745"/>
            <a:ext cx="7740650" cy="567055"/>
          </a:xfrm>
          <a:prstGeom prst="rect">
            <a:avLst/>
          </a:prstGeom>
          <a:noFill/>
        </p:spPr>
        <p:txBody>
          <a:bodyPr wrap="square" rtlCol="0">
            <a:noAutofit/>
          </a:bodyPr>
          <a:lstStyle/>
          <a:p>
            <a:r>
              <a:rPr lang="en-US" sz="2400" b="1">
                <a:solidFill>
                  <a:srgbClr val="992E3A"/>
                </a:solidFill>
                <a:latin typeface="Times New Roman" panose="02020603050405020304" charset="0"/>
                <a:cs typeface="Times New Roman" panose="02020603050405020304" charset="0"/>
              </a:rPr>
              <a:t> Bubble Sort</a:t>
            </a:r>
          </a:p>
        </p:txBody>
      </p:sp>
      <p:sp>
        <p:nvSpPr>
          <p:cNvPr id="3" name="Text Box 2"/>
          <p:cNvSpPr txBox="1"/>
          <p:nvPr/>
        </p:nvSpPr>
        <p:spPr>
          <a:xfrm>
            <a:off x="0" y="774065"/>
            <a:ext cx="12052935" cy="5604510"/>
          </a:xfrm>
          <a:prstGeom prst="rect">
            <a:avLst/>
          </a:prstGeom>
          <a:noFill/>
        </p:spPr>
        <p:txBody>
          <a:bodyPr wrap="square" rtlCol="0">
            <a:noAutofit/>
          </a:bodyPr>
          <a:lstStyle/>
          <a:p>
            <a:r>
              <a:rPr lang="en-US" sz="2000">
                <a:solidFill>
                  <a:srgbClr val="992E3A"/>
                </a:solidFill>
              </a:rPr>
              <a:t>Definition:</a:t>
            </a:r>
          </a:p>
          <a:p>
            <a:r>
              <a:rPr lang="en-US" altLang="en-US">
                <a:solidFill>
                  <a:schemeClr val="tx1"/>
                </a:solidFill>
                <a:latin typeface="Times New Roman" panose="02020603050405020304" charset="0"/>
                <a:cs typeface="Times New Roman" panose="02020603050405020304" charset="0"/>
              </a:rPr>
              <a:t>It is the simplest sorting algorithmRepeatedly steps through the list, compares adjacent elements, and swaps them if they are in the wrong order. This process is repeated until the list is sorted.</a:t>
            </a:r>
          </a:p>
          <a:p>
            <a:r>
              <a:rPr lang="en-US" altLang="en-US">
                <a:solidFill>
                  <a:schemeClr val="tx1"/>
                </a:solidFill>
                <a:latin typeface="Times New Roman" panose="02020603050405020304" charset="0"/>
                <a:cs typeface="Times New Roman" panose="02020603050405020304" charset="0"/>
              </a:rPr>
              <a:t> Step-by-Step Example</a:t>
            </a:r>
          </a:p>
          <a:p>
            <a:r>
              <a:rPr lang="en-US" altLang="en-US">
                <a:solidFill>
                  <a:schemeClr val="tx1"/>
                </a:solidFill>
                <a:latin typeface="Times New Roman" panose="02020603050405020304" charset="0"/>
                <a:cs typeface="Times New Roman" panose="02020603050405020304" charset="0"/>
              </a:rPr>
              <a:t>Let's sort the array [5, 1, 4, 2, 8] in ascending order using Bubble Sort:</a:t>
            </a:r>
          </a:p>
          <a:p>
            <a:r>
              <a:rPr lang="en-US" altLang="en-US">
                <a:solidFill>
                  <a:schemeClr val="tx1"/>
                </a:solidFill>
                <a:latin typeface="Times New Roman" panose="02020603050405020304" charset="0"/>
                <a:cs typeface="Times New Roman" panose="02020603050405020304" charset="0"/>
              </a:rPr>
              <a:t>Initial Array: [5, 1, 4, 2, 8]</a:t>
            </a:r>
          </a:p>
          <a:p>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Pass 1:</a:t>
            </a:r>
          </a:p>
          <a:p>
            <a:r>
              <a:rPr lang="en-US" altLang="en-US">
                <a:solidFill>
                  <a:schemeClr val="tx1"/>
                </a:solidFill>
                <a:latin typeface="Times New Roman" panose="02020603050405020304" charset="0"/>
                <a:cs typeface="Times New Roman" panose="02020603050405020304" charset="0"/>
              </a:rPr>
              <a:t>Compare 5 and 1 → swap → [1, 5, 4, 2, 8]</a:t>
            </a:r>
          </a:p>
          <a:p>
            <a:r>
              <a:rPr lang="en-US" altLang="en-US">
                <a:solidFill>
                  <a:schemeClr val="tx1"/>
                </a:solidFill>
                <a:latin typeface="Times New Roman" panose="02020603050405020304" charset="0"/>
                <a:cs typeface="Times New Roman" panose="02020603050405020304" charset="0"/>
              </a:rPr>
              <a:t>Compare 5 and 4 → swap → [1, 4, 5, 2, 8]</a:t>
            </a:r>
          </a:p>
          <a:p>
            <a:r>
              <a:rPr lang="en-US" altLang="en-US">
                <a:solidFill>
                  <a:schemeClr val="tx1"/>
                </a:solidFill>
                <a:latin typeface="Times New Roman" panose="02020603050405020304" charset="0"/>
                <a:cs typeface="Times New Roman" panose="02020603050405020304" charset="0"/>
              </a:rPr>
              <a:t>Compare 5 and 2 → swap → [1, 4, 2, 5, 8]</a:t>
            </a:r>
          </a:p>
          <a:p>
            <a:r>
              <a:rPr lang="en-US" altLang="en-US">
                <a:solidFill>
                  <a:schemeClr val="tx1"/>
                </a:solidFill>
                <a:latin typeface="Times New Roman" panose="02020603050405020304" charset="0"/>
                <a:cs typeface="Times New Roman" panose="02020603050405020304" charset="0"/>
              </a:rPr>
              <a:t>Compare 5 and 8 → no swap → [1, 4, 2, 5, 8]</a:t>
            </a:r>
          </a:p>
          <a:p>
            <a:r>
              <a:rPr lang="en-US" altLang="en-US">
                <a:solidFill>
                  <a:schemeClr val="tx1"/>
                </a:solidFill>
                <a:latin typeface="Times New Roman" panose="02020603050405020304" charset="0"/>
                <a:cs typeface="Times New Roman" panose="02020603050405020304" charset="0"/>
              </a:rPr>
              <a:t>Largest element 8 has "bubbled" to the end.</a:t>
            </a:r>
          </a:p>
          <a:p>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Pass 2:</a:t>
            </a:r>
          </a:p>
          <a:p>
            <a:r>
              <a:rPr lang="en-US" altLang="en-US">
                <a:solidFill>
                  <a:schemeClr val="tx1"/>
                </a:solidFill>
                <a:latin typeface="Times New Roman" panose="02020603050405020304" charset="0"/>
                <a:cs typeface="Times New Roman" panose="02020603050405020304" charset="0"/>
              </a:rPr>
              <a:t>Compare 1 and 4 → no swap → [1, 4, 2, 5, 8]</a:t>
            </a:r>
          </a:p>
          <a:p>
            <a:r>
              <a:rPr lang="en-US" altLang="en-US">
                <a:solidFill>
                  <a:schemeClr val="tx1"/>
                </a:solidFill>
                <a:latin typeface="Times New Roman" panose="02020603050405020304" charset="0"/>
                <a:cs typeface="Times New Roman" panose="02020603050405020304" charset="0"/>
              </a:rPr>
              <a:t>Compare 4 and 2 → swap → [1, 2, 4, 5, 8]</a:t>
            </a:r>
          </a:p>
          <a:p>
            <a:r>
              <a:rPr lang="en-US" altLang="en-US">
                <a:solidFill>
                  <a:schemeClr val="tx1"/>
                </a:solidFill>
                <a:latin typeface="Times New Roman" panose="02020603050405020304" charset="0"/>
                <a:cs typeface="Times New Roman" panose="02020603050405020304" charset="0"/>
              </a:rPr>
              <a:t>Compare 4 and 5 → no swap → [1, 2, 4, 5, 8]</a:t>
            </a:r>
          </a:p>
          <a:p>
            <a:r>
              <a:rPr lang="en-US" altLang="en-US">
                <a:solidFill>
                  <a:schemeClr val="tx1"/>
                </a:solidFill>
                <a:latin typeface="Times New Roman" panose="02020603050405020304" charset="0"/>
                <a:cs typeface="Times New Roman" panose="02020603050405020304" charset="0"/>
              </a:rPr>
              <a:t>Compare 5 and 8 → no swap → [1, 2, 4, 5, 8]</a:t>
            </a:r>
          </a:p>
          <a:p>
            <a:r>
              <a:rPr lang="en-US" altLang="en-US">
                <a:solidFill>
                  <a:schemeClr val="tx1"/>
                </a:solidFill>
                <a:latin typeface="Times New Roman" panose="02020603050405020304" charset="0"/>
                <a:cs typeface="Times New Roman" panose="02020603050405020304" charset="0"/>
              </a:rPr>
              <a:t>Second-largest element 5 is now in place.</a:t>
            </a:r>
          </a:p>
          <a:p>
            <a:endParaRPr lang="en-US" altLang="en-US">
              <a:solidFill>
                <a:schemeClr val="tx1"/>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748665"/>
            <a:ext cx="12192000" cy="5638800"/>
          </a:xfrm>
          <a:prstGeom prst="rect">
            <a:avLst/>
          </a:prstGeom>
          <a:noFill/>
        </p:spPr>
        <p:txBody>
          <a:bodyPr wrap="square" rtlCol="0">
            <a:noAutofit/>
          </a:bodyPr>
          <a:lstStyle/>
          <a:p>
            <a:endParaRPr lang="en-US" altLang="en-US">
              <a:solidFill>
                <a:schemeClr val="tx1"/>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sym typeface="+mn-ea"/>
              </a:rPr>
              <a:t>Pass 3:</a:t>
            </a:r>
            <a:endParaRPr lang="en-US" altLang="en-US">
              <a:solidFill>
                <a:schemeClr val="tx1"/>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sym typeface="+mn-ea"/>
              </a:rPr>
              <a:t>Compare 1 and 2 → no swap → [1, 2, 4, 5, 8]</a:t>
            </a:r>
            <a:endParaRPr lang="en-US" altLang="en-US">
              <a:solidFill>
                <a:schemeClr val="tx1"/>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sym typeface="+mn-ea"/>
              </a:rPr>
              <a:t>Compare 2 and 4 → no swap → [1, 2, 4, 5, 8]</a:t>
            </a:r>
            <a:endParaRPr lang="en-US" altLang="en-US">
              <a:solidFill>
                <a:schemeClr val="tx1"/>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sym typeface="+mn-ea"/>
              </a:rPr>
              <a:t>Compare 4 and 5 → no swap → [1, 2, 4, 5, 8]</a:t>
            </a:r>
            <a:endParaRPr lang="en-US" altLang="en-US">
              <a:solidFill>
                <a:schemeClr val="tx1"/>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sym typeface="+mn-ea"/>
              </a:rPr>
              <a:t>Compare 5 and 8 → no swap → [1, 2, 4, 5, 8]</a:t>
            </a:r>
            <a:endParaRPr lang="en-US" altLang="en-US">
              <a:solidFill>
                <a:schemeClr val="tx1"/>
              </a:solidFill>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sym typeface="+mn-ea"/>
              </a:rPr>
              <a:t>No swaps occurred; the array is sorted.</a:t>
            </a:r>
          </a:p>
          <a:p>
            <a:endParaRPr lang="en-US" altLang="en-US">
              <a:latin typeface="Times New Roman" panose="02020603050405020304" charset="0"/>
              <a:cs typeface="Times New Roman" panose="02020603050405020304" charset="0"/>
              <a:sym typeface="+mn-ea"/>
            </a:endParaRPr>
          </a:p>
          <a:p>
            <a:r>
              <a:rPr lang="en-US" altLang="en-US" sz="2000">
                <a:solidFill>
                  <a:srgbClr val="992E3A"/>
                </a:solidFill>
                <a:latin typeface="Times New Roman" panose="02020603050405020304" charset="0"/>
                <a:cs typeface="Times New Roman" panose="02020603050405020304" charset="0"/>
                <a:sym typeface="+mn-ea"/>
              </a:rPr>
              <a:t>Key Points:</a:t>
            </a:r>
          </a:p>
          <a:p>
            <a:r>
              <a:rPr lang="en-US" altLang="en-US">
                <a:latin typeface="Times New Roman" panose="02020603050405020304" charset="0"/>
                <a:cs typeface="Times New Roman" panose="02020603050405020304" charset="0"/>
                <a:sym typeface="+mn-ea"/>
              </a:rPr>
              <a:t>Time Complexity: O(n²) </a:t>
            </a:r>
          </a:p>
          <a:p>
            <a:endParaRPr lang="en-US" altLang="en-US">
              <a:latin typeface="Times New Roman" panose="02020603050405020304" charset="0"/>
              <a:cs typeface="Times New Roman" panose="02020603050405020304" charset="0"/>
              <a:sym typeface="+mn-ea"/>
            </a:endParaRPr>
          </a:p>
          <a:p>
            <a:r>
              <a:rPr lang="en-US" altLang="en-US">
                <a:latin typeface="Times New Roman" panose="02020603050405020304" charset="0"/>
                <a:cs typeface="Times New Roman" panose="02020603050405020304" charset="0"/>
                <a:sym typeface="+mn-ea"/>
              </a:rPr>
              <a:t>Space Complexity: O(1).</a:t>
            </a:r>
          </a:p>
          <a:p>
            <a:endParaRPr lang="en-US" altLang="en-US">
              <a:latin typeface="Times New Roman" panose="02020603050405020304" charset="0"/>
              <a:cs typeface="Times New Roman" panose="02020603050405020304" charset="0"/>
              <a:sym typeface="+mn-ea"/>
            </a:endParaRPr>
          </a:p>
          <a:p>
            <a:r>
              <a:rPr lang="en-US" altLang="en-US">
                <a:latin typeface="Times New Roman" panose="02020603050405020304" charset="0"/>
                <a:cs typeface="Times New Roman" panose="02020603050405020304" charset="0"/>
                <a:sym typeface="+mn-ea"/>
              </a:rPr>
              <a:t>Stability: Stable sort (does not change the relative order of equal elements).</a:t>
            </a:r>
          </a:p>
          <a:p>
            <a:endParaRPr lang="en-US" altLang="en-US">
              <a:latin typeface="Times New Roman" panose="02020603050405020304" charset="0"/>
              <a:cs typeface="Times New Roman" panose="02020603050405020304" charset="0"/>
              <a:sym typeface="+mn-ea"/>
            </a:endParaRPr>
          </a:p>
          <a:p>
            <a:r>
              <a:rPr lang="en-US" altLang="en-US">
                <a:latin typeface="Times New Roman" panose="02020603050405020304" charset="0"/>
                <a:cs typeface="Times New Roman" panose="02020603050405020304" charset="0"/>
                <a:sym typeface="+mn-ea"/>
              </a:rPr>
              <a:t>Use Case: Best suited for small or nearly sorted datasets due to its simplicity.</a:t>
            </a:r>
          </a:p>
          <a:p>
            <a:endParaRPr lang="en-US" altLang="en-US">
              <a:solidFill>
                <a:schemeClr val="tx1"/>
              </a:solidFill>
              <a:latin typeface="Times New Roman" panose="02020603050405020304" charset="0"/>
              <a:cs typeface="Times New Roman" panose="02020603050405020304" charset="0"/>
              <a:sym typeface="+mn-ea"/>
            </a:endParaRPr>
          </a:p>
          <a:p>
            <a:endParaRPr lang="en-US" altLang="en-US">
              <a:solidFill>
                <a:schemeClr val="tx1"/>
              </a:solidFill>
              <a:latin typeface="Times New Roman" panose="02020603050405020304" charset="0"/>
              <a:cs typeface="Times New Roman" panose="02020603050405020304" charset="0"/>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130" y="1290320"/>
            <a:ext cx="4457700" cy="5055870"/>
          </a:xfrm>
          <a:prstGeom prst="rect">
            <a:avLst/>
          </a:prstGeom>
        </p:spPr>
      </p:pic>
      <p:sp>
        <p:nvSpPr>
          <p:cNvPr id="3" name="Text Box 2"/>
          <p:cNvSpPr txBox="1"/>
          <p:nvPr/>
        </p:nvSpPr>
        <p:spPr>
          <a:xfrm>
            <a:off x="0" y="728345"/>
            <a:ext cx="12094845" cy="5617845"/>
          </a:xfrm>
          <a:prstGeom prst="rect">
            <a:avLst/>
          </a:prstGeom>
          <a:noFill/>
        </p:spPr>
        <p:txBody>
          <a:bodyPr wrap="square" rtlCol="0">
            <a:noAutofit/>
          </a:bodyPr>
          <a:lstStyle/>
          <a:p>
            <a:r>
              <a:rPr lang="en-US" sz="2000" b="1">
                <a:solidFill>
                  <a:srgbClr val="992E3A"/>
                </a:solidFill>
                <a:latin typeface="Times New Roman" panose="02020603050405020304" charset="0"/>
                <a:cs typeface="Times New Roman" panose="02020603050405020304" charset="0"/>
              </a:rPr>
              <a:t>   Example:                                                                 Output:</a:t>
            </a:r>
          </a:p>
        </p:txBody>
      </p:sp>
      <p:pic>
        <p:nvPicPr>
          <p:cNvPr id="4" name="Picture 3"/>
          <p:cNvPicPr>
            <a:picLocks noChangeAspect="1"/>
          </p:cNvPicPr>
          <p:nvPr/>
        </p:nvPicPr>
        <p:blipFill>
          <a:blip r:embed="rId3"/>
          <a:stretch>
            <a:fillRect/>
          </a:stretch>
        </p:blipFill>
        <p:spPr>
          <a:xfrm>
            <a:off x="5414645" y="1290320"/>
            <a:ext cx="2790825" cy="1266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215" y="66675"/>
            <a:ext cx="11487785" cy="526415"/>
          </a:xfrm>
        </p:spPr>
        <p:txBody>
          <a:bodyPr>
            <a:normAutofit/>
          </a:bodyPr>
          <a:lstStyle/>
          <a:p>
            <a:r>
              <a:rPr lang="en-US" altLang="en-US" sz="2400" b="1">
                <a:solidFill>
                  <a:srgbClr val="992E3A"/>
                </a:solidFill>
                <a:latin typeface="Times New Roman" panose="02020603050405020304" charset="0"/>
                <a:cs typeface="Times New Roman" panose="02020603050405020304" charset="0"/>
              </a:rPr>
              <a:t> Selection Sort</a:t>
            </a:r>
          </a:p>
        </p:txBody>
      </p:sp>
      <p:sp>
        <p:nvSpPr>
          <p:cNvPr id="4" name="Text Box 3"/>
          <p:cNvSpPr txBox="1"/>
          <p:nvPr/>
        </p:nvSpPr>
        <p:spPr>
          <a:xfrm>
            <a:off x="69215" y="766445"/>
            <a:ext cx="12122785" cy="5619115"/>
          </a:xfrm>
          <a:prstGeom prst="rect">
            <a:avLst/>
          </a:prstGeom>
          <a:noFill/>
        </p:spPr>
        <p:txBody>
          <a:bodyPr wrap="square" rtlCol="0">
            <a:noAutofit/>
          </a:bodyPr>
          <a:lstStyle/>
          <a:p>
            <a:r>
              <a:rPr lang="en-US" sz="2000">
                <a:solidFill>
                  <a:srgbClr val="992E3A"/>
                </a:solidFill>
              </a:rPr>
              <a:t>Definition:</a:t>
            </a:r>
          </a:p>
          <a:p>
            <a:r>
              <a:rPr lang="en-US" altLang="en-US">
                <a:solidFill>
                  <a:schemeClr val="tx1"/>
                </a:solidFill>
                <a:latin typeface="Times New Roman" panose="02020603050405020304" charset="0"/>
                <a:cs typeface="Times New Roman" panose="02020603050405020304" charset="0"/>
              </a:rPr>
              <a:t>Selection Sort is a comparison-based sorting algorithm. It sorts an array by repeatedly selecting the smallest (or largest) element from the unsorted portion and swapping it with the first unsorted element. This process continues until the entire array is sorted.</a:t>
            </a:r>
          </a:p>
          <a:p>
            <a:endParaRPr lang="en-US" altLang="en-US">
              <a:solidFill>
                <a:schemeClr val="tx1"/>
              </a:solidFill>
              <a:latin typeface="Times New Roman" panose="02020603050405020304" charset="0"/>
              <a:cs typeface="Times New Roman" panose="02020603050405020304" charset="0"/>
            </a:endParaRPr>
          </a:p>
          <a:p>
            <a:r>
              <a:rPr lang="en-US" altLang="en-US" sz="2000">
                <a:solidFill>
                  <a:srgbClr val="992E3A"/>
                </a:solidFill>
                <a:latin typeface="Times New Roman" panose="02020603050405020304" charset="0"/>
                <a:cs typeface="Times New Roman" panose="02020603050405020304" charset="0"/>
              </a:rPr>
              <a:t>How Selection Sort works:</a:t>
            </a:r>
          </a:p>
          <a:p>
            <a:endParaRPr lang="en-US" altLang="en-US" sz="2000">
              <a:solidFill>
                <a:srgbClr val="992E3A"/>
              </a:solidFill>
              <a:latin typeface="Times New Roman" panose="02020603050405020304" charset="0"/>
              <a:cs typeface="Times New Roman" panose="02020603050405020304" charset="0"/>
            </a:endParaRPr>
          </a:p>
          <a:p>
            <a:pPr marL="342900" indent="-342900">
              <a:buFont typeface="+mj-lt"/>
              <a:buAutoNum type="arabicPeriod"/>
            </a:pPr>
            <a:r>
              <a:rPr lang="en-US" altLang="en-US">
                <a:solidFill>
                  <a:schemeClr val="tx1"/>
                </a:solidFill>
                <a:latin typeface="Times New Roman" panose="02020603050405020304" charset="0"/>
                <a:cs typeface="Times New Roman" panose="02020603050405020304" charset="0"/>
              </a:rPr>
              <a:t>First we find the smallest element and swap it with the first element. This way we get the smallest element at its correct position.</a:t>
            </a:r>
          </a:p>
          <a:p>
            <a:pPr marL="342900" indent="-342900">
              <a:buFont typeface="+mj-lt"/>
              <a:buAutoNum type="arabicPeriod"/>
            </a:pPr>
            <a:r>
              <a:rPr lang="en-US" altLang="en-US">
                <a:solidFill>
                  <a:schemeClr val="tx1"/>
                </a:solidFill>
                <a:latin typeface="Times New Roman" panose="02020603050405020304" charset="0"/>
                <a:cs typeface="Times New Roman" panose="02020603050405020304" charset="0"/>
              </a:rPr>
              <a:t>Then we find the smallest among remaining elements (or second smallest) and swap it with the second element.</a:t>
            </a:r>
          </a:p>
          <a:p>
            <a:pPr marL="342900" indent="-342900">
              <a:buFont typeface="+mj-lt"/>
              <a:buAutoNum type="arabicPeriod"/>
            </a:pPr>
            <a:r>
              <a:rPr lang="en-US" altLang="en-US">
                <a:solidFill>
                  <a:schemeClr val="tx1"/>
                </a:solidFill>
                <a:latin typeface="Times New Roman" panose="02020603050405020304" charset="0"/>
                <a:cs typeface="Times New Roman" panose="02020603050405020304" charset="0"/>
              </a:rPr>
              <a:t>We keep doing this until we get all elements moved to correct position.</a:t>
            </a:r>
          </a:p>
          <a:p>
            <a:pPr indent="0">
              <a:buFont typeface="+mj-lt"/>
              <a:buNone/>
            </a:pPr>
            <a:endParaRPr lang="en-US" altLang="en-US" sz="2000">
              <a:solidFill>
                <a:srgbClr val="992E3A"/>
              </a:solidFill>
              <a:latin typeface="Times New Roman" panose="02020603050405020304" charset="0"/>
              <a:cs typeface="Times New Roman" panose="02020603050405020304" charset="0"/>
            </a:endParaRPr>
          </a:p>
          <a:p>
            <a:pPr indent="0">
              <a:buFont typeface="+mj-lt"/>
              <a:buNone/>
            </a:pPr>
            <a:r>
              <a:rPr lang="en-US" altLang="en-US">
                <a:solidFill>
                  <a:srgbClr val="992E3A"/>
                </a:solidFill>
                <a:latin typeface="Times New Roman" panose="02020603050405020304" charset="0"/>
                <a:cs typeface="Times New Roman" panose="02020603050405020304" charset="0"/>
              </a:rPr>
              <a:t>Time Complexity:</a:t>
            </a:r>
          </a:p>
          <a:p>
            <a:pPr indent="0">
              <a:buFont typeface="+mj-lt"/>
              <a:buNone/>
            </a:pPr>
            <a:endParaRPr lang="en-US" altLang="en-US">
              <a:solidFill>
                <a:schemeClr val="tx1"/>
              </a:solidFill>
              <a:latin typeface="Times New Roman" panose="02020603050405020304" charset="0"/>
              <a:cs typeface="Times New Roman" panose="02020603050405020304" charset="0"/>
            </a:endParaRPr>
          </a:p>
          <a:p>
            <a:pPr indent="0">
              <a:buFont typeface="+mj-lt"/>
              <a:buNone/>
            </a:pPr>
            <a:r>
              <a:rPr lang="en-US" altLang="en-US">
                <a:solidFill>
                  <a:schemeClr val="tx1"/>
                </a:solidFill>
                <a:latin typeface="Times New Roman" panose="02020603050405020304" charset="0"/>
                <a:cs typeface="Times New Roman" panose="02020603050405020304" charset="0"/>
              </a:rPr>
              <a:t>Best Case: O(0)</a:t>
            </a:r>
          </a:p>
          <a:p>
            <a:pPr indent="0">
              <a:buFont typeface="+mj-lt"/>
              <a:buNone/>
            </a:pPr>
            <a:r>
              <a:rPr lang="en-US" altLang="en-US">
                <a:solidFill>
                  <a:schemeClr val="tx1"/>
                </a:solidFill>
                <a:latin typeface="Times New Roman" panose="02020603050405020304" charset="0"/>
                <a:cs typeface="Times New Roman" panose="02020603050405020304" charset="0"/>
              </a:rPr>
              <a:t>Average and Worst Case: O(n) swaps.</a:t>
            </a:r>
          </a:p>
          <a:p>
            <a:pPr indent="0">
              <a:buFont typeface="+mj-lt"/>
              <a:buNone/>
            </a:pPr>
            <a:r>
              <a:rPr lang="en-US" altLang="en-US">
                <a:solidFill>
                  <a:schemeClr val="tx1"/>
                </a:solidFill>
                <a:latin typeface="Times New Roman" panose="02020603050405020304" charset="0"/>
                <a:cs typeface="Times New Roman" panose="02020603050405020304" charset="0"/>
              </a:rPr>
              <a:t>Space Complexity: O(1)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215" y="66675"/>
            <a:ext cx="11487785" cy="526415"/>
          </a:xfrm>
        </p:spPr>
        <p:txBody>
          <a:bodyPr>
            <a:normAutofit/>
          </a:bodyPr>
          <a:lstStyle/>
          <a:p>
            <a:r>
              <a:rPr lang="en-US" altLang="en-US" sz="2400" b="1">
                <a:solidFill>
                  <a:srgbClr val="992E3A"/>
                </a:solidFill>
                <a:latin typeface="Times New Roman" panose="02020603050405020304" charset="0"/>
                <a:cs typeface="Times New Roman" panose="02020603050405020304" charset="0"/>
              </a:rPr>
              <a:t>                                                           </a:t>
            </a:r>
          </a:p>
        </p:txBody>
      </p:sp>
      <p:sp>
        <p:nvSpPr>
          <p:cNvPr id="4" name="Text Box 3"/>
          <p:cNvSpPr txBox="1"/>
          <p:nvPr/>
        </p:nvSpPr>
        <p:spPr>
          <a:xfrm>
            <a:off x="69215" y="766445"/>
            <a:ext cx="12122785" cy="5619115"/>
          </a:xfrm>
          <a:prstGeom prst="rect">
            <a:avLst/>
          </a:prstGeom>
          <a:noFill/>
        </p:spPr>
        <p:txBody>
          <a:bodyPr wrap="square" rtlCol="0">
            <a:noAutofit/>
          </a:bodyPr>
          <a:lstStyle/>
          <a:p>
            <a:r>
              <a:rPr lang="en-US" altLang="en-US" b="1">
                <a:solidFill>
                  <a:srgbClr val="992E3A"/>
                </a:solidFill>
                <a:latin typeface="Times New Roman" panose="02020603050405020304" charset="0"/>
                <a:cs typeface="Times New Roman" panose="02020603050405020304" charset="0"/>
              </a:rPr>
              <a:t> Example:                                                                                        Output:</a:t>
            </a:r>
          </a:p>
          <a:p>
            <a:endParaRPr lang="en-US" altLang="en-US" b="1">
              <a:solidFill>
                <a:srgbClr val="992E3A"/>
              </a:solidFill>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2"/>
          <a:stretch>
            <a:fillRect/>
          </a:stretch>
        </p:blipFill>
        <p:spPr>
          <a:xfrm>
            <a:off x="207645" y="1152525"/>
            <a:ext cx="5305425" cy="5030470"/>
          </a:xfrm>
          <a:prstGeom prst="rect">
            <a:avLst/>
          </a:prstGeom>
        </p:spPr>
      </p:pic>
      <p:pic>
        <p:nvPicPr>
          <p:cNvPr id="5" name="Picture 4"/>
          <p:cNvPicPr>
            <a:picLocks noChangeAspect="1"/>
          </p:cNvPicPr>
          <p:nvPr/>
        </p:nvPicPr>
        <p:blipFill>
          <a:blip r:embed="rId3"/>
          <a:stretch>
            <a:fillRect/>
          </a:stretch>
        </p:blipFill>
        <p:spPr>
          <a:xfrm>
            <a:off x="6374765" y="1152525"/>
            <a:ext cx="2714625" cy="1476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215" y="66675"/>
            <a:ext cx="11487785" cy="526415"/>
          </a:xfrm>
        </p:spPr>
        <p:txBody>
          <a:bodyPr>
            <a:normAutofit/>
          </a:bodyPr>
          <a:lstStyle/>
          <a:p>
            <a:r>
              <a:rPr lang="en-US" altLang="en-US" sz="2400" b="1">
                <a:solidFill>
                  <a:srgbClr val="992E3A"/>
                </a:solidFill>
                <a:latin typeface="Times New Roman" panose="02020603050405020304" charset="0"/>
                <a:cs typeface="Times New Roman" panose="02020603050405020304" charset="0"/>
              </a:rPr>
              <a:t> </a:t>
            </a:r>
            <a:r>
              <a:rPr lang="en-US" sz="2800" b="1" dirty="0">
                <a:solidFill>
                  <a:srgbClr val="992E3A"/>
                </a:solidFill>
                <a:latin typeface="Times New Roman" panose="02020603050405020304" charset="0"/>
                <a:cs typeface="Times New Roman" panose="02020603050405020304" charset="0"/>
                <a:sym typeface="+mn-ea"/>
              </a:rPr>
              <a:t>Tasks/Assignments Completed</a:t>
            </a:r>
            <a:r>
              <a:rPr lang="en-US" altLang="en-US" sz="2800" b="1">
                <a:solidFill>
                  <a:srgbClr val="992E3A"/>
                </a:solidFill>
                <a:latin typeface="Times New Roman" panose="02020603050405020304" charset="0"/>
                <a:cs typeface="Times New Roman" panose="02020603050405020304" charset="0"/>
              </a:rPr>
              <a:t> :    </a:t>
            </a:r>
            <a:r>
              <a:rPr lang="en-US" altLang="en-US" sz="2400" b="1">
                <a:solidFill>
                  <a:srgbClr val="992E3A"/>
                </a:solidFill>
                <a:latin typeface="Times New Roman" panose="02020603050405020304" charset="0"/>
                <a:cs typeface="Times New Roman" panose="02020603050405020304" charset="0"/>
              </a:rPr>
              <a:t>                               </a:t>
            </a:r>
          </a:p>
        </p:txBody>
      </p:sp>
      <p:sp>
        <p:nvSpPr>
          <p:cNvPr id="4" name="Text Box 3"/>
          <p:cNvSpPr txBox="1"/>
          <p:nvPr/>
        </p:nvSpPr>
        <p:spPr>
          <a:xfrm>
            <a:off x="69215" y="882650"/>
            <a:ext cx="12273915" cy="5356225"/>
          </a:xfrm>
          <a:prstGeom prst="rect">
            <a:avLst/>
          </a:prstGeom>
          <a:noFill/>
        </p:spPr>
        <p:txBody>
          <a:bodyPr wrap="square" rtlCol="0">
            <a:noAutofit/>
          </a:bodyPr>
          <a:lstStyle/>
          <a:p>
            <a:r>
              <a:rPr lang="en-US" altLang="en-US" b="1">
                <a:solidFill>
                  <a:srgbClr val="992E3A"/>
                </a:solidFill>
                <a:latin typeface="Times New Roman" panose="02020603050405020304" charset="0"/>
                <a:cs typeface="Times New Roman" panose="02020603050405020304" charset="0"/>
              </a:rPr>
              <a:t> </a:t>
            </a:r>
            <a:r>
              <a:rPr lang="en-US" altLang="en-US">
                <a:solidFill>
                  <a:schemeClr val="tx1"/>
                </a:solidFill>
                <a:latin typeface="Times New Roman" panose="02020603050405020304" charset="0"/>
                <a:cs typeface="Times New Roman" panose="02020603050405020304" charset="0"/>
              </a:rPr>
              <a:t>I have completed task for assigned to me by the trainer.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215" y="66675"/>
            <a:ext cx="11487785" cy="526415"/>
          </a:xfrm>
        </p:spPr>
        <p:txBody>
          <a:bodyPr>
            <a:normAutofit/>
          </a:bodyPr>
          <a:lstStyle/>
          <a:p>
            <a:r>
              <a:rPr lang="en-US" altLang="en-US" sz="2400" b="1">
                <a:solidFill>
                  <a:srgbClr val="992E3A"/>
                </a:solidFill>
                <a:latin typeface="Times New Roman" panose="02020603050405020304" charset="0"/>
                <a:cs typeface="Times New Roman" panose="02020603050405020304" charset="0"/>
              </a:rPr>
              <a:t> </a:t>
            </a:r>
            <a:r>
              <a:rPr lang="en-US" sz="2800" b="1" dirty="0">
                <a:solidFill>
                  <a:srgbClr val="992E3A"/>
                </a:solidFill>
                <a:latin typeface="Times New Roman" panose="02020603050405020304" charset="0"/>
                <a:cs typeface="Times New Roman" panose="02020603050405020304" charset="0"/>
                <a:sym typeface="+mn-ea"/>
              </a:rPr>
              <a:t>Additional Learning Resources / Notes : </a:t>
            </a:r>
            <a:r>
              <a:rPr lang="en-US" altLang="en-US" sz="2800" b="1">
                <a:solidFill>
                  <a:srgbClr val="992E3A"/>
                </a:solidFill>
                <a:latin typeface="Times New Roman" panose="02020603050405020304" charset="0"/>
                <a:cs typeface="Times New Roman" panose="02020603050405020304" charset="0"/>
              </a:rPr>
              <a:t>   </a:t>
            </a:r>
            <a:r>
              <a:rPr lang="en-US" altLang="en-US" sz="2400" b="1">
                <a:solidFill>
                  <a:srgbClr val="992E3A"/>
                </a:solidFill>
                <a:latin typeface="Times New Roman" panose="02020603050405020304" charset="0"/>
                <a:cs typeface="Times New Roman" panose="02020603050405020304" charset="0"/>
              </a:rPr>
              <a:t>                 </a:t>
            </a:r>
          </a:p>
        </p:txBody>
      </p:sp>
      <p:sp>
        <p:nvSpPr>
          <p:cNvPr id="4" name="Text Box 3"/>
          <p:cNvSpPr txBox="1"/>
          <p:nvPr/>
        </p:nvSpPr>
        <p:spPr>
          <a:xfrm>
            <a:off x="69215" y="882650"/>
            <a:ext cx="12273915" cy="5356225"/>
          </a:xfrm>
          <a:prstGeom prst="rect">
            <a:avLst/>
          </a:prstGeom>
          <a:noFill/>
        </p:spPr>
        <p:txBody>
          <a:bodyPr wrap="square" rtlCol="0">
            <a:noAutofit/>
          </a:bodyPr>
          <a:lstStyle/>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Greeks for Greeks</a:t>
            </a: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Youtube</a:t>
            </a: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chatgpt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215" y="66675"/>
            <a:ext cx="11487785" cy="526415"/>
          </a:xfrm>
        </p:spPr>
        <p:txBody>
          <a:bodyPr>
            <a:normAutofit/>
          </a:bodyPr>
          <a:lstStyle/>
          <a:p>
            <a:r>
              <a:rPr lang="en-US" altLang="en-US" sz="2800" b="1">
                <a:solidFill>
                  <a:srgbClr val="992E3A"/>
                </a:solidFill>
                <a:latin typeface="Times New Roman" panose="02020603050405020304" charset="0"/>
                <a:cs typeface="Times New Roman" panose="02020603050405020304" charset="0"/>
              </a:rPr>
              <a:t> </a:t>
            </a:r>
            <a:r>
              <a:rPr lang="en-US" sz="2800" b="1" dirty="0">
                <a:solidFill>
                  <a:srgbClr val="992E3A"/>
                </a:solidFill>
                <a:latin typeface="Times New Roman" panose="02020603050405020304" charset="0"/>
                <a:cs typeface="Times New Roman" panose="02020603050405020304" charset="0"/>
                <a:sym typeface="+mn-ea"/>
              </a:rPr>
              <a:t>Q&amp;A :</a:t>
            </a:r>
            <a:endParaRPr lang="en-US" altLang="en-US" sz="2800" b="1" dirty="0">
              <a:solidFill>
                <a:srgbClr val="992E3A"/>
              </a:solidFill>
              <a:latin typeface="Times New Roman" panose="02020603050405020304" charset="0"/>
              <a:cs typeface="Times New Roman" panose="02020603050405020304" charset="0"/>
              <a:sym typeface="+mn-ea"/>
            </a:endParaRPr>
          </a:p>
        </p:txBody>
      </p:sp>
      <p:sp>
        <p:nvSpPr>
          <p:cNvPr id="4" name="Text Box 3"/>
          <p:cNvSpPr txBox="1"/>
          <p:nvPr/>
        </p:nvSpPr>
        <p:spPr>
          <a:xfrm>
            <a:off x="69215" y="812165"/>
            <a:ext cx="12273915" cy="5356225"/>
          </a:xfrm>
          <a:prstGeom prst="rect">
            <a:avLst/>
          </a:prstGeom>
          <a:noFill/>
        </p:spPr>
        <p:txBody>
          <a:bodyPr wrap="square" rtlCol="0">
            <a:noAutofit/>
          </a:bodyPr>
          <a:lstStyle/>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Q.What is the best-case time complexity of linear search?</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A: O(1), when the target element is at the first position.</a:t>
            </a: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Q: Is linear search suitable for unsorted arrays?</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A: Yes, linear search can be applied to both sorted and unsorted arrays.</a:t>
            </a: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Q: What is the prerequisite for using binary search?</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A: The array must be sorted in ascending or descending order.</a:t>
            </a: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Q: How many swaps does selection sort perform in the worst case?</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A: At most (n - 1) swaps, which is less than other simple sorting algorithms.</a:t>
            </a: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Q: What is the time complexity of selection sort in all cases?</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A: O(n²) in best, average, and worst cases.</a:t>
            </a: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Q: Is bubble sort a stable sorting algorithm?</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A: Yes, bubble sort is stable; it maintains the relative order of equal elements.</a:t>
            </a: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215" y="66675"/>
            <a:ext cx="11487785" cy="626745"/>
          </a:xfrm>
        </p:spPr>
        <p:txBody>
          <a:bodyPr>
            <a:normAutofit/>
          </a:bodyPr>
          <a:lstStyle/>
          <a:p>
            <a:r>
              <a:rPr lang="en-US" altLang="en-US" sz="2800" b="1">
                <a:solidFill>
                  <a:srgbClr val="992E3A"/>
                </a:solidFill>
                <a:latin typeface="Times New Roman" panose="02020603050405020304" charset="0"/>
                <a:cs typeface="Times New Roman" panose="02020603050405020304" charset="0"/>
              </a:rPr>
              <a:t> </a:t>
            </a:r>
            <a:endParaRPr lang="en-US" altLang="en-US" sz="2800" b="1" dirty="0">
              <a:solidFill>
                <a:srgbClr val="992E3A"/>
              </a:solidFill>
              <a:latin typeface="Times New Roman" panose="02020603050405020304" charset="0"/>
              <a:cs typeface="Times New Roman" panose="02020603050405020304" charset="0"/>
              <a:sym typeface="+mn-ea"/>
            </a:endParaRPr>
          </a:p>
        </p:txBody>
      </p:sp>
      <p:sp>
        <p:nvSpPr>
          <p:cNvPr id="4" name="Text Box 3"/>
          <p:cNvSpPr txBox="1"/>
          <p:nvPr/>
        </p:nvSpPr>
        <p:spPr>
          <a:xfrm>
            <a:off x="69215" y="812165"/>
            <a:ext cx="12273915" cy="5356225"/>
          </a:xfrm>
          <a:prstGeom prst="rect">
            <a:avLst/>
          </a:prstGeom>
          <a:noFill/>
        </p:spPr>
        <p:txBody>
          <a:bodyPr wrap="square" rtlCol="0">
            <a:noAutofit/>
          </a:bodyPr>
          <a:lstStyle/>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Focus on std::sort, std::stable_sort, std::lower_bound, std::upper_bound, and std::binary_search.</a:t>
            </a: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Exercises on sorting and binary search on various container types.</a:t>
            </a:r>
          </a:p>
        </p:txBody>
      </p:sp>
      <p:sp>
        <p:nvSpPr>
          <p:cNvPr id="2" name="Text Box 1"/>
          <p:cNvSpPr txBox="1"/>
          <p:nvPr/>
        </p:nvSpPr>
        <p:spPr>
          <a:xfrm>
            <a:off x="69215" y="66040"/>
            <a:ext cx="11487785" cy="649605"/>
          </a:xfrm>
          <a:prstGeom prst="rect">
            <a:avLst/>
          </a:prstGeom>
          <a:noFill/>
        </p:spPr>
        <p:txBody>
          <a:bodyPr wrap="square" rtlCol="0">
            <a:noAutofit/>
          </a:bodyPr>
          <a:lstStyle/>
          <a:p>
            <a:pPr indent="0">
              <a:lnSpc>
                <a:spcPct val="100000"/>
              </a:lnSpc>
              <a:spcBef>
                <a:spcPts val="0"/>
              </a:spcBef>
              <a:buFont typeface="Arial,Sans-Serif" panose="020F0302020204030204"/>
              <a:buNone/>
            </a:pPr>
            <a:r>
              <a:rPr lang="en-US" sz="2800" b="1" dirty="0">
                <a:solidFill>
                  <a:srgbClr val="992E3A"/>
                </a:solidFill>
                <a:latin typeface="Times New Roman" panose="02020603050405020304" charset="0"/>
                <a:cs typeface="Times New Roman" panose="02020603050405020304" charset="0"/>
                <a:sym typeface="+mn-ea"/>
              </a:rPr>
              <a:t>Plan for Tomorrow :</a:t>
            </a:r>
            <a:endParaRPr lang="en-US" dirty="0">
              <a:latin typeface="Times New Roman" panose="02020603050405020304" charset="0"/>
              <a:cs typeface="Times New Roman" panose="02020603050405020304" charset="0"/>
            </a:endParaRPr>
          </a:p>
          <a:p>
            <a:pPr marL="0" indent="0">
              <a:lnSpc>
                <a:spcPct val="100000"/>
              </a:lnSpc>
              <a:buNone/>
            </a:pPr>
            <a:endParaRPr lang="en-US" dirty="0">
              <a:latin typeface="Times New Roman" panose="02020603050405020304" charset="0"/>
              <a:cs typeface="Times New Roman" panose="02020603050405020304" charset="0"/>
            </a:endParaRP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a:grpSpLocks noGrp="1" noUngrp="1" noRot="1" noMove="1" noResize="1"/>
          </p:cNvGrpSpPr>
          <p:nvPr/>
        </p:nvGrpSpPr>
        <p:grpSpPr>
          <a:xfrm>
            <a:off x="-8878" y="-35513"/>
            <a:ext cx="6296788" cy="6924583"/>
            <a:chOff x="-6659" y="0"/>
            <a:chExt cx="4722591" cy="5143500"/>
          </a:xfrm>
        </p:grpSpPr>
        <p:sp>
          <p:nvSpPr>
            <p:cNvPr id="10" name="Flowchart: Delay 9"/>
            <p:cNvSpPr>
              <a:spLocks noGrp="1" noRot="1" noMove="1" noResize="1" noEditPoints="1" noAdjustHandles="1" noChangeArrowheads="1" noChangeShapeType="1"/>
            </p:cNvSpPr>
            <p:nvPr/>
          </p:nvSpPr>
          <p:spPr>
            <a:xfrm>
              <a:off x="-1" y="2"/>
              <a:ext cx="4715933" cy="5143498"/>
            </a:xfrm>
            <a:prstGeom prst="flowChartDelay">
              <a:avLst/>
            </a:prstGeom>
            <a:blipFill>
              <a:blip r:embed="rId2">
                <a:alphaModFix amt="7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8000" b="1"/>
            </a:p>
          </p:txBody>
        </p:sp>
        <p:sp>
          <p:nvSpPr>
            <p:cNvPr id="3" name="Flowchart: Delay 2"/>
            <p:cNvSpPr/>
            <p:nvPr/>
          </p:nvSpPr>
          <p:spPr>
            <a:xfrm>
              <a:off x="-6659" y="0"/>
              <a:ext cx="4715933" cy="5143498"/>
            </a:xfrm>
            <a:prstGeom prst="flowChartDelay">
              <a:avLst/>
            </a:prstGeom>
            <a:gradFill>
              <a:gsLst>
                <a:gs pos="0">
                  <a:srgbClr val="A71F36"/>
                </a:gs>
                <a:gs pos="19000">
                  <a:srgbClr val="A71F36"/>
                </a:gs>
                <a:gs pos="100000">
                  <a:srgbClr val="EF4B4A">
                    <a:tint val="23500"/>
                    <a:satMod val="160000"/>
                    <a:alpha val="0"/>
                    <a:lumMod val="0"/>
                    <a:lumOff val="10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0" b="1">
                  <a:latin typeface="Brush Script MT" panose="03060802040406070304" pitchFamily="66" charset="0"/>
                </a:rPr>
                <a:t>Thank You</a:t>
              </a:r>
            </a:p>
          </p:txBody>
        </p:sp>
      </p:grpSp>
      <p:pic>
        <p:nvPicPr>
          <p:cNvPr id="20" name="Picture 19" descr="A black background with red and grey text&#10;&#10;Description automatically generated"/>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31301" y="5756413"/>
            <a:ext cx="3060700" cy="1600200"/>
          </a:xfrm>
          <a:prstGeom prst="rect">
            <a:avLst/>
          </a:prstGeom>
        </p:spPr>
      </p:pic>
      <p:sp>
        <p:nvSpPr>
          <p:cNvPr id="25" name="Rectangle 24"/>
          <p:cNvSpPr/>
          <p:nvPr/>
        </p:nvSpPr>
        <p:spPr>
          <a:xfrm>
            <a:off x="6096001" y="1424698"/>
            <a:ext cx="5395207" cy="6185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135">
                <a:solidFill>
                  <a:srgbClr val="A71F36"/>
                </a:solidFill>
              </a:rPr>
              <a:t>For More Quires, you can reach out to:</a:t>
            </a:r>
          </a:p>
        </p:txBody>
      </p:sp>
      <p:grpSp>
        <p:nvGrpSpPr>
          <p:cNvPr id="37" name="Group 36"/>
          <p:cNvGrpSpPr/>
          <p:nvPr/>
        </p:nvGrpSpPr>
        <p:grpSpPr>
          <a:xfrm>
            <a:off x="6540112" y="2809411"/>
            <a:ext cx="5527906" cy="1406933"/>
            <a:chOff x="4852971" y="992416"/>
            <a:chExt cx="4145931" cy="1055200"/>
          </a:xfrm>
        </p:grpSpPr>
        <p:pic>
          <p:nvPicPr>
            <p:cNvPr id="24" name="Picture 23" descr="A logo with a black background&#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2971" y="1301410"/>
              <a:ext cx="609523" cy="609523"/>
            </a:xfrm>
            <a:prstGeom prst="rect">
              <a:avLst/>
            </a:prstGeom>
            <a:ln>
              <a:noFill/>
            </a:ln>
          </p:spPr>
        </p:pic>
        <p:grpSp>
          <p:nvGrpSpPr>
            <p:cNvPr id="36" name="Group 35"/>
            <p:cNvGrpSpPr/>
            <p:nvPr/>
          </p:nvGrpSpPr>
          <p:grpSpPr>
            <a:xfrm>
              <a:off x="5599532" y="992416"/>
              <a:ext cx="3399370" cy="1055200"/>
              <a:chOff x="5389925" y="1097087"/>
              <a:chExt cx="3399370" cy="981567"/>
            </a:xfrm>
          </p:grpSpPr>
          <p:sp>
            <p:nvSpPr>
              <p:cNvPr id="26" name="Rectangle 25"/>
              <p:cNvSpPr/>
              <p:nvPr/>
            </p:nvSpPr>
            <p:spPr>
              <a:xfrm>
                <a:off x="5697842" y="1097087"/>
                <a:ext cx="3091453" cy="9815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135">
                  <a:solidFill>
                    <a:srgbClr val="A71F36"/>
                  </a:solidFill>
                </a:endParaRPr>
              </a:p>
            </p:txBody>
          </p:sp>
          <p:pic>
            <p:nvPicPr>
              <p:cNvPr id="28" name="Picture 27" descr="A logo of a group of people&#10;&#10;Description automatically generated"/>
              <p:cNvPicPr>
                <a:picLocks noChangeAspect="1"/>
              </p:cNvPicPr>
              <p:nvPr/>
            </p:nvPicPr>
            <p:blipFill>
              <a:blip r:embed="rId5" cstate="print">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389925" y="1387784"/>
                <a:ext cx="392277" cy="218387"/>
              </a:xfrm>
              <a:prstGeom prst="rect">
                <a:avLst/>
              </a:prstGeom>
              <a:ln>
                <a:noFill/>
              </a:ln>
            </p:spPr>
          </p:pic>
          <p:pic>
            <p:nvPicPr>
              <p:cNvPr id="30" name="Picture 29" descr="A blue and white logo&#10;&#10;Description automatically generated"/>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79455" y="1681248"/>
                <a:ext cx="218387" cy="218387"/>
              </a:xfrm>
              <a:prstGeom prst="rect">
                <a:avLst/>
              </a:prstGeom>
              <a:ln>
                <a:noFill/>
              </a:ln>
            </p:spPr>
          </p:pic>
        </p:gr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47624" y="789587"/>
            <a:ext cx="11322051" cy="5031575"/>
          </a:xfrm>
        </p:spPr>
        <p:txBody>
          <a:bodyPr vert="horz" lIns="91440" tIns="45720" rIns="91440" bIns="45720" rtlCol="0" anchor="t">
            <a:normAutofit/>
          </a:bodyPr>
          <a:lstStyle/>
          <a:p>
            <a:pPr marL="285750" indent="-285750">
              <a:lnSpc>
                <a:spcPct val="100000"/>
              </a:lnSpc>
              <a:spcBef>
                <a:spcPts val="0"/>
              </a:spcBef>
              <a:buFont typeface="Arial,Sans-Serif" panose="020F0302020204030204"/>
              <a:buChar char="•"/>
            </a:pPr>
            <a:r>
              <a:rPr lang="en-US" sz="1800" dirty="0">
                <a:latin typeface="Times New Roman" panose="02020603050405020304" charset="0"/>
                <a:cs typeface="Times New Roman" panose="02020603050405020304" charset="0"/>
              </a:rPr>
              <a:t>Topics Covered Today</a:t>
            </a:r>
          </a:p>
          <a:p>
            <a:pPr marL="285750" indent="-285750">
              <a:lnSpc>
                <a:spcPct val="100000"/>
              </a:lnSpc>
              <a:spcBef>
                <a:spcPts val="0"/>
              </a:spcBef>
              <a:buFont typeface="Arial,Sans-Serif" panose="020F0302020204030204"/>
              <a:buChar char="•"/>
            </a:pPr>
            <a:r>
              <a:rPr lang="en-US" sz="1800" dirty="0">
                <a:latin typeface="Times New Roman" panose="02020603050405020304" charset="0"/>
                <a:cs typeface="Times New Roman" panose="02020603050405020304" charset="0"/>
              </a:rPr>
              <a:t>Key Learnings / Concepts Understood:</a:t>
            </a:r>
          </a:p>
          <a:p>
            <a:pPr marL="285750" indent="-285750">
              <a:lnSpc>
                <a:spcPct val="100000"/>
              </a:lnSpc>
              <a:spcBef>
                <a:spcPts val="0"/>
              </a:spcBef>
              <a:buFont typeface="Arial,Sans-Serif" panose="020F0302020204030204"/>
              <a:buChar char="•"/>
            </a:pPr>
            <a:r>
              <a:rPr lang="en-US" sz="1800" dirty="0">
                <a:latin typeface="Times New Roman" panose="02020603050405020304" charset="0"/>
                <a:cs typeface="Times New Roman" panose="02020603050405020304" charset="0"/>
              </a:rPr>
              <a:t>Key Concepts with Definitions/ Code Snippet – Hands-on Practice</a:t>
            </a:r>
          </a:p>
          <a:p>
            <a:pPr marL="285750" indent="-285750">
              <a:lnSpc>
                <a:spcPct val="100000"/>
              </a:lnSpc>
              <a:spcBef>
                <a:spcPts val="0"/>
              </a:spcBef>
              <a:buFont typeface="Arial,Sans-Serif" panose="020F0302020204030204"/>
              <a:buChar char="•"/>
            </a:pPr>
            <a:r>
              <a:rPr lang="en-US" sz="1800" dirty="0">
                <a:latin typeface="Times New Roman" panose="02020603050405020304" charset="0"/>
                <a:cs typeface="Times New Roman" panose="02020603050405020304" charset="0"/>
              </a:rPr>
              <a:t>Challenges / Debugging Experience</a:t>
            </a:r>
            <a:endParaRPr lang="en-US" sz="1800">
              <a:latin typeface="Times New Roman" panose="02020603050405020304" charset="0"/>
              <a:cs typeface="Times New Roman" panose="02020603050405020304" charset="0"/>
            </a:endParaRPr>
          </a:p>
          <a:p>
            <a:pPr marL="285750" indent="-285750">
              <a:lnSpc>
                <a:spcPct val="100000"/>
              </a:lnSpc>
              <a:spcBef>
                <a:spcPts val="0"/>
              </a:spcBef>
              <a:buFont typeface="Arial,Sans-Serif" panose="020F0302020204030204"/>
              <a:buChar char="•"/>
            </a:pPr>
            <a:r>
              <a:rPr lang="en-US" sz="1800" dirty="0">
                <a:latin typeface="Times New Roman" panose="02020603050405020304" charset="0"/>
                <a:cs typeface="Times New Roman" panose="02020603050405020304" charset="0"/>
              </a:rPr>
              <a:t>Tasks/Assignments Completed</a:t>
            </a:r>
            <a:endParaRPr lang="en-US" sz="1800">
              <a:latin typeface="Times New Roman" panose="02020603050405020304" charset="0"/>
              <a:cs typeface="Times New Roman" panose="02020603050405020304" charset="0"/>
            </a:endParaRPr>
          </a:p>
          <a:p>
            <a:pPr marL="285750" indent="-285750">
              <a:lnSpc>
                <a:spcPct val="100000"/>
              </a:lnSpc>
              <a:spcBef>
                <a:spcPts val="0"/>
              </a:spcBef>
              <a:buFont typeface="Arial,Sans-Serif" panose="020F0302020204030204"/>
              <a:buChar char="•"/>
            </a:pPr>
            <a:r>
              <a:rPr lang="en-US" sz="1800" dirty="0">
                <a:latin typeface="Times New Roman" panose="02020603050405020304" charset="0"/>
                <a:cs typeface="Times New Roman" panose="02020603050405020304" charset="0"/>
              </a:rPr>
              <a:t>Additional Learning Resources / Notes</a:t>
            </a:r>
            <a:endParaRPr lang="en-US" sz="1800">
              <a:latin typeface="Times New Roman" panose="02020603050405020304" charset="0"/>
              <a:cs typeface="Times New Roman" panose="02020603050405020304" charset="0"/>
            </a:endParaRPr>
          </a:p>
          <a:p>
            <a:pPr marL="285750" indent="-285750">
              <a:lnSpc>
                <a:spcPct val="100000"/>
              </a:lnSpc>
              <a:spcBef>
                <a:spcPts val="0"/>
              </a:spcBef>
              <a:buFont typeface="Arial,Sans-Serif" panose="020F0302020204030204"/>
              <a:buChar char="•"/>
            </a:pPr>
            <a:r>
              <a:rPr lang="en-US" sz="1800" dirty="0">
                <a:latin typeface="Times New Roman" panose="02020603050405020304" charset="0"/>
                <a:cs typeface="Times New Roman" panose="02020603050405020304" charset="0"/>
              </a:rPr>
              <a:t>Q&amp;A</a:t>
            </a:r>
            <a:endParaRPr lang="en-US" sz="1800">
              <a:latin typeface="Times New Roman" panose="02020603050405020304" charset="0"/>
              <a:cs typeface="Times New Roman" panose="02020603050405020304" charset="0"/>
            </a:endParaRPr>
          </a:p>
          <a:p>
            <a:pPr marL="285750" indent="-285750">
              <a:lnSpc>
                <a:spcPct val="100000"/>
              </a:lnSpc>
              <a:spcBef>
                <a:spcPts val="0"/>
              </a:spcBef>
              <a:buFont typeface="Arial,Sans-Serif" panose="020F0302020204030204"/>
              <a:buChar char="•"/>
            </a:pPr>
            <a:r>
              <a:rPr lang="en-US" sz="1800" dirty="0">
                <a:latin typeface="Times New Roman" panose="02020603050405020304" charset="0"/>
                <a:cs typeface="Times New Roman" panose="02020603050405020304" charset="0"/>
              </a:rPr>
              <a:t>Plan for Tomorrow</a:t>
            </a:r>
          </a:p>
          <a:p>
            <a:pPr marL="0" indent="0">
              <a:lnSpc>
                <a:spcPct val="100000"/>
              </a:lnSpc>
              <a:buNone/>
            </a:pPr>
            <a:endParaRPr lang="en-US" sz="1800" dirty="0">
              <a:latin typeface="Times New Roman" panose="02020603050405020304" charset="0"/>
              <a:cs typeface="Times New Roman" panose="02020603050405020304" charset="0"/>
            </a:endParaRPr>
          </a:p>
          <a:p>
            <a:pPr marL="0" indent="0">
              <a:buNone/>
            </a:pPr>
            <a:br>
              <a:rPr lang="en-US" dirty="0"/>
            </a:br>
            <a:endParaRPr lang="en-US" sz="1800" dirty="0">
              <a:latin typeface="Times New Roman" panose="02020603050405020304" charset="0"/>
              <a:cs typeface="Times New Roman" panose="02020603050405020304" charset="0"/>
            </a:endParaRPr>
          </a:p>
          <a:p>
            <a:pPr marL="0" indent="0">
              <a:buNone/>
            </a:pPr>
            <a:endParaRPr lang="en-IN" sz="2000" kern="100" dirty="0">
              <a:effectLst/>
              <a:latin typeface="Times New Roman" panose="02020603050405020304" charset="0"/>
              <a:ea typeface="Aptos" charset="0"/>
              <a:cs typeface="Times New Roman" panose="02020603050405020304" charset="0"/>
            </a:endParaRPr>
          </a:p>
        </p:txBody>
      </p:sp>
      <p:sp>
        <p:nvSpPr>
          <p:cNvPr id="6" name="TextBox 5"/>
          <p:cNvSpPr txBox="1"/>
          <p:nvPr/>
        </p:nvSpPr>
        <p:spPr>
          <a:xfrm>
            <a:off x="100781" y="198793"/>
            <a:ext cx="6100916" cy="523220"/>
          </a:xfrm>
          <a:prstGeom prst="rect">
            <a:avLst/>
          </a:prstGeom>
          <a:noFill/>
        </p:spPr>
        <p:txBody>
          <a:bodyPr wrap="square" lIns="91440" tIns="45720" rIns="91440" bIns="45720" anchor="t">
            <a:spAutoFit/>
          </a:bodyPr>
          <a:lstStyle/>
          <a:p>
            <a:r>
              <a:rPr lang="en-GB" sz="2800" b="1" dirty="0">
                <a:solidFill>
                  <a:srgbClr val="A71F38"/>
                </a:solidFill>
                <a:latin typeface="Times New Roman" panose="02020603050405020304"/>
                <a:cs typeface="Times New Roman" panose="02020603050405020304"/>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47624" y="789587"/>
            <a:ext cx="11322051" cy="5031575"/>
          </a:xfrm>
        </p:spPr>
        <p:txBody>
          <a:bodyPr vert="horz" lIns="91440" tIns="45720" rIns="91440" bIns="45720" rtlCol="0" anchor="t">
            <a:normAutofit/>
          </a:bodyPr>
          <a:lstStyle/>
          <a:p>
            <a:pPr marL="0" indent="0">
              <a:lnSpc>
                <a:spcPct val="100000"/>
              </a:lnSpc>
              <a:buNone/>
            </a:pPr>
            <a:endParaRPr lang="en-US" sz="2000" dirty="0">
              <a:latin typeface="Times New Roman" panose="02020603050405020304" charset="0"/>
              <a:cs typeface="Times New Roman" panose="02020603050405020304" charset="0"/>
            </a:endParaRPr>
          </a:p>
          <a:p>
            <a:pPr marL="0" indent="0">
              <a:lnSpc>
                <a:spcPct val="100000"/>
              </a:lnSpc>
              <a:buNone/>
            </a:pPr>
            <a:endParaRPr lang="en-US" sz="2000" dirty="0">
              <a:latin typeface="Times New Roman" panose="02020603050405020304" charset="0"/>
              <a:cs typeface="Times New Roman" panose="02020603050405020304" charset="0"/>
            </a:endParaRPr>
          </a:p>
          <a:p>
            <a:pPr marL="0" indent="0">
              <a:buNone/>
            </a:pPr>
            <a:br>
              <a:rPr lang="en-US" dirty="0"/>
            </a:br>
            <a:endParaRPr lang="en-US" sz="1800" dirty="0">
              <a:latin typeface="Times New Roman" panose="02020603050405020304" charset="0"/>
              <a:cs typeface="Times New Roman" panose="02020603050405020304" charset="0"/>
            </a:endParaRPr>
          </a:p>
          <a:p>
            <a:pPr marL="0" indent="0">
              <a:buNone/>
            </a:pPr>
            <a:endParaRPr lang="en-IN" sz="2000" kern="100" dirty="0">
              <a:effectLst/>
              <a:latin typeface="Times New Roman" panose="02020603050405020304" charset="0"/>
              <a:ea typeface="Aptos" charset="0"/>
              <a:cs typeface="Times New Roman" panose="02020603050405020304" charset="0"/>
            </a:endParaRPr>
          </a:p>
        </p:txBody>
      </p:sp>
      <p:sp>
        <p:nvSpPr>
          <p:cNvPr id="6" name="TextBox 5"/>
          <p:cNvSpPr txBox="1"/>
          <p:nvPr/>
        </p:nvSpPr>
        <p:spPr>
          <a:xfrm>
            <a:off x="100781" y="198793"/>
            <a:ext cx="6100916" cy="523220"/>
          </a:xfrm>
          <a:prstGeom prst="rect">
            <a:avLst/>
          </a:prstGeom>
          <a:noFill/>
        </p:spPr>
        <p:txBody>
          <a:bodyPr wrap="square">
            <a:spAutoFit/>
          </a:bodyPr>
          <a:lstStyle/>
          <a:p>
            <a:r>
              <a:rPr lang="en-US" sz="2800" b="1" dirty="0">
                <a:solidFill>
                  <a:srgbClr val="992E3A"/>
                </a:solidFill>
                <a:latin typeface="Times New Roman" panose="02020603050405020304"/>
                <a:cs typeface="Times New Roman" panose="02020603050405020304"/>
              </a:rPr>
              <a:t>List of Topics to be covered</a:t>
            </a:r>
            <a:endParaRPr lang="en-US" sz="2800" b="1" dirty="0">
              <a:solidFill>
                <a:srgbClr val="992E3A"/>
              </a:solidFill>
            </a:endParaRPr>
          </a:p>
        </p:txBody>
      </p:sp>
      <p:sp>
        <p:nvSpPr>
          <p:cNvPr id="2" name="TextBox 1"/>
          <p:cNvSpPr txBox="1"/>
          <p:nvPr/>
        </p:nvSpPr>
        <p:spPr>
          <a:xfrm>
            <a:off x="100965" y="788670"/>
            <a:ext cx="11627485" cy="442849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buFont typeface="Arial" panose="020B0604020202020204" pitchFamily="34" charset="0"/>
              <a:buChar char="•"/>
            </a:pPr>
            <a:endParaRPr lang="en-US" altLang="en-US" dirty="0">
              <a:latin typeface="Times New Roman" panose="02020603050405020304"/>
              <a:cs typeface="Times New Roman" panose="02020603050405020304"/>
            </a:endParaRPr>
          </a:p>
          <a:p>
            <a:pPr marL="285750" indent="-285750">
              <a:buFont typeface="Arial" panose="020B0604020202020204" pitchFamily="34" charset="0"/>
              <a:buChar char="•"/>
            </a:pPr>
            <a:r>
              <a:rPr lang="en-US" altLang="en-US" dirty="0">
                <a:latin typeface="Times New Roman" panose="02020603050405020304"/>
                <a:cs typeface="Times New Roman" panose="02020603050405020304"/>
              </a:rPr>
              <a:t>Searching algorithms</a:t>
            </a:r>
          </a:p>
          <a:p>
            <a:pPr marL="285750" indent="-285750">
              <a:buFont typeface="Arial" panose="020B0604020202020204" pitchFamily="34" charset="0"/>
              <a:buChar char="•"/>
            </a:pPr>
            <a:r>
              <a:rPr lang="en-US" altLang="en-US" dirty="0">
                <a:latin typeface="Times New Roman" panose="02020603050405020304"/>
                <a:cs typeface="Times New Roman" panose="02020603050405020304"/>
              </a:rPr>
              <a:t>    Binary search</a:t>
            </a:r>
          </a:p>
          <a:p>
            <a:pPr indent="0">
              <a:buFont typeface="Arial" panose="020B0604020202020204" pitchFamily="34" charset="0"/>
              <a:buNone/>
            </a:pPr>
            <a:endParaRPr lang="en-US" altLang="en-US" dirty="0">
              <a:latin typeface="Times New Roman" panose="02020603050405020304"/>
              <a:cs typeface="Times New Roman" panose="02020603050405020304"/>
            </a:endParaRPr>
          </a:p>
          <a:p>
            <a:pPr marL="285750" indent="-285750">
              <a:buFont typeface="Arial" panose="020B0604020202020204" pitchFamily="34" charset="0"/>
              <a:buChar char="•"/>
            </a:pPr>
            <a:r>
              <a:rPr lang="en-US" altLang="en-US" dirty="0">
                <a:latin typeface="Times New Roman" panose="02020603050405020304"/>
                <a:cs typeface="Times New Roman" panose="02020603050405020304"/>
              </a:rPr>
              <a:t>Sorting algorithms</a:t>
            </a:r>
          </a:p>
          <a:p>
            <a:pPr marL="285750" indent="-285750">
              <a:buFont typeface="Arial" panose="020B0604020202020204" pitchFamily="34" charset="0"/>
              <a:buChar char="•"/>
            </a:pPr>
            <a:r>
              <a:rPr lang="en-US" altLang="en-US" dirty="0">
                <a:latin typeface="Times New Roman" panose="02020603050405020304"/>
                <a:cs typeface="Times New Roman" panose="02020603050405020304"/>
              </a:rPr>
              <a:t>    Bubble sorting</a:t>
            </a:r>
          </a:p>
          <a:p>
            <a:pPr marL="285750" indent="-285750">
              <a:buFont typeface="Arial" panose="020B0604020202020204" pitchFamily="34" charset="0"/>
              <a:buChar char="•"/>
            </a:pPr>
            <a:r>
              <a:rPr lang="en-US" altLang="en-US" dirty="0">
                <a:latin typeface="Times New Roman" panose="02020603050405020304"/>
                <a:cs typeface="Times New Roman" panose="02020603050405020304"/>
              </a:rPr>
              <a:t>    Selection sorting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88900"/>
            <a:ext cx="11349990" cy="610235"/>
          </a:xfrm>
          <a:prstGeom prst="rect">
            <a:avLst/>
          </a:prstGeom>
          <a:noFill/>
        </p:spPr>
        <p:txBody>
          <a:bodyPr wrap="square" rtlCol="0">
            <a:noAutofit/>
          </a:bodyPr>
          <a:lstStyle/>
          <a:p>
            <a:r>
              <a:rPr lang="en-US" sz="2800" b="1" dirty="0">
                <a:solidFill>
                  <a:srgbClr val="992E3A"/>
                </a:solidFill>
                <a:latin typeface="Times New Roman" panose="02020603050405020304" charset="0"/>
                <a:cs typeface="Times New Roman" panose="02020603050405020304" charset="0"/>
                <a:sym typeface="+mn-ea"/>
              </a:rPr>
              <a:t>Key Concepts with Definitions/ Code Snippet :</a:t>
            </a:r>
          </a:p>
          <a:p>
            <a:r>
              <a:rPr lang="en-US" sz="2800" b="1" dirty="0">
                <a:solidFill>
                  <a:srgbClr val="992E3A"/>
                </a:solidFill>
                <a:latin typeface="Times New Roman" panose="02020603050405020304" charset="0"/>
                <a:cs typeface="Times New Roman" panose="02020603050405020304" charset="0"/>
                <a:sym typeface="+mn-ea"/>
              </a:rPr>
              <a:t> </a:t>
            </a:r>
          </a:p>
        </p:txBody>
      </p:sp>
      <p:sp>
        <p:nvSpPr>
          <p:cNvPr id="4" name="Text Box 3"/>
          <p:cNvSpPr txBox="1"/>
          <p:nvPr/>
        </p:nvSpPr>
        <p:spPr>
          <a:xfrm>
            <a:off x="0" y="699135"/>
            <a:ext cx="12191365" cy="5818505"/>
          </a:xfrm>
          <a:prstGeom prst="rect">
            <a:avLst/>
          </a:prstGeom>
          <a:noFill/>
        </p:spPr>
        <p:txBody>
          <a:bodyPr wrap="square" rtlCol="0">
            <a:noAutofit/>
          </a:bodyPr>
          <a:lstStyle/>
          <a:p>
            <a:r>
              <a:rPr lang="en-US" sz="2000">
                <a:solidFill>
                  <a:srgbClr val="992E3A"/>
                </a:solidFill>
              </a:rPr>
              <a:t>                                                                               </a:t>
            </a:r>
            <a:r>
              <a:rPr lang="en-US" sz="2000" b="1">
                <a:solidFill>
                  <a:srgbClr val="992E3A"/>
                </a:solidFill>
              </a:rPr>
              <a:t> Searching Technique</a:t>
            </a:r>
          </a:p>
          <a:p>
            <a:r>
              <a:rPr lang="en-US">
                <a:solidFill>
                  <a:srgbClr val="992E3A"/>
                </a:solidFill>
              </a:rPr>
              <a:t>Definition:</a:t>
            </a:r>
          </a:p>
          <a:p>
            <a:r>
              <a:rPr lang="en-US" altLang="en-US">
                <a:solidFill>
                  <a:schemeClr val="tx1"/>
                </a:solidFill>
                <a:latin typeface="Times New Roman" panose="02020603050405020304" charset="0"/>
                <a:cs typeface="Times New Roman" panose="02020603050405020304" charset="0"/>
              </a:rPr>
              <a:t>Searching technique is a systematic method used to find a particular item or piece of information among a collection of items or data.</a:t>
            </a:r>
          </a:p>
          <a:p>
            <a:endParaRPr lang="en-US" altLang="en-US">
              <a:solidFill>
                <a:schemeClr val="tx1"/>
              </a:solidFill>
              <a:latin typeface="Times New Roman" panose="02020603050405020304" charset="0"/>
              <a:cs typeface="Times New Roman" panose="02020603050405020304" charset="0"/>
            </a:endParaRPr>
          </a:p>
          <a:p>
            <a:r>
              <a:rPr lang="en-US" altLang="en-US">
                <a:solidFill>
                  <a:srgbClr val="992E3A"/>
                </a:solidFill>
                <a:latin typeface="Times New Roman" panose="02020603050405020304" charset="0"/>
                <a:cs typeface="Times New Roman" panose="02020603050405020304" charset="0"/>
              </a:rPr>
              <a:t>Importance of </a:t>
            </a:r>
            <a:r>
              <a:rPr lang="en-US">
                <a:solidFill>
                  <a:srgbClr val="992E3A"/>
                </a:solidFill>
                <a:sym typeface="+mn-ea"/>
              </a:rPr>
              <a:t> </a:t>
            </a:r>
            <a:r>
              <a:rPr lang="en-US">
                <a:solidFill>
                  <a:srgbClr val="992E3A"/>
                </a:solidFill>
                <a:latin typeface="Times New Roman" panose="02020603050405020304" charset="0"/>
                <a:cs typeface="Times New Roman" panose="02020603050405020304" charset="0"/>
                <a:sym typeface="+mn-ea"/>
              </a:rPr>
              <a:t>Searching Technique:</a:t>
            </a:r>
            <a:endParaRPr lang="en-US">
              <a:solidFill>
                <a:srgbClr val="992E3A"/>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They enable quick data retrieval, which is crucial for applications like databases, search engines, and real-time systems. Efficient searching minimizes response time and enhances overall system performance.</a:t>
            </a:r>
          </a:p>
          <a:p>
            <a:endParaRPr lang="en-US" altLang="en-US">
              <a:solidFill>
                <a:schemeClr val="tx1"/>
              </a:solidFill>
              <a:latin typeface="Times New Roman" panose="02020603050405020304" charset="0"/>
              <a:cs typeface="Times New Roman" panose="02020603050405020304" charset="0"/>
            </a:endParaRPr>
          </a:p>
          <a:p>
            <a:r>
              <a:rPr lang="en-US" altLang="en-US">
                <a:solidFill>
                  <a:srgbClr val="992E3A"/>
                </a:solidFill>
                <a:latin typeface="Times New Roman" panose="02020603050405020304" charset="0"/>
                <a:cs typeface="Times New Roman" panose="02020603050405020304" charset="0"/>
              </a:rPr>
              <a:t>Types of </a:t>
            </a:r>
            <a:r>
              <a:rPr lang="en-US">
                <a:solidFill>
                  <a:srgbClr val="992E3A"/>
                </a:solidFill>
                <a:latin typeface="Times New Roman" panose="02020603050405020304" charset="0"/>
                <a:cs typeface="Times New Roman" panose="02020603050405020304" charset="0"/>
                <a:sym typeface="+mn-ea"/>
              </a:rPr>
              <a:t>Searching Technique:</a:t>
            </a:r>
            <a:endParaRPr lang="en-US" altLang="en-US">
              <a:solidFill>
                <a:srgbClr val="992E3A"/>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 When we search an item in an array, there are two most common algorithms used based on the type of input array.</a:t>
            </a:r>
          </a:p>
          <a:p>
            <a:endParaRPr lang="en-US" altLang="en-US">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Linear search: </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          Sequentially checks each element until the target is found or the end is reached.</a:t>
            </a:r>
          </a:p>
          <a:p>
            <a:pPr indent="0">
              <a:buFont typeface="Arial" panose="020B0604020202020204" pitchFamily="34" charset="0"/>
              <a:buNone/>
            </a:pPr>
            <a:endParaRPr lang="en-US" altLang="en-US">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Binary search:</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          Description: Divides the sorted dataset into halves to locate the target efficiently.            </a:t>
            </a:r>
          </a:p>
          <a:p>
            <a:endParaRPr lang="en-US" altLang="en-US">
              <a:solidFill>
                <a:schemeClr val="tx1"/>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a:p>
            <a:endParaRPr lang="en-US" altLang="en-US" b="1">
              <a:solidFill>
                <a:srgbClr val="992E3A"/>
              </a:solidFill>
              <a:latin typeface="Times New Roman" panose="02020603050405020304" charset="0"/>
              <a:cs typeface="Times New Roman" panose="02020603050405020304" charset="0"/>
            </a:endParaRPr>
          </a:p>
          <a:p>
            <a:endParaRPr lang="en-US" altLang="en-US" sz="2000" b="1">
              <a:solidFill>
                <a:srgbClr val="992E3A"/>
              </a:solidFill>
            </a:endParaRPr>
          </a:p>
          <a:p>
            <a:endParaRPr lang="en-US" sz="2000" b="1">
              <a:solidFill>
                <a:srgbClr val="992E3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9690" y="697865"/>
            <a:ext cx="12132310" cy="5699760"/>
          </a:xfrm>
          <a:prstGeom prst="rect">
            <a:avLst/>
          </a:prstGeom>
          <a:noFill/>
        </p:spPr>
        <p:txBody>
          <a:bodyPr wrap="square" rtlCol="0">
            <a:noAutofit/>
          </a:bodyPr>
          <a:lstStyle/>
          <a:p>
            <a:r>
              <a:rPr lang="en-US" sz="2000">
                <a:solidFill>
                  <a:srgbClr val="992E3A"/>
                </a:solidFill>
                <a:latin typeface="Times New Roman" panose="02020603050405020304" charset="0"/>
                <a:cs typeface="Times New Roman" panose="02020603050405020304" charset="0"/>
              </a:rPr>
              <a:t>Definition:</a:t>
            </a:r>
          </a:p>
          <a:p>
            <a:r>
              <a:rPr lang="en-US" altLang="en-US">
                <a:solidFill>
                  <a:schemeClr val="tx1"/>
                </a:solidFill>
                <a:latin typeface="Times New Roman" panose="02020603050405020304" charset="0"/>
                <a:cs typeface="Times New Roman" panose="02020603050405020304" charset="0"/>
              </a:rPr>
              <a:t>Linear Search, also known as sequential search, is a straightforward algorithm used to find a specific element within a list or array. It operates by checking each element one by one from the beginning until the desired element is found or the end of the list is reached.</a:t>
            </a:r>
            <a:endParaRPr lang="en-US" altLang="en-US">
              <a:solidFill>
                <a:srgbClr val="992E3A"/>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Linear Search : It is used for an unsorted array. It mainly does one by one comparison of the item to be search with array elements</a:t>
            </a:r>
          </a:p>
          <a:p>
            <a:endParaRPr lang="en-US" altLang="en-US">
              <a:solidFill>
                <a:schemeClr val="tx1"/>
              </a:solidFill>
              <a:latin typeface="Times New Roman" panose="02020603050405020304" charset="0"/>
              <a:cs typeface="Times New Roman" panose="02020603050405020304" charset="0"/>
            </a:endParaRPr>
          </a:p>
          <a:p>
            <a:r>
              <a:rPr lang="en-US" altLang="en-US">
                <a:solidFill>
                  <a:srgbClr val="992E3A"/>
                </a:solidFill>
                <a:latin typeface="Times New Roman" panose="02020603050405020304" charset="0"/>
                <a:cs typeface="Times New Roman" panose="02020603050405020304" charset="0"/>
              </a:rPr>
              <a:t>How Linear Search Works:</a:t>
            </a:r>
          </a:p>
          <a:p>
            <a:endParaRPr lang="en-US" altLang="en-US">
              <a:solidFill>
                <a:srgbClr val="992E3A"/>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Start at the first element of the list.</a:t>
            </a: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Compare the current element with the target value.</a:t>
            </a: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If a match is found, return the index of the current element.</a:t>
            </a: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If not, move to the next element and repeat step 2.</a:t>
            </a: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Continue this process until the element is found or the list ends.</a:t>
            </a:r>
          </a:p>
          <a:p>
            <a:pPr marL="285750" indent="-285750">
              <a:buFont typeface="Arial" panose="020B0604020202020204" pitchFamily="34" charset="0"/>
              <a:buChar char="•"/>
            </a:pPr>
            <a:r>
              <a:rPr lang="en-US" altLang="en-US">
                <a:solidFill>
                  <a:schemeClr val="tx1"/>
                </a:solidFill>
                <a:latin typeface="Times New Roman" panose="02020603050405020304" charset="0"/>
                <a:cs typeface="Times New Roman" panose="02020603050405020304" charset="0"/>
              </a:rPr>
              <a:t>If the end is reached without finding the element, return -1 to indicate that the element is not present in the list.</a:t>
            </a:r>
          </a:p>
          <a:p>
            <a:pPr marL="285750" indent="-285750">
              <a:buFont typeface="Arial" panose="020B0604020202020204" pitchFamily="34" charset="0"/>
              <a:buChar char="•"/>
            </a:pPr>
            <a:endParaRPr lang="en-US" altLang="en-US">
              <a:solidFill>
                <a:schemeClr val="tx1"/>
              </a:solidFill>
              <a:latin typeface="Times New Roman" panose="02020603050405020304" charset="0"/>
              <a:cs typeface="Times New Roman" panose="02020603050405020304" charset="0"/>
            </a:endParaRPr>
          </a:p>
          <a:p>
            <a:pPr indent="0">
              <a:buFont typeface="Arial" panose="020B0604020202020204" pitchFamily="34" charset="0"/>
              <a:buNone/>
            </a:pPr>
            <a:r>
              <a:rPr lang="en-US" altLang="en-US">
                <a:solidFill>
                  <a:srgbClr val="992E3A"/>
                </a:solidFill>
                <a:latin typeface="Times New Roman" panose="02020603050405020304" charset="0"/>
                <a:cs typeface="Times New Roman" panose="02020603050405020304" charset="0"/>
              </a:rPr>
              <a:t>Time Complexity:</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Best Case: O(1) – when the target element is at the first position.</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Average Case: O(n) – when the target element is somewhere in the middle.</a:t>
            </a:r>
          </a:p>
          <a:p>
            <a:pPr indent="0">
              <a:buFont typeface="Arial" panose="020B0604020202020204" pitchFamily="34" charset="0"/>
              <a:buNone/>
            </a:pPr>
            <a:r>
              <a:rPr lang="en-US" altLang="en-US">
                <a:solidFill>
                  <a:schemeClr val="tx1"/>
                </a:solidFill>
                <a:latin typeface="Times New Roman" panose="02020603050405020304" charset="0"/>
                <a:cs typeface="Times New Roman" panose="02020603050405020304" charset="0"/>
              </a:rPr>
              <a:t>Worst Case: O(n) –when the target element is at the end or not present at all.</a:t>
            </a:r>
          </a:p>
          <a:p>
            <a:endParaRPr lang="en-US">
              <a:solidFill>
                <a:schemeClr val="tx1"/>
              </a:solidFill>
              <a:latin typeface="Times New Roman" panose="02020603050405020304" charset="0"/>
              <a:cs typeface="Times New Roman" panose="02020603050405020304" charset="0"/>
            </a:endParaRPr>
          </a:p>
          <a:p>
            <a:endParaRPr lang="en-US">
              <a:solidFill>
                <a:schemeClr val="tx1"/>
              </a:solidFill>
              <a:latin typeface="Times New Roman" panose="02020603050405020304" charset="0"/>
              <a:cs typeface="Times New Roman" panose="02020603050405020304" charset="0"/>
            </a:endParaRPr>
          </a:p>
        </p:txBody>
      </p:sp>
      <p:sp>
        <p:nvSpPr>
          <p:cNvPr id="5" name="Text Box 4"/>
          <p:cNvSpPr txBox="1"/>
          <p:nvPr/>
        </p:nvSpPr>
        <p:spPr>
          <a:xfrm>
            <a:off x="59690" y="107950"/>
            <a:ext cx="11609070" cy="422275"/>
          </a:xfrm>
          <a:prstGeom prst="rect">
            <a:avLst/>
          </a:prstGeom>
          <a:noFill/>
        </p:spPr>
        <p:txBody>
          <a:bodyPr wrap="square" rtlCol="0">
            <a:noAutofit/>
          </a:bodyPr>
          <a:lstStyle/>
          <a:p>
            <a:r>
              <a:rPr lang="en-US" sz="2400" b="1">
                <a:solidFill>
                  <a:srgbClr val="992E3A"/>
                </a:solidFill>
                <a:latin typeface="Times New Roman" panose="02020603050405020304" charset="0"/>
                <a:cs typeface="Times New Roman" panose="02020603050405020304" charset="0"/>
                <a:sym typeface="+mn-ea"/>
              </a:rPr>
              <a:t> Linear search</a:t>
            </a:r>
            <a:endParaRPr lang="en-US" sz="2400" b="1">
              <a:solidFill>
                <a:srgbClr val="992E3A"/>
              </a:solidFill>
              <a:latin typeface="Times New Roman" panose="02020603050405020304" charset="0"/>
              <a:cs typeface="Times New Roman" panose="02020603050405020304" charset="0"/>
            </a:endParaRPr>
          </a:p>
          <a:p>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47624" y="789587"/>
            <a:ext cx="11322051" cy="5031575"/>
          </a:xfrm>
        </p:spPr>
        <p:txBody>
          <a:bodyPr vert="horz" lIns="91440" tIns="45720" rIns="91440" bIns="45720" rtlCol="0" anchor="t">
            <a:normAutofit/>
          </a:bodyPr>
          <a:lstStyle/>
          <a:p>
            <a:pPr marL="0" indent="0">
              <a:lnSpc>
                <a:spcPct val="100000"/>
              </a:lnSpc>
              <a:buNone/>
            </a:pPr>
            <a:endParaRPr lang="en-US" sz="2000" dirty="0">
              <a:latin typeface="Times New Roman" panose="02020603050405020304" charset="0"/>
              <a:cs typeface="Times New Roman" panose="02020603050405020304" charset="0"/>
            </a:endParaRPr>
          </a:p>
          <a:p>
            <a:pPr marL="0" indent="0">
              <a:lnSpc>
                <a:spcPct val="100000"/>
              </a:lnSpc>
              <a:buNone/>
            </a:pPr>
            <a:endParaRPr lang="en-US" sz="2000" dirty="0">
              <a:latin typeface="Times New Roman" panose="02020603050405020304" charset="0"/>
              <a:cs typeface="Times New Roman" panose="02020603050405020304" charset="0"/>
            </a:endParaRPr>
          </a:p>
          <a:p>
            <a:pPr marL="0" indent="0">
              <a:buNone/>
            </a:pPr>
            <a:br>
              <a:rPr lang="en-US" dirty="0"/>
            </a:br>
            <a:endParaRPr lang="en-US" sz="1800" dirty="0">
              <a:latin typeface="Times New Roman" panose="02020603050405020304" charset="0"/>
              <a:cs typeface="Times New Roman" panose="02020603050405020304" charset="0"/>
            </a:endParaRPr>
          </a:p>
          <a:p>
            <a:pPr marL="0" indent="0">
              <a:buNone/>
            </a:pPr>
            <a:endParaRPr lang="en-IN" sz="2000" kern="100" dirty="0">
              <a:effectLst/>
              <a:latin typeface="Times New Roman" panose="02020603050405020304" charset="0"/>
              <a:ea typeface="Aptos" charset="0"/>
              <a:cs typeface="Times New Roman" panose="02020603050405020304" charset="0"/>
            </a:endParaRPr>
          </a:p>
        </p:txBody>
      </p:sp>
      <p:sp>
        <p:nvSpPr>
          <p:cNvPr id="4" name="Text Box 3"/>
          <p:cNvSpPr txBox="1"/>
          <p:nvPr/>
        </p:nvSpPr>
        <p:spPr>
          <a:xfrm>
            <a:off x="0" y="698500"/>
            <a:ext cx="12192000" cy="5730240"/>
          </a:xfrm>
          <a:prstGeom prst="rect">
            <a:avLst/>
          </a:prstGeom>
          <a:noFill/>
        </p:spPr>
        <p:txBody>
          <a:bodyPr wrap="square" rtlCol="0">
            <a:noAutofit/>
          </a:bodyPr>
          <a:lstStyle/>
          <a:p>
            <a:r>
              <a:rPr lang="en-US" b="1">
                <a:solidFill>
                  <a:srgbClr val="992E3A"/>
                </a:solidFill>
              </a:rPr>
              <a:t>   </a:t>
            </a:r>
          </a:p>
          <a:p>
            <a:r>
              <a:rPr lang="en-US" b="1">
                <a:solidFill>
                  <a:srgbClr val="992E3A"/>
                </a:solidFill>
              </a:rPr>
              <a:t>   Example                                                                                                   output:</a:t>
            </a:r>
          </a:p>
        </p:txBody>
      </p:sp>
      <p:pic>
        <p:nvPicPr>
          <p:cNvPr id="5" name="Picture 4"/>
          <p:cNvPicPr>
            <a:picLocks noChangeAspect="1"/>
          </p:cNvPicPr>
          <p:nvPr/>
        </p:nvPicPr>
        <p:blipFill>
          <a:blip r:embed="rId2"/>
          <a:stretch>
            <a:fillRect/>
          </a:stretch>
        </p:blipFill>
        <p:spPr>
          <a:xfrm>
            <a:off x="247650" y="1400175"/>
            <a:ext cx="4886325" cy="4949825"/>
          </a:xfrm>
          <a:prstGeom prst="rect">
            <a:avLst/>
          </a:prstGeom>
        </p:spPr>
      </p:pic>
      <p:pic>
        <p:nvPicPr>
          <p:cNvPr id="7" name="Picture 6"/>
          <p:cNvPicPr>
            <a:picLocks noChangeAspect="1"/>
          </p:cNvPicPr>
          <p:nvPr/>
        </p:nvPicPr>
        <p:blipFill>
          <a:blip r:embed="rId3"/>
          <a:stretch>
            <a:fillRect/>
          </a:stretch>
        </p:blipFill>
        <p:spPr>
          <a:xfrm>
            <a:off x="6155690" y="1400175"/>
            <a:ext cx="2695575" cy="1371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35" y="738505"/>
            <a:ext cx="12192635" cy="5668645"/>
          </a:xfrm>
          <a:prstGeom prst="rect">
            <a:avLst/>
          </a:prstGeom>
          <a:noFill/>
        </p:spPr>
        <p:txBody>
          <a:bodyPr wrap="square" rtlCol="0">
            <a:noAutofit/>
          </a:bodyPr>
          <a:lstStyle/>
          <a:p>
            <a:r>
              <a:rPr lang="en-US" altLang="en-US" sz="2000">
                <a:solidFill>
                  <a:srgbClr val="992E3A"/>
                </a:solidFill>
              </a:rPr>
              <a:t>Definition:</a:t>
            </a:r>
            <a:endParaRPr lang="en-US" altLang="en-US" sz="2000" b="1">
              <a:solidFill>
                <a:srgbClr val="992E3A"/>
              </a:solidFill>
            </a:endParaRPr>
          </a:p>
          <a:p>
            <a:r>
              <a:rPr lang="en-US" altLang="en-US"/>
              <a:t>Binary Search is an efficient algorithm for finding a target value within a sorted array or list. It operates by repeatedly dividing the search interval in half, significantly reducing the number of comparisons needed compared to linear search.</a:t>
            </a:r>
          </a:p>
          <a:p>
            <a:endParaRPr lang="en-US" altLang="en-US"/>
          </a:p>
          <a:p>
            <a:r>
              <a:rPr lang="en-US" altLang="en-US" sz="2000">
                <a:solidFill>
                  <a:srgbClr val="992E3A"/>
                </a:solidFill>
              </a:rPr>
              <a:t>How Binary Search Works:</a:t>
            </a:r>
          </a:p>
          <a:p>
            <a:endParaRPr lang="en-US" altLang="en-US" sz="2000">
              <a:solidFill>
                <a:srgbClr val="992E3A"/>
              </a:solidFill>
            </a:endParaRPr>
          </a:p>
          <a:p>
            <a:pPr marL="285750" indent="-285750">
              <a:buFont typeface="Arial" panose="020B0604020202020204" pitchFamily="34" charset="0"/>
              <a:buChar char="•"/>
            </a:pPr>
            <a:r>
              <a:rPr lang="en-US" altLang="en-US"/>
              <a:t>Initialize Pointers: Set two pointers, low and high, to the start and end of the array, respectively.</a:t>
            </a:r>
          </a:p>
          <a:p>
            <a:pPr marL="285750" indent="-285750">
              <a:buFont typeface="Arial" panose="020B0604020202020204" pitchFamily="34" charset="0"/>
              <a:buChar char="•"/>
            </a:pPr>
            <a:r>
              <a:rPr lang="en-US" altLang="en-US"/>
              <a:t>Find Midpoint: Calculate the middle index: mid = (low + high) / 2.</a:t>
            </a:r>
          </a:p>
          <a:p>
            <a:pPr marL="285750" indent="-285750">
              <a:buFont typeface="Arial" panose="020B0604020202020204" pitchFamily="34" charset="0"/>
              <a:buChar char="•"/>
            </a:pPr>
            <a:r>
              <a:rPr lang="en-US" altLang="en-US"/>
              <a:t>Compare Values</a:t>
            </a:r>
          </a:p>
          <a:p>
            <a:pPr marL="285750" indent="-285750">
              <a:buFont typeface="Arial" panose="020B0604020202020204" pitchFamily="34" charset="0"/>
              <a:buChar char="•"/>
            </a:pPr>
            <a:r>
              <a:rPr lang="en-US" altLang="en-US"/>
              <a:t>If arr[mid] equals the target value, the search is successful.</a:t>
            </a:r>
          </a:p>
          <a:p>
            <a:pPr marL="285750" indent="-285750">
              <a:buFont typeface="Arial" panose="020B0604020202020204" pitchFamily="34" charset="0"/>
              <a:buChar char="•"/>
            </a:pPr>
            <a:r>
              <a:rPr lang="en-US" altLang="en-US"/>
              <a:t>If the target is less than arr[mid], adjust high = mid - 1 to search the left subarray.</a:t>
            </a:r>
          </a:p>
          <a:p>
            <a:pPr marL="285750" indent="-285750">
              <a:buFont typeface="Arial" panose="020B0604020202020204" pitchFamily="34" charset="0"/>
              <a:buChar char="•"/>
            </a:pPr>
            <a:r>
              <a:rPr lang="en-US" altLang="en-US"/>
              <a:t>If the target is greater than arr[mid], adjust low = mid + 1 to search the right subarray.</a:t>
            </a:r>
          </a:p>
          <a:p>
            <a:pPr marL="285750" indent="-285750">
              <a:buFont typeface="Arial" panose="020B0604020202020204" pitchFamily="34" charset="0"/>
              <a:buChar char="•"/>
            </a:pPr>
            <a:r>
              <a:rPr lang="en-US" altLang="en-US"/>
              <a:t>Repeat: Continue steps 2 and 3 until the target is found or the search interval is empty.</a:t>
            </a:r>
          </a:p>
          <a:p>
            <a:pPr indent="0">
              <a:buFont typeface="Arial" panose="020B0604020202020204" pitchFamily="34" charset="0"/>
              <a:buNone/>
            </a:pPr>
            <a:endParaRPr lang="en-US" altLang="en-US"/>
          </a:p>
          <a:p>
            <a:pPr indent="0">
              <a:buFont typeface="Arial" panose="020B0604020202020204" pitchFamily="34" charset="0"/>
              <a:buNone/>
            </a:pPr>
            <a:r>
              <a:rPr lang="en-US" altLang="en-US" sz="2000">
                <a:solidFill>
                  <a:srgbClr val="992E3A"/>
                </a:solidFill>
              </a:rPr>
              <a:t>Time Complexity:</a:t>
            </a:r>
            <a:r>
              <a:rPr lang="en-US" altLang="en-US"/>
              <a:t> </a:t>
            </a:r>
          </a:p>
          <a:p>
            <a:pPr indent="0">
              <a:buFont typeface="Arial" panose="020B0604020202020204" pitchFamily="34" charset="0"/>
              <a:buNone/>
            </a:pPr>
            <a:r>
              <a:rPr lang="en-US" altLang="en-US"/>
              <a:t>Best Case: O(1)</a:t>
            </a:r>
          </a:p>
          <a:p>
            <a:pPr indent="0">
              <a:buFont typeface="Arial" panose="020B0604020202020204" pitchFamily="34" charset="0"/>
              <a:buNone/>
            </a:pPr>
            <a:r>
              <a:rPr lang="en-US" altLang="en-US"/>
              <a:t>Average Case: O(log N)</a:t>
            </a:r>
          </a:p>
          <a:p>
            <a:pPr indent="0">
              <a:buFont typeface="Arial" panose="020B0604020202020204" pitchFamily="34" charset="0"/>
              <a:buNone/>
            </a:pPr>
            <a:r>
              <a:rPr lang="en-US" altLang="en-US"/>
              <a:t>Worst Case: O(log N)</a:t>
            </a:r>
          </a:p>
          <a:p>
            <a:pPr marL="285750" indent="-285750">
              <a:buFont typeface="Arial" panose="020B0604020202020204" pitchFamily="34" charset="0"/>
              <a:buChar char="•"/>
            </a:pPr>
            <a:endParaRPr lang="en-US" altLang="en-US"/>
          </a:p>
          <a:p>
            <a:endParaRPr lang="en-US" altLang="en-US"/>
          </a:p>
        </p:txBody>
      </p:sp>
      <p:sp>
        <p:nvSpPr>
          <p:cNvPr id="4" name="Text Box 3"/>
          <p:cNvSpPr txBox="1"/>
          <p:nvPr/>
        </p:nvSpPr>
        <p:spPr>
          <a:xfrm>
            <a:off x="0" y="102870"/>
            <a:ext cx="11468735" cy="527685"/>
          </a:xfrm>
          <a:prstGeom prst="rect">
            <a:avLst/>
          </a:prstGeom>
          <a:noFill/>
        </p:spPr>
        <p:txBody>
          <a:bodyPr wrap="square" rtlCol="0">
            <a:noAutofit/>
          </a:bodyPr>
          <a:lstStyle/>
          <a:p>
            <a:r>
              <a:rPr lang="en-US" sz="2400" b="1">
                <a:solidFill>
                  <a:srgbClr val="992E3A"/>
                </a:solidFill>
                <a:latin typeface="Times New Roman" panose="02020603050405020304" charset="0"/>
                <a:cs typeface="Times New Roman" panose="02020603050405020304" charset="0"/>
              </a:rPr>
              <a:t>Binary Search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146175"/>
            <a:ext cx="5791200" cy="5161915"/>
          </a:xfrm>
          <a:prstGeom prst="rect">
            <a:avLst/>
          </a:prstGeom>
        </p:spPr>
      </p:pic>
      <p:sp>
        <p:nvSpPr>
          <p:cNvPr id="3" name="Text Box 2"/>
          <p:cNvSpPr txBox="1"/>
          <p:nvPr/>
        </p:nvSpPr>
        <p:spPr>
          <a:xfrm>
            <a:off x="3414395" y="906780"/>
            <a:ext cx="4064000" cy="76200"/>
          </a:xfrm>
          <a:prstGeom prst="rect">
            <a:avLst/>
          </a:prstGeom>
          <a:noFill/>
        </p:spPr>
        <p:txBody>
          <a:bodyPr wrap="square" rtlCol="0">
            <a:noAutofit/>
          </a:bodyPr>
          <a:lstStyle/>
          <a:p>
            <a:endParaRPr lang="en-US"/>
          </a:p>
        </p:txBody>
      </p:sp>
      <p:sp>
        <p:nvSpPr>
          <p:cNvPr id="4" name="Text Box 3"/>
          <p:cNvSpPr txBox="1"/>
          <p:nvPr/>
        </p:nvSpPr>
        <p:spPr>
          <a:xfrm>
            <a:off x="0" y="709295"/>
            <a:ext cx="12192635" cy="5599430"/>
          </a:xfrm>
          <a:prstGeom prst="rect">
            <a:avLst/>
          </a:prstGeom>
          <a:noFill/>
        </p:spPr>
        <p:txBody>
          <a:bodyPr wrap="square" rtlCol="0">
            <a:noAutofit/>
          </a:bodyPr>
          <a:lstStyle/>
          <a:p>
            <a:r>
              <a:rPr lang="en-US"/>
              <a:t>   </a:t>
            </a:r>
            <a:r>
              <a:rPr lang="en-US" b="1">
                <a:solidFill>
                  <a:srgbClr val="992E3A"/>
                </a:solidFill>
              </a:rPr>
              <a:t> Example:                                                                                                     Output:        </a:t>
            </a:r>
          </a:p>
        </p:txBody>
      </p:sp>
      <p:pic>
        <p:nvPicPr>
          <p:cNvPr id="5" name="Picture 4"/>
          <p:cNvPicPr>
            <a:picLocks noChangeAspect="1"/>
          </p:cNvPicPr>
          <p:nvPr/>
        </p:nvPicPr>
        <p:blipFill>
          <a:blip r:embed="rId3"/>
          <a:stretch>
            <a:fillRect/>
          </a:stretch>
        </p:blipFill>
        <p:spPr>
          <a:xfrm>
            <a:off x="6431915" y="1146175"/>
            <a:ext cx="2762250" cy="1390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737870"/>
            <a:ext cx="12191365" cy="5680710"/>
          </a:xfrm>
          <a:prstGeom prst="rect">
            <a:avLst/>
          </a:prstGeom>
          <a:noFill/>
        </p:spPr>
        <p:txBody>
          <a:bodyPr wrap="square" rtlCol="0">
            <a:noAutofit/>
          </a:bodyPr>
          <a:lstStyle/>
          <a:p>
            <a:r>
              <a:rPr lang="en-US" altLang="en-US" sz="2000">
                <a:solidFill>
                  <a:srgbClr val="992E3A"/>
                </a:solidFill>
                <a:latin typeface="Times New Roman" panose="02020603050405020304" charset="0"/>
                <a:cs typeface="Times New Roman" panose="02020603050405020304" charset="0"/>
              </a:rPr>
              <a:t>Definition  :</a:t>
            </a:r>
          </a:p>
          <a:p>
            <a:r>
              <a:rPr lang="en-US" altLang="en-US">
                <a:solidFill>
                  <a:schemeClr val="tx1"/>
                </a:solidFill>
                <a:latin typeface="Times New Roman" panose="02020603050405020304" charset="0"/>
                <a:cs typeface="Times New Roman" panose="02020603050405020304" charset="0"/>
              </a:rPr>
              <a:t>Sorting techniques are algorithms used to arrange elements in a specific order, typically in ascending or descending sequence.</a:t>
            </a:r>
          </a:p>
          <a:p>
            <a:r>
              <a:rPr lang="en-US" altLang="en-US" sz="2000">
                <a:solidFill>
                  <a:srgbClr val="992E3A"/>
                </a:solidFill>
                <a:latin typeface="Times New Roman" panose="02020603050405020304" charset="0"/>
                <a:cs typeface="Times New Roman" panose="02020603050405020304" charset="0"/>
              </a:rPr>
              <a:t>Importance :</a:t>
            </a:r>
            <a:endParaRPr lang="en-US" altLang="en-US">
              <a:solidFill>
                <a:schemeClr val="tx1"/>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Sorting algorithms in  are essential for efficiently organizing data, enabling faster searches and optimized performance in various applications.</a:t>
            </a:r>
          </a:p>
          <a:p>
            <a:r>
              <a:rPr lang="en-US" altLang="en-US" sz="2000">
                <a:solidFill>
                  <a:srgbClr val="992E3A"/>
                </a:solidFill>
                <a:latin typeface="Times New Roman" panose="02020603050405020304" charset="0"/>
                <a:cs typeface="Times New Roman" panose="02020603050405020304" charset="0"/>
              </a:rPr>
              <a:t>Types of Sorting Techniques :</a:t>
            </a:r>
          </a:p>
          <a:p>
            <a:endParaRPr lang="en-US" altLang="en-US" sz="2000">
              <a:solidFill>
                <a:srgbClr val="992E3A"/>
              </a:solidFill>
              <a:latin typeface="Times New Roman" panose="02020603050405020304" charset="0"/>
              <a:cs typeface="Times New Roman" panose="02020603050405020304" charset="0"/>
            </a:endParaRPr>
          </a:p>
          <a:p>
            <a:r>
              <a:rPr lang="en-US" altLang="en-US">
                <a:solidFill>
                  <a:schemeClr val="tx1"/>
                </a:solidFill>
                <a:latin typeface="Times New Roman" panose="02020603050405020304" charset="0"/>
                <a:cs typeface="Times New Roman" panose="02020603050405020304" charset="0"/>
              </a:rPr>
              <a:t>Sorting algorithms can be broadly categorized into two types:</a:t>
            </a:r>
          </a:p>
          <a:p>
            <a:endParaRPr lang="en-US" altLang="en-US">
              <a:solidFill>
                <a:schemeClr val="tx1"/>
              </a:solidFill>
              <a:latin typeface="Times New Roman" panose="02020603050405020304" charset="0"/>
              <a:cs typeface="Times New Roman" panose="02020603050405020304" charset="0"/>
            </a:endParaRPr>
          </a:p>
          <a:p>
            <a:r>
              <a:rPr lang="en-US" altLang="en-US" b="1">
                <a:solidFill>
                  <a:schemeClr val="tx1"/>
                </a:solidFill>
                <a:latin typeface="Times New Roman" panose="02020603050405020304" charset="0"/>
                <a:cs typeface="Times New Roman" panose="02020603050405020304" charset="0"/>
              </a:rPr>
              <a:t>Comparison-Based Sorting</a:t>
            </a:r>
            <a:r>
              <a:rPr lang="en-US" altLang="en-US">
                <a:solidFill>
                  <a:schemeClr val="tx1"/>
                </a:solidFill>
                <a:latin typeface="Times New Roman" panose="02020603050405020304" charset="0"/>
                <a:cs typeface="Times New Roman" panose="02020603050405020304" charset="0"/>
              </a:rPr>
              <a:t>: These algorithms determine the order of elements by comparing them directly.</a:t>
            </a:r>
          </a:p>
          <a:p>
            <a:r>
              <a:rPr lang="en-US" altLang="en-US">
                <a:solidFill>
                  <a:schemeClr val="tx1"/>
                </a:solidFill>
                <a:latin typeface="Times New Roman" panose="02020603050405020304" charset="0"/>
                <a:cs typeface="Times New Roman" panose="02020603050405020304" charset="0"/>
              </a:rPr>
              <a:t>1.Bubble Sort    2.Selection Sort   3.Insertion Sort   4.Merge Sort   5.Quick Sort   6.Heap Sort:</a:t>
            </a:r>
          </a:p>
          <a:p>
            <a:endParaRPr lang="en-US" altLang="en-US">
              <a:solidFill>
                <a:schemeClr val="tx1"/>
              </a:solidFill>
              <a:latin typeface="Times New Roman" panose="02020603050405020304" charset="0"/>
              <a:cs typeface="Times New Roman" panose="02020603050405020304" charset="0"/>
            </a:endParaRPr>
          </a:p>
          <a:p>
            <a:r>
              <a:rPr lang="en-US" altLang="en-US" b="1">
                <a:solidFill>
                  <a:schemeClr val="tx1"/>
                </a:solidFill>
                <a:latin typeface="Times New Roman" panose="02020603050405020304" charset="0"/>
                <a:cs typeface="Times New Roman" panose="02020603050405020304" charset="0"/>
              </a:rPr>
              <a:t>Non-Comparison-Based Sorting:</a:t>
            </a:r>
            <a:r>
              <a:rPr lang="en-US" altLang="en-US">
                <a:solidFill>
                  <a:schemeClr val="tx1"/>
                </a:solidFill>
                <a:latin typeface="Times New Roman" panose="02020603050405020304" charset="0"/>
                <a:cs typeface="Times New Roman" panose="02020603050405020304" charset="0"/>
              </a:rPr>
              <a:t> These algorithms determine the order of elements using operations other than comparisons, often utilizing the properties of the data.</a:t>
            </a:r>
          </a:p>
          <a:p>
            <a:r>
              <a:rPr lang="en-US" altLang="en-US">
                <a:solidFill>
                  <a:schemeClr val="tx1"/>
                </a:solidFill>
                <a:latin typeface="Times New Roman" panose="02020603050405020304" charset="0"/>
                <a:cs typeface="Times New Roman" panose="02020603050405020304" charset="0"/>
              </a:rPr>
              <a:t>1Counting Sort     2.Bucket Sort    3.Radix Sort:</a:t>
            </a:r>
          </a:p>
          <a:p>
            <a:endParaRPr lang="en-US" altLang="en-US">
              <a:solidFill>
                <a:schemeClr val="tx1"/>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a:p>
            <a:endParaRPr lang="en-US" altLang="en-US">
              <a:solidFill>
                <a:schemeClr val="tx1"/>
              </a:solidFill>
              <a:latin typeface="Times New Roman" panose="02020603050405020304" charset="0"/>
              <a:cs typeface="Times New Roman" panose="02020603050405020304" charset="0"/>
            </a:endParaRPr>
          </a:p>
        </p:txBody>
      </p:sp>
      <p:sp>
        <p:nvSpPr>
          <p:cNvPr id="3" name="Text Box 2"/>
          <p:cNvSpPr txBox="1"/>
          <p:nvPr/>
        </p:nvSpPr>
        <p:spPr>
          <a:xfrm>
            <a:off x="60325" y="79375"/>
            <a:ext cx="11419840" cy="569595"/>
          </a:xfrm>
          <a:prstGeom prst="rect">
            <a:avLst/>
          </a:prstGeom>
          <a:noFill/>
        </p:spPr>
        <p:txBody>
          <a:bodyPr wrap="square" rtlCol="0">
            <a:noAutofit/>
          </a:bodyPr>
          <a:lstStyle/>
          <a:p>
            <a:r>
              <a:rPr lang="en-US" sz="2400" b="1">
                <a:solidFill>
                  <a:srgbClr val="992E3A"/>
                </a:solidFill>
                <a:latin typeface="Times New Roman" panose="02020603050405020304" charset="0"/>
                <a:cs typeface="Times New Roman" panose="02020603050405020304" charset="0"/>
                <a:sym typeface="+mn-ea"/>
              </a:rPr>
              <a:t>                                                    Sorting techniques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657240BBBC6B049925159D12E9A25AF" ma:contentTypeVersion="11" ma:contentTypeDescription="Create a new document." ma:contentTypeScope="" ma:versionID="26b8b635b1e6063efa60a7b4acc4e2e3">
  <xsd:schema xmlns:xsd="http://www.w3.org/2001/XMLSchema" xmlns:xs="http://www.w3.org/2001/XMLSchema" xmlns:p="http://schemas.microsoft.com/office/2006/metadata/properties" xmlns:ns3="7dbb0361-a347-4361-aad0-742af1c4894d" xmlns:ns4="9ef71459-7135-4651-8acf-3a45a5e0ab13" targetNamespace="http://schemas.microsoft.com/office/2006/metadata/properties" ma:root="true" ma:fieldsID="d6460f61bcd4c91886233c57813698c2" ns3:_="" ns4:_="">
    <xsd:import namespace="7dbb0361-a347-4361-aad0-742af1c4894d"/>
    <xsd:import namespace="9ef71459-7135-4651-8acf-3a45a5e0ab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b0361-a347-4361-aad0-742af1c489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f71459-7135-4651-8acf-3a45a5e0ab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210273-DEBD-4595-B791-2314571AF4C2}">
  <ds:schemaRefs/>
</ds:datastoreItem>
</file>

<file path=customXml/itemProps2.xml><?xml version="1.0" encoding="utf-8"?>
<ds:datastoreItem xmlns:ds="http://schemas.openxmlformats.org/officeDocument/2006/customXml" ds:itemID="{24553A5C-27BA-4B22-B2A5-D9BA781F94A2}">
  <ds:schemaRefs/>
</ds:datastoreItem>
</file>

<file path=customXml/itemProps3.xml><?xml version="1.0" encoding="utf-8"?>
<ds:datastoreItem xmlns:ds="http://schemas.openxmlformats.org/officeDocument/2006/customXml" ds:itemID="{554E8A36-207B-4778-AD7D-BDA9120D12AB}">
  <ds:schemaRefs/>
</ds:datastoreItem>
</file>

<file path=docProps/app.xml><?xml version="1.0" encoding="utf-8"?>
<Properties xmlns="http://schemas.openxmlformats.org/officeDocument/2006/extended-properties" xmlns:vt="http://schemas.openxmlformats.org/officeDocument/2006/docPropsVTypes">
  <TotalTime>0</TotalTime>
  <Words>7709</Words>
  <Application>Microsoft Office PowerPoint</Application>
  <PresentationFormat>Widescreen</PresentationFormat>
  <Paragraphs>251</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Selection Sort</vt:lpstr>
      <vt:lpstr>                                                           </vt:lpstr>
      <vt:lpstr> Tasks/Assignments Completed :                                   </vt:lpstr>
      <vt:lpstr> Additional Learning Resources / Notes :                     </vt:lpstr>
      <vt:lpstr> Q&amp;A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reset issue on SWC press events</dc:title>
  <dc:creator>prasad dokku</dc:creator>
  <cp:lastModifiedBy>Bainaboina prasanna Lakshmi</cp:lastModifiedBy>
  <cp:revision>815</cp:revision>
  <dcterms:created xsi:type="dcterms:W3CDTF">2018-04-13T08:56:00Z</dcterms:created>
  <dcterms:modified xsi:type="dcterms:W3CDTF">2025-05-29T15:17:02Z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CDB3AE013C6740B48A569990C8E22DB2_13</vt:lpwstr>
  </property>
  <property fmtid="{D5CDD505-2E9C-101B-9397-08002B2CF9AE}" pid="3" name="KSOProductBuildVer">
    <vt:lpwstr>1033-12.2.0.21179</vt:lpwstr>
  </property>
  <property fmtid="{D5CDD505-2E9C-101B-9397-08002B2CF9AE}" pid="4" name="ContentTypeId">
    <vt:lpwstr>0x010100E657240BBBC6B049925159D12E9A25AF</vt:lpwstr>
  </property>
</Properties>
</file>