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4"/>
    <p:sldMasterId id="2147483648" r:id="rId5"/>
  </p:sldMasterIdLst>
  <p:notesMasterIdLst>
    <p:notesMasterId r:id="rId29"/>
  </p:notesMasterIdLst>
  <p:sldIdLst>
    <p:sldId id="714" r:id="rId6"/>
    <p:sldId id="723" r:id="rId7"/>
    <p:sldId id="726" r:id="rId8"/>
    <p:sldId id="719" r:id="rId9"/>
    <p:sldId id="720" r:id="rId10"/>
    <p:sldId id="721" r:id="rId11"/>
    <p:sldId id="722" r:id="rId12"/>
    <p:sldId id="727" r:id="rId13"/>
    <p:sldId id="728" r:id="rId14"/>
    <p:sldId id="729" r:id="rId15"/>
    <p:sldId id="730" r:id="rId16"/>
    <p:sldId id="731" r:id="rId17"/>
    <p:sldId id="732" r:id="rId18"/>
    <p:sldId id="733" r:id="rId19"/>
    <p:sldId id="734" r:id="rId20"/>
    <p:sldId id="735" r:id="rId21"/>
    <p:sldId id="736" r:id="rId22"/>
    <p:sldId id="737" r:id="rId23"/>
    <p:sldId id="738" r:id="rId24"/>
    <p:sldId id="739" r:id="rId25"/>
    <p:sldId id="740" r:id="rId26"/>
    <p:sldId id="741" r:id="rId27"/>
    <p:sldId id="71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B10185B-9D7C-D699-6DF8-1166523A1445}" name="Shiva Teegala" initials="ST" userId="S::shiva.teegala@rampgroup.com::5455840e-1c74-4a90-870a-55a0a8c0520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2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8FE09D-33A1-0B1A-490A-3C5C8422229A}" v="809" dt="2025-06-02T07:00:17.1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35" Type="http://schemas.microsoft.com/office/2018/10/relationships/authors" Target="authors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C5B3E-CD97-4AAF-B99B-E85FBF1BD1EE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5F58F-5BB2-4C50-95DD-4B37FD9C1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72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233151" y="6426200"/>
            <a:ext cx="508000" cy="366184"/>
          </a:xfrm>
          <a:prstGeom prst="rect">
            <a:avLst/>
          </a:prstGeom>
        </p:spPr>
        <p:txBody>
          <a:bodyPr lIns="91440" tIns="45720" rIns="91440" bIns="45720" anchor="ctr"/>
          <a:lstStyle>
            <a:lvl1pPr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35CE8F52-651D-4239-8B00-C59ADA65524D}" type="slidenum">
              <a:rPr lang="en-US" altLang="en-US" sz="1200" smtClean="0">
                <a:solidFill>
                  <a:srgbClr val="D9D9D9"/>
                </a:solidFill>
                <a:latin typeface="Segoe UI Bold" panose="020B0802040204020203" pitchFamily="34" charset="0"/>
                <a:ea typeface="Open Sans bold" pitchFamily="34" charset="0"/>
                <a:cs typeface="Segoe UI Bold" panose="020B0802040204020203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200">
              <a:solidFill>
                <a:srgbClr val="D9D9D9"/>
              </a:solidFill>
              <a:latin typeface="Segoe UI Bold" panose="020B0802040204020203" pitchFamily="34" charset="0"/>
              <a:ea typeface="Open Sans bold" pitchFamily="34" charset="0"/>
              <a:cs typeface="Segoe UI Bold" panose="020B0802040204020203" pitchFamily="34" charset="0"/>
            </a:endParaRPr>
          </a:p>
        </p:txBody>
      </p:sp>
      <p:sp>
        <p:nvSpPr>
          <p:cNvPr id="8" name="Freeform 6"/>
          <p:cNvSpPr>
            <a:spLocks/>
          </p:cNvSpPr>
          <p:nvPr userDrawn="1"/>
        </p:nvSpPr>
        <p:spPr bwMode="auto">
          <a:xfrm>
            <a:off x="11696700" y="6521451"/>
            <a:ext cx="86784" cy="175683"/>
          </a:xfrm>
          <a:custGeom>
            <a:avLst/>
            <a:gdLst>
              <a:gd name="T0" fmla="*/ 0 w 34"/>
              <a:gd name="T1" fmla="*/ 0 h 68"/>
              <a:gd name="T2" fmla="*/ 34 w 34"/>
              <a:gd name="T3" fmla="*/ 33 h 68"/>
              <a:gd name="T4" fmla="*/ 0 w 34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68">
                <a:moveTo>
                  <a:pt x="0" y="0"/>
                </a:moveTo>
                <a:lnTo>
                  <a:pt x="34" y="33"/>
                </a:lnTo>
                <a:lnTo>
                  <a:pt x="0" y="68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9" name="Freeform 6"/>
          <p:cNvSpPr>
            <a:spLocks/>
          </p:cNvSpPr>
          <p:nvPr userDrawn="1"/>
        </p:nvSpPr>
        <p:spPr bwMode="auto">
          <a:xfrm rot="10800000">
            <a:off x="11190818" y="6521451"/>
            <a:ext cx="88900" cy="175683"/>
          </a:xfrm>
          <a:custGeom>
            <a:avLst/>
            <a:gdLst>
              <a:gd name="T0" fmla="*/ 0 w 34"/>
              <a:gd name="T1" fmla="*/ 0 h 68"/>
              <a:gd name="T2" fmla="*/ 34 w 34"/>
              <a:gd name="T3" fmla="*/ 33 h 68"/>
              <a:gd name="T4" fmla="*/ 0 w 34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68">
                <a:moveTo>
                  <a:pt x="0" y="0"/>
                </a:moveTo>
                <a:lnTo>
                  <a:pt x="34" y="33"/>
                </a:lnTo>
                <a:lnTo>
                  <a:pt x="0" y="68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3" name="Picture 3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9E6F4A3-0DE8-4463-BEC9-2F53A78451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700" y="160867"/>
            <a:ext cx="323083" cy="323083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8E2ABB8-41EA-41DA-B29B-8DCD08E8EDCE}"/>
              </a:ext>
            </a:extLst>
          </p:cNvPr>
          <p:cNvCxnSpPr>
            <a:cxnSpLocks/>
          </p:cNvCxnSpPr>
          <p:nvPr userDrawn="1"/>
        </p:nvCxnSpPr>
        <p:spPr>
          <a:xfrm>
            <a:off x="0" y="6424536"/>
            <a:ext cx="12170453" cy="555"/>
          </a:xfrm>
          <a:prstGeom prst="line">
            <a:avLst/>
          </a:prstGeom>
          <a:ln>
            <a:solidFill>
              <a:srgbClr val="C0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6" name="Picture 35" descr="A close up of a sign&#10;&#10;Description generated with high confidence">
            <a:extLst>
              <a:ext uri="{FF2B5EF4-FFF2-40B4-BE49-F238E27FC236}">
                <a16:creationId xmlns:a16="http://schemas.microsoft.com/office/drawing/2014/main" id="{35835365-7027-4624-B99D-26F557A8536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23" y="6461818"/>
            <a:ext cx="1479028" cy="330567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9583CE-4A8A-4E08-99C6-60151723EBFE}"/>
              </a:ext>
            </a:extLst>
          </p:cNvPr>
          <p:cNvCxnSpPr/>
          <p:nvPr userDrawn="1"/>
        </p:nvCxnSpPr>
        <p:spPr>
          <a:xfrm>
            <a:off x="0" y="729521"/>
            <a:ext cx="12192000" cy="0"/>
          </a:xfrm>
          <a:prstGeom prst="line">
            <a:avLst/>
          </a:prstGeom>
          <a:ln w="19050">
            <a:solidFill>
              <a:srgbClr val="C0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6B14-B25C-4724-A013-55E83412541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9099" y="1020762"/>
            <a:ext cx="11322051" cy="503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5DD62D-C40D-43A2-BC4E-9BE03038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8" y="66740"/>
            <a:ext cx="11138025" cy="5265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2905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2988" y="9101240"/>
            <a:ext cx="7786025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A58B-CAF3-4E32-85F3-137EA002F635}" type="datetimeFigureOut">
              <a:rPr lang="en-US" altLang="en-US"/>
              <a:pPr>
                <a:defRPr/>
              </a:pPr>
              <a:t>6/1/2025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D31880-5F44-44C6-8DA0-FBD0EF085D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795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83200" y="649287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3D611B-43CF-4ECA-9D0D-19F588D40824}" type="datetime1">
              <a:rPr lang="en-US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6/1/2025</a:t>
            </a:fld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A43EE-205B-437B-9471-1CC0D5CC9AF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BE4E7C3-42EA-4148-B083-9A65F1012C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213" y="196729"/>
            <a:ext cx="323083" cy="242312"/>
          </a:xfrm>
          <a:prstGeom prst="rect">
            <a:avLst/>
          </a:prstGeom>
          <a:effectLst>
            <a:outerShdw blurRad="50800" sx="1000" sy="1000" algn="ctr" rotWithShape="0">
              <a:srgbClr val="000000"/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4E1F52-3FE3-D842-A17D-580FE5C7B711}"/>
              </a:ext>
            </a:extLst>
          </p:cNvPr>
          <p:cNvCxnSpPr>
            <a:cxnSpLocks/>
          </p:cNvCxnSpPr>
          <p:nvPr userDrawn="1"/>
        </p:nvCxnSpPr>
        <p:spPr>
          <a:xfrm>
            <a:off x="21547" y="635769"/>
            <a:ext cx="12170453" cy="4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94550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41458-474C-4418-92BB-2F0C3174716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F2FF5-DED6-9F90-7E96-9E569C96F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4AC55-DA49-72E3-AC3E-1F6DC332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7A812-6F00-9D5C-175E-056D0F95A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2FC699-A714-4BF6-B44A-1CDC466F36DB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02D94-7615-C7AB-68D5-0B9FAD76B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40DCC-AFAD-58B6-B936-1845F61CF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FC057C-44E7-4E64-8D23-0849F4790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0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7C99708-0F37-48D5-9138-5D95430999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376" y="5996066"/>
            <a:ext cx="2315624" cy="84568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658B467-90E8-DD95-6910-9051E3E924BE}"/>
              </a:ext>
            </a:extLst>
          </p:cNvPr>
          <p:cNvGrpSpPr/>
          <p:nvPr/>
        </p:nvGrpSpPr>
        <p:grpSpPr>
          <a:xfrm>
            <a:off x="609600" y="865363"/>
            <a:ext cx="4777307" cy="5992637"/>
            <a:chOff x="457198" y="411475"/>
            <a:chExt cx="4305240" cy="5400478"/>
          </a:xfrm>
        </p:grpSpPr>
        <p:sp>
          <p:nvSpPr>
            <p:cNvPr id="3" name="Google Shape;55;p15">
              <a:extLst>
                <a:ext uri="{FF2B5EF4-FFF2-40B4-BE49-F238E27FC236}">
                  <a16:creationId xmlns:a16="http://schemas.microsoft.com/office/drawing/2014/main" id="{734F926A-081C-1A7C-FB51-541AADBF0EC6}"/>
                </a:ext>
              </a:extLst>
            </p:cNvPr>
            <p:cNvSpPr/>
            <p:nvPr/>
          </p:nvSpPr>
          <p:spPr>
            <a:xfrm>
              <a:off x="457198" y="411475"/>
              <a:ext cx="4305240" cy="5400478"/>
            </a:xfrm>
            <a:custGeom>
              <a:avLst/>
              <a:gdLst/>
              <a:ahLst/>
              <a:cxnLst/>
              <a:rect l="l" t="t" r="r" b="b"/>
              <a:pathLst>
                <a:path w="68405" h="85807" extrusionOk="0">
                  <a:moveTo>
                    <a:pt x="0" y="11543"/>
                  </a:moveTo>
                  <a:lnTo>
                    <a:pt x="0" y="85807"/>
                  </a:lnTo>
                  <a:lnTo>
                    <a:pt x="68405" y="85807"/>
                  </a:lnTo>
                  <a:lnTo>
                    <a:pt x="68405" y="0"/>
                  </a:lnTo>
                  <a:lnTo>
                    <a:pt x="11566" y="1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Google Shape;58;p15">
              <a:extLst>
                <a:ext uri="{FF2B5EF4-FFF2-40B4-BE49-F238E27FC236}">
                  <a16:creationId xmlns:a16="http://schemas.microsoft.com/office/drawing/2014/main" id="{1797132C-7721-2564-E354-A9D9F5887778}"/>
                </a:ext>
              </a:extLst>
            </p:cNvPr>
            <p:cNvSpPr/>
            <p:nvPr/>
          </p:nvSpPr>
          <p:spPr>
            <a:xfrm>
              <a:off x="457198" y="411475"/>
              <a:ext cx="726493" cy="726493"/>
            </a:xfrm>
            <a:custGeom>
              <a:avLst/>
              <a:gdLst/>
              <a:ahLst/>
              <a:cxnLst/>
              <a:rect l="l" t="t" r="r" b="b"/>
              <a:pathLst>
                <a:path w="11367" h="11367" extrusionOk="0">
                  <a:moveTo>
                    <a:pt x="0" y="11367"/>
                  </a:moveTo>
                  <a:lnTo>
                    <a:pt x="11367" y="0"/>
                  </a:lnTo>
                  <a:lnTo>
                    <a:pt x="11367" y="11367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>
              <a:outerShdw blurRad="71438" dist="19050" dir="2640000" algn="bl" rotWithShape="0">
                <a:srgbClr val="000000">
                  <a:alpha val="25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Google Shape;57;p15">
            <a:extLst>
              <a:ext uri="{FF2B5EF4-FFF2-40B4-BE49-F238E27FC236}">
                <a16:creationId xmlns:a16="http://schemas.microsoft.com/office/drawing/2014/main" id="{F7611543-87E3-D976-0808-F9813B89A625}"/>
              </a:ext>
            </a:extLst>
          </p:cNvPr>
          <p:cNvSpPr txBox="1">
            <a:spLocks/>
          </p:cNvSpPr>
          <p:nvPr/>
        </p:nvSpPr>
        <p:spPr>
          <a:xfrm>
            <a:off x="5812566" y="1899044"/>
            <a:ext cx="6026946" cy="31937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b="1" dirty="0">
                <a:solidFill>
                  <a:srgbClr val="992E3A"/>
                </a:solidFill>
                <a:latin typeface="Times New Roman"/>
                <a:ea typeface="+mj-lt"/>
                <a:cs typeface="+mj-lt"/>
                <a:sym typeface="Fira Sans Condensed SemiBold"/>
              </a:rPr>
              <a:t>T1934</a:t>
            </a:r>
          </a:p>
          <a:p>
            <a:pPr algn="r"/>
            <a:r>
              <a:rPr lang="en-US" sz="6000" dirty="0">
                <a:solidFill>
                  <a:srgbClr val="676767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Learning Document</a:t>
            </a:r>
            <a:endParaRPr lang="en-US" sz="6000" dirty="0">
              <a:latin typeface="Times New Roman"/>
              <a:cs typeface="Times New Roman"/>
            </a:endParaRPr>
          </a:p>
          <a:p>
            <a:pPr algn="r"/>
            <a:endParaRPr lang="en-US" sz="6000" b="1" dirty="0">
              <a:solidFill>
                <a:schemeClr val="bg2">
                  <a:lumMod val="50000"/>
                </a:schemeClr>
              </a:solidFill>
              <a:latin typeface="Times New Roman"/>
              <a:ea typeface="Fira Sans Condensed SemiBold"/>
              <a:cs typeface="Times New Roman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2420A8-32F9-C09A-FA4D-F1F28DFD6EBF}"/>
              </a:ext>
            </a:extLst>
          </p:cNvPr>
          <p:cNvGrpSpPr/>
          <p:nvPr/>
        </p:nvGrpSpPr>
        <p:grpSpPr>
          <a:xfrm>
            <a:off x="1302541" y="1832138"/>
            <a:ext cx="3391423" cy="3445295"/>
            <a:chOff x="1302541" y="1832138"/>
            <a:chExt cx="3391423" cy="344529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E2DF67-22A1-A81C-2873-E92A531EDD27}"/>
                </a:ext>
              </a:extLst>
            </p:cNvPr>
            <p:cNvSpPr/>
            <p:nvPr/>
          </p:nvSpPr>
          <p:spPr>
            <a:xfrm>
              <a:off x="1302541" y="4908101"/>
              <a:ext cx="3391423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cap="none" spc="0">
                  <a:ln w="10160">
                    <a:noFill/>
                    <a:prstDash val="solid"/>
                  </a:ln>
                  <a:solidFill>
                    <a:srgbClr val="676767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 Quest Global Company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5694BC-4362-C788-AB73-5824DB376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36040" y="1832138"/>
              <a:ext cx="2924426" cy="2924426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59A2E9E-6DA7-F05B-2C1F-D49A753F83DD}"/>
                </a:ext>
              </a:extLst>
            </p:cNvPr>
            <p:cNvCxnSpPr/>
            <p:nvPr/>
          </p:nvCxnSpPr>
          <p:spPr>
            <a:xfrm>
              <a:off x="1536040" y="4791582"/>
              <a:ext cx="3044713" cy="0"/>
            </a:xfrm>
            <a:prstGeom prst="line">
              <a:avLst/>
            </a:prstGeom>
            <a:ln w="28575">
              <a:solidFill>
                <a:srgbClr val="A71F3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4E1779-A66B-FB6E-28F5-D4E769A6E806}"/>
              </a:ext>
            </a:extLst>
          </p:cNvPr>
          <p:cNvCxnSpPr/>
          <p:nvPr/>
        </p:nvCxnSpPr>
        <p:spPr>
          <a:xfrm>
            <a:off x="5705239" y="4605454"/>
            <a:ext cx="6241601" cy="0"/>
          </a:xfrm>
          <a:prstGeom prst="line">
            <a:avLst/>
          </a:prstGeom>
          <a:ln w="76200">
            <a:solidFill>
              <a:srgbClr val="A71F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650AFA-0F66-C39C-7585-EE7A379FDC42}"/>
              </a:ext>
            </a:extLst>
          </p:cNvPr>
          <p:cNvCxnSpPr>
            <a:cxnSpLocks/>
          </p:cNvCxnSpPr>
          <p:nvPr/>
        </p:nvCxnSpPr>
        <p:spPr>
          <a:xfrm>
            <a:off x="9010185" y="1832138"/>
            <a:ext cx="2936655" cy="0"/>
          </a:xfrm>
          <a:prstGeom prst="line">
            <a:avLst/>
          </a:prstGeom>
          <a:ln w="76200">
            <a:solidFill>
              <a:srgbClr val="67676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6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28969-6C59-82A7-B382-610DBD637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2DCE9F-C483-4B2E-1B32-671721E57CE3}"/>
              </a:ext>
            </a:extLst>
          </p:cNvPr>
          <p:cNvSpPr txBox="1"/>
          <p:nvPr/>
        </p:nvSpPr>
        <p:spPr>
          <a:xfrm>
            <a:off x="-3463" y="117763"/>
            <a:ext cx="1148022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800" b="1" dirty="0">
                <a:solidFill>
                  <a:srgbClr val="A71F38"/>
                </a:solidFill>
                <a:latin typeface="Times New Roman"/>
              </a:rPr>
              <a:t>Challenges/Debugging Experience and Additional Learning Resources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sz="2800" b="1" dirty="0">
              <a:solidFill>
                <a:srgbClr val="992E3A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FC86DC-2666-2DBB-3B35-7D444DFA502D}"/>
              </a:ext>
            </a:extLst>
          </p:cNvPr>
          <p:cNvSpPr txBox="1"/>
          <p:nvPr/>
        </p:nvSpPr>
        <p:spPr>
          <a:xfrm>
            <a:off x="213014" y="1070263"/>
            <a:ext cx="11843904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rgbClr val="992E3A"/>
                </a:solidFill>
                <a:latin typeface="Times New Roman"/>
                <a:cs typeface="Times New Roman"/>
              </a:rPr>
              <a:t>Challenges / Debugging Experience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Challenge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Higher memory usage for large datasets due to merge sort.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Debugging: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Verify</a:t>
            </a:r>
            <a:r>
              <a:rPr lang="en-US" dirty="0">
                <a:latin typeface="Times New Roman"/>
                <a:ea typeface="+mn-lt"/>
                <a:cs typeface="+mn-lt"/>
              </a:rPr>
              <a:t> stability by checking order of equal elements post-sort.</a:t>
            </a:r>
          </a:p>
          <a:p>
            <a:pPr marL="285750" lvl="1" indent="-285750">
              <a:buFont typeface="Arial"/>
              <a:buChar char="•"/>
            </a:pPr>
            <a:endParaRPr lang="en-US" b="1" dirty="0">
              <a:solidFill>
                <a:srgbClr val="992E3A"/>
              </a:solidFill>
              <a:latin typeface="Times New Roman"/>
              <a:ea typeface="+mn-lt"/>
              <a:cs typeface="+mn-lt"/>
            </a:endParaRPr>
          </a:p>
          <a:p>
            <a:pPr marL="285750" lvl="1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Automotive Issue:</a:t>
            </a:r>
            <a:r>
              <a:rPr lang="en-US" b="1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If sorting by price and multiple cars have the same price, std::</a:t>
            </a:r>
            <a:r>
              <a:rPr lang="en-US" err="1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stable_sort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ensures original order (e.g., by inventory ID) is preserved.</a:t>
            </a:r>
          </a:p>
          <a:p>
            <a:pPr marL="742950" indent="-285750">
              <a:buFont typeface="Arial"/>
              <a:buChar char="•"/>
            </a:pPr>
            <a:endParaRPr lang="en-US" b="1" dirty="0">
              <a:solidFill>
                <a:srgbClr val="992E3A"/>
              </a:solidFill>
              <a:latin typeface="Times New Roman"/>
              <a:cs typeface="Times New Roman"/>
            </a:endParaRPr>
          </a:p>
          <a:p>
            <a:pPr marL="7429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Notes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 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 std::</a:t>
            </a:r>
            <a:r>
              <a:rPr lang="en-US" err="1">
                <a:latin typeface="Times New Roman"/>
                <a:ea typeface="+mn-lt"/>
                <a:cs typeface="+mn-lt"/>
              </a:rPr>
              <a:t>stable_sort</a:t>
            </a:r>
            <a:r>
              <a:rPr lang="en-US" dirty="0">
                <a:latin typeface="Times New Roman"/>
                <a:ea typeface="+mn-lt"/>
                <a:cs typeface="+mn-lt"/>
              </a:rPr>
              <a:t> when order of equal elements matters, such as in multi-level sorting.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endParaRPr lang="en-US" sz="2000" b="1" dirty="0">
              <a:solidFill>
                <a:srgbClr val="992E3A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6922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AAB68-88BD-61AA-A79B-D1870BA9E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B1F71C-F3B2-1735-CFA9-C43C24E8A8D4}"/>
              </a:ext>
            </a:extLst>
          </p:cNvPr>
          <p:cNvSpPr txBox="1"/>
          <p:nvPr/>
        </p:nvSpPr>
        <p:spPr>
          <a:xfrm>
            <a:off x="-3463" y="117763"/>
            <a:ext cx="579985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err="1">
                <a:solidFill>
                  <a:srgbClr val="992E3A"/>
                </a:solidFill>
                <a:latin typeface="Times New Roman"/>
                <a:cs typeface="Times New Roman"/>
              </a:rPr>
              <a:t>lower_bound</a:t>
            </a:r>
          </a:p>
          <a:p>
            <a:endParaRPr lang="en" sz="28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EEA5A-2304-AE82-2D6D-18B7866EAF68}"/>
              </a:ext>
            </a:extLst>
          </p:cNvPr>
          <p:cNvSpPr txBox="1"/>
          <p:nvPr/>
        </p:nvSpPr>
        <p:spPr>
          <a:xfrm>
            <a:off x="213014" y="1070263"/>
            <a:ext cx="11843904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/>
                <a:cs typeface="Times New Roman"/>
              </a:rPr>
              <a:t>3.lower_bound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Definition: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std::</a:t>
            </a:r>
            <a:r>
              <a:rPr lang="en-US" err="1">
                <a:latin typeface="Times New Roman"/>
                <a:ea typeface="+mn-lt"/>
                <a:cs typeface="+mn-lt"/>
              </a:rPr>
              <a:t>lower_bound</a:t>
            </a:r>
            <a:r>
              <a:rPr lang="en-US" dirty="0">
                <a:latin typeface="Times New Roman"/>
                <a:ea typeface="+mn-lt"/>
                <a:cs typeface="+mn-lt"/>
              </a:rPr>
              <a:t> is a C++ standard library function in that finds the first element in a sorted range that is not less than (i.e., &gt;=) a given value. It uses binary search.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Why We Use It: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Purpose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To locate the insertion, point for a value in a sorted container or check if a value exists.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Use in Automotive Context: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 Finding the first car with a price &gt;= a budget in a sorted list.</a:t>
            </a:r>
          </a:p>
        </p:txBody>
      </p:sp>
    </p:spTree>
    <p:extLst>
      <p:ext uri="{BB962C8B-B14F-4D97-AF65-F5344CB8AC3E}">
        <p14:creationId xmlns:p14="http://schemas.microsoft.com/office/powerpoint/2010/main" val="3815167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E5229-2F09-F9F7-7714-189504237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03EFBC-42DD-8B2C-87C0-35CDF5FA64D6}"/>
              </a:ext>
            </a:extLst>
          </p:cNvPr>
          <p:cNvSpPr txBox="1"/>
          <p:nvPr/>
        </p:nvSpPr>
        <p:spPr>
          <a:xfrm>
            <a:off x="-3463" y="117763"/>
            <a:ext cx="579985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err="1">
                <a:solidFill>
                  <a:srgbClr val="992E3A"/>
                </a:solidFill>
                <a:latin typeface="Times New Roman"/>
              </a:rPr>
              <a:t>lower_bound</a:t>
            </a:r>
            <a:endParaRPr lang="en-US" dirty="0" err="1"/>
          </a:p>
          <a:p>
            <a:endParaRPr lang="en" sz="28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669AB4-9625-F8D3-5E16-05D08A14B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18" y="1712336"/>
            <a:ext cx="1476375" cy="33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227383-2D07-3CC9-D161-E5800E5FD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904" y="2870921"/>
            <a:ext cx="1476375" cy="3714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364A4F0-8EED-1F16-F21D-8266C9E5E5F4}"/>
              </a:ext>
            </a:extLst>
          </p:cNvPr>
          <p:cNvSpPr/>
          <p:nvPr/>
        </p:nvSpPr>
        <p:spPr>
          <a:xfrm>
            <a:off x="5099563" y="922140"/>
            <a:ext cx="1382888" cy="253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Syntax</a:t>
            </a:r>
          </a:p>
        </p:txBody>
      </p:sp>
      <p:pic>
        <p:nvPicPr>
          <p:cNvPr id="4" name="Picture 3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F32CC684-8106-2234-4B3F-2BBBFDA71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5966" y="1171517"/>
            <a:ext cx="9191625" cy="714375"/>
          </a:xfrm>
          <a:prstGeom prst="rect">
            <a:avLst/>
          </a:prstGeom>
        </p:spPr>
      </p:pic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EC83D097-6F8A-9C87-7195-CEB8D54493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511" y="2044844"/>
            <a:ext cx="4675909" cy="4249016"/>
          </a:xfrm>
          <a:prstGeom prst="rect">
            <a:avLst/>
          </a:prstGeom>
        </p:spPr>
      </p:pic>
      <p:pic>
        <p:nvPicPr>
          <p:cNvPr id="8" name="Picture 7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5C70FCBD-5503-0CFF-32CD-1E8B3A3878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4952" y="3233305"/>
            <a:ext cx="36385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60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3EA4A-D4AF-194B-823B-B705C49E7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74BAE8-A509-0017-9375-4AF8803B5FE6}"/>
              </a:ext>
            </a:extLst>
          </p:cNvPr>
          <p:cNvSpPr txBox="1"/>
          <p:nvPr/>
        </p:nvSpPr>
        <p:spPr>
          <a:xfrm>
            <a:off x="-3463" y="117763"/>
            <a:ext cx="1148022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800" b="1" dirty="0">
                <a:solidFill>
                  <a:srgbClr val="A71F38"/>
                </a:solidFill>
                <a:latin typeface="Times New Roman"/>
              </a:rPr>
              <a:t>Challenges/Debugging Experience and Additional Learning Resources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sz="2800" b="1" dirty="0">
              <a:solidFill>
                <a:srgbClr val="992E3A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CF36CA-53AC-750F-2F40-F9D982D5CB60}"/>
              </a:ext>
            </a:extLst>
          </p:cNvPr>
          <p:cNvSpPr txBox="1"/>
          <p:nvPr/>
        </p:nvSpPr>
        <p:spPr>
          <a:xfrm>
            <a:off x="213014" y="1070263"/>
            <a:ext cx="11843904" cy="35086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rgbClr val="992E3A"/>
                </a:solidFill>
                <a:latin typeface="Times New Roman"/>
                <a:cs typeface="Times New Roman"/>
              </a:rPr>
              <a:t>Challenges / Debugging Experience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Challenge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Using std::</a:t>
            </a:r>
            <a:r>
              <a:rPr lang="en-US" err="1">
                <a:latin typeface="Times New Roman"/>
                <a:ea typeface="+mn-lt"/>
                <a:cs typeface="+mn-lt"/>
              </a:rPr>
              <a:t>lower_bound</a:t>
            </a:r>
            <a:r>
              <a:rPr lang="en-US" dirty="0">
                <a:latin typeface="Times New Roman"/>
                <a:ea typeface="+mn-lt"/>
                <a:cs typeface="+mn-lt"/>
              </a:rPr>
              <a:t> on an unsorted range leads to incorrect results.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Debugging: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Always</a:t>
            </a:r>
            <a:r>
              <a:rPr lang="en-US" dirty="0">
                <a:latin typeface="Times New Roman"/>
                <a:ea typeface="+mn-lt"/>
                <a:cs typeface="+mn-lt"/>
              </a:rPr>
              <a:t> verify the range is sorted before calling.</a:t>
            </a:r>
          </a:p>
          <a:p>
            <a:pPr marL="285750" lvl="1" indent="-285750">
              <a:buFont typeface="Arial"/>
              <a:buChar char="•"/>
            </a:pPr>
            <a:endParaRPr lang="en-US" b="1" dirty="0">
              <a:solidFill>
                <a:srgbClr val="992E3A"/>
              </a:solidFill>
              <a:latin typeface="Times New Roman"/>
              <a:ea typeface="+mn-lt"/>
              <a:cs typeface="+mn-lt"/>
            </a:endParaRPr>
          </a:p>
          <a:p>
            <a:pPr marL="285750" lvl="1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Automotive Issue:</a:t>
            </a:r>
            <a:r>
              <a:rPr lang="en-US" b="1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Ensure the comparator matches the sort order (e.g., ascending price).</a:t>
            </a:r>
            <a:endParaRPr lang="en-US" b="1" dirty="0">
              <a:solidFill>
                <a:srgbClr val="992E3A"/>
              </a:solidFill>
              <a:latin typeface="Times New Roman"/>
              <a:ea typeface="+mn-lt"/>
              <a:cs typeface="+mn-lt"/>
            </a:endParaRPr>
          </a:p>
          <a:p>
            <a:pPr marL="742950" indent="-285750">
              <a:buFont typeface="Arial"/>
              <a:buChar char="•"/>
            </a:pPr>
            <a:endParaRPr lang="en-US" b="1" dirty="0">
              <a:solidFill>
                <a:srgbClr val="992E3A"/>
              </a:solidFill>
              <a:latin typeface="Times New Roman"/>
              <a:ea typeface="+mn-lt"/>
              <a:cs typeface="Times New Roman"/>
            </a:endParaRPr>
          </a:p>
          <a:p>
            <a:pPr marL="7429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Notes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 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 with sorted containers for efficient lookup.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endParaRPr lang="en-US" sz="2000" b="1" dirty="0">
              <a:solidFill>
                <a:srgbClr val="992E3A"/>
              </a:solidFill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52394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5E933-21C6-6DD2-EFE3-7B14CCEE6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7B57EF-1E79-CAD4-A791-5377C1449A50}"/>
              </a:ext>
            </a:extLst>
          </p:cNvPr>
          <p:cNvSpPr txBox="1"/>
          <p:nvPr/>
        </p:nvSpPr>
        <p:spPr>
          <a:xfrm>
            <a:off x="-3463" y="117763"/>
            <a:ext cx="579985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err="1">
                <a:solidFill>
                  <a:srgbClr val="992E3A"/>
                </a:solidFill>
                <a:latin typeface="Times New Roman"/>
                <a:cs typeface="Times New Roman"/>
              </a:rPr>
              <a:t>upper_bound</a:t>
            </a:r>
          </a:p>
          <a:p>
            <a:endParaRPr lang="en" sz="28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559918-B5EC-82A6-8B77-1D32BA9D35E7}"/>
              </a:ext>
            </a:extLst>
          </p:cNvPr>
          <p:cNvSpPr txBox="1"/>
          <p:nvPr/>
        </p:nvSpPr>
        <p:spPr>
          <a:xfrm>
            <a:off x="213014" y="1070263"/>
            <a:ext cx="11843904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/>
                <a:cs typeface="Times New Roman"/>
              </a:rPr>
              <a:t>4.upper_bound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Definition: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std::</a:t>
            </a:r>
            <a:r>
              <a:rPr lang="en-US" err="1">
                <a:latin typeface="Times New Roman"/>
                <a:ea typeface="+mn-lt"/>
                <a:cs typeface="+mn-lt"/>
              </a:rPr>
              <a:t>upper_bound</a:t>
            </a:r>
            <a:r>
              <a:rPr lang="en-US" dirty="0">
                <a:latin typeface="Times New Roman"/>
                <a:ea typeface="+mn-lt"/>
                <a:cs typeface="+mn-lt"/>
              </a:rPr>
              <a:t> is a C++ standard library function in that finds the first element in a sorted range that is greater than a given value. It uses binary search.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Why We Use It: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Purpose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To find the first element exceeding a value or the insertion point for a value in a sorted container.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Use in Automotive Context: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 Finding the first car with a price strictly greater than a budget.</a:t>
            </a:r>
          </a:p>
        </p:txBody>
      </p:sp>
    </p:spTree>
    <p:extLst>
      <p:ext uri="{BB962C8B-B14F-4D97-AF65-F5344CB8AC3E}">
        <p14:creationId xmlns:p14="http://schemas.microsoft.com/office/powerpoint/2010/main" val="3745681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02339-3632-2B1B-CF1C-323132E67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18D4BE-E6AF-341F-D54C-3C7B730DD783}"/>
              </a:ext>
            </a:extLst>
          </p:cNvPr>
          <p:cNvSpPr txBox="1"/>
          <p:nvPr/>
        </p:nvSpPr>
        <p:spPr>
          <a:xfrm>
            <a:off x="-3463" y="117763"/>
            <a:ext cx="579985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err="1">
                <a:solidFill>
                  <a:srgbClr val="992E3A"/>
                </a:solidFill>
                <a:latin typeface="Times New Roman"/>
              </a:rPr>
              <a:t>lower_bound</a:t>
            </a:r>
            <a:endParaRPr lang="en-US" dirty="0" err="1"/>
          </a:p>
          <a:p>
            <a:endParaRPr lang="en" sz="28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5EE1CE-FACD-49A8-D038-7ACE293DA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18" y="1712336"/>
            <a:ext cx="1476375" cy="33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61C4AE-2601-A3AB-B9BF-04C526D2F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904" y="2870921"/>
            <a:ext cx="1476375" cy="3714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3B5D6F0-7CA5-C9A7-3C4A-CAA734984607}"/>
              </a:ext>
            </a:extLst>
          </p:cNvPr>
          <p:cNvSpPr/>
          <p:nvPr/>
        </p:nvSpPr>
        <p:spPr>
          <a:xfrm>
            <a:off x="5099563" y="922140"/>
            <a:ext cx="1382888" cy="253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Syntax</a:t>
            </a:r>
          </a:p>
        </p:txBody>
      </p:sp>
      <p:pic>
        <p:nvPicPr>
          <p:cNvPr id="7" name="Picture 6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AD4DD241-3B61-0D81-E1D9-A040E62DC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7672" y="1171635"/>
            <a:ext cx="8801100" cy="714139"/>
          </a:xfrm>
          <a:prstGeom prst="rect">
            <a:avLst/>
          </a:prstGeom>
        </p:spPr>
      </p:pic>
      <p:pic>
        <p:nvPicPr>
          <p:cNvPr id="10" name="Picture 9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A6EB9E41-73E5-4272-6AF2-300BDF61FC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114" y="2046170"/>
            <a:ext cx="5091995" cy="4204994"/>
          </a:xfrm>
          <a:prstGeom prst="rect">
            <a:avLst/>
          </a:prstGeom>
        </p:spPr>
      </p:pic>
      <p:pic>
        <p:nvPicPr>
          <p:cNvPr id="11" name="Picture 10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67CC6418-04A3-431B-9A36-D8DEC8760A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0443" y="3247084"/>
            <a:ext cx="37623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71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F8C6F-EF73-8848-F257-A961EE7F5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3ABA5C-15FD-D392-7BAF-1854714F5010}"/>
              </a:ext>
            </a:extLst>
          </p:cNvPr>
          <p:cNvSpPr txBox="1"/>
          <p:nvPr/>
        </p:nvSpPr>
        <p:spPr>
          <a:xfrm>
            <a:off x="-3463" y="117763"/>
            <a:ext cx="1148022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800" b="1" dirty="0">
                <a:solidFill>
                  <a:srgbClr val="A71F38"/>
                </a:solidFill>
                <a:latin typeface="Times New Roman"/>
              </a:rPr>
              <a:t>Challenges/Debugging Experience and Additional Learning Resources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sz="2800" b="1" dirty="0">
              <a:solidFill>
                <a:srgbClr val="992E3A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E0847-542E-0B14-103D-C526D0ECA7A4}"/>
              </a:ext>
            </a:extLst>
          </p:cNvPr>
          <p:cNvSpPr txBox="1"/>
          <p:nvPr/>
        </p:nvSpPr>
        <p:spPr>
          <a:xfrm>
            <a:off x="213014" y="1070263"/>
            <a:ext cx="11843904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rgbClr val="992E3A"/>
                </a:solidFill>
                <a:latin typeface="Times New Roman"/>
                <a:cs typeface="Times New Roman"/>
              </a:rPr>
              <a:t>Challenges / Debugging Experience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Challenge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Comparator must match the sort order, or results are incorrect.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Debugging: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Test with </a:t>
            </a:r>
            <a:r>
              <a:rPr lang="en-US" dirty="0">
                <a:latin typeface="Times New Roman"/>
                <a:ea typeface="+mn-lt"/>
                <a:cs typeface="+mn-lt"/>
              </a:rPr>
              <a:t>small datasets to verify iterator positions.</a:t>
            </a:r>
          </a:p>
          <a:p>
            <a:pPr marL="285750" lvl="1" indent="-285750">
              <a:buFont typeface="Arial"/>
              <a:buChar char="•"/>
            </a:pPr>
            <a:endParaRPr lang="en-US" b="1" dirty="0">
              <a:solidFill>
                <a:srgbClr val="992E3A"/>
              </a:solidFill>
              <a:latin typeface="Times New Roman"/>
              <a:ea typeface="+mn-lt"/>
              <a:cs typeface="+mn-lt"/>
            </a:endParaRPr>
          </a:p>
          <a:p>
            <a:pPr marL="285750" lvl="1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Automotive Issue:</a:t>
            </a:r>
            <a:r>
              <a:rPr lang="en-US" b="1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Useful for finding the next price tier in a sorted car catalog.</a:t>
            </a:r>
            <a:endParaRPr lang="en-US" b="1" dirty="0">
              <a:solidFill>
                <a:srgbClr val="992E3A"/>
              </a:solidFill>
              <a:latin typeface="Times New Roman"/>
              <a:ea typeface="+mn-lt"/>
              <a:cs typeface="+mn-lt"/>
            </a:endParaRPr>
          </a:p>
          <a:p>
            <a:pPr marL="742950" indent="-285750">
              <a:buFont typeface="Arial"/>
              <a:buChar char="•"/>
            </a:pPr>
            <a:endParaRPr lang="en-US" b="1" dirty="0">
              <a:solidFill>
                <a:srgbClr val="992E3A"/>
              </a:solidFill>
              <a:latin typeface="Times New Roman"/>
              <a:ea typeface="+mn-lt"/>
              <a:cs typeface="Times New Roman"/>
            </a:endParaRPr>
          </a:p>
          <a:p>
            <a:pPr marL="7429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Notes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 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Combine with std::</a:t>
            </a:r>
            <a:r>
              <a:rPr lang="en-US" err="1">
                <a:latin typeface="Times New Roman"/>
                <a:ea typeface="+mn-lt"/>
                <a:cs typeface="+mn-lt"/>
              </a:rPr>
              <a:t>lower_bound</a:t>
            </a:r>
            <a:r>
              <a:rPr lang="en-US" dirty="0">
                <a:latin typeface="Times New Roman"/>
                <a:ea typeface="+mn-lt"/>
                <a:cs typeface="+mn-lt"/>
              </a:rPr>
              <a:t> for range queries.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endParaRPr lang="en-US" sz="2000" b="1" dirty="0">
              <a:solidFill>
                <a:srgbClr val="992E3A"/>
              </a:solidFill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2617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55BE9-8A2D-5E34-5A8D-26A43868B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382D9A-CEFC-F0B1-710B-97C3056817C1}"/>
              </a:ext>
            </a:extLst>
          </p:cNvPr>
          <p:cNvSpPr txBox="1"/>
          <p:nvPr/>
        </p:nvSpPr>
        <p:spPr>
          <a:xfrm>
            <a:off x="-3463" y="117763"/>
            <a:ext cx="579985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err="1">
                <a:solidFill>
                  <a:srgbClr val="992E3A"/>
                </a:solidFill>
                <a:latin typeface="Times New Roman"/>
                <a:cs typeface="Times New Roman"/>
              </a:rPr>
              <a:t>Binary_search</a:t>
            </a:r>
          </a:p>
          <a:p>
            <a:endParaRPr lang="en" sz="28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20771-F13B-04D2-8589-E276445A629C}"/>
              </a:ext>
            </a:extLst>
          </p:cNvPr>
          <p:cNvSpPr txBox="1"/>
          <p:nvPr/>
        </p:nvSpPr>
        <p:spPr>
          <a:xfrm>
            <a:off x="213014" y="1070263"/>
            <a:ext cx="11843904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/>
                <a:cs typeface="Times New Roman"/>
              </a:rPr>
              <a:t>5.binary_search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Definition: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std::</a:t>
            </a:r>
            <a:r>
              <a:rPr lang="en-US" err="1">
                <a:latin typeface="Times New Roman"/>
                <a:ea typeface="+mn-lt"/>
                <a:cs typeface="+mn-lt"/>
              </a:rPr>
              <a:t>binary_search</a:t>
            </a:r>
            <a:r>
              <a:rPr lang="en-US" dirty="0">
                <a:latin typeface="Times New Roman"/>
                <a:ea typeface="+mn-lt"/>
                <a:cs typeface="+mn-lt"/>
              </a:rPr>
              <a:t> is a C++ standard library function in that checks if a value exists in a sorted range using binary search. It returns a </a:t>
            </a:r>
            <a:r>
              <a:rPr lang="en-US" err="1">
                <a:latin typeface="Times New Roman"/>
                <a:ea typeface="+mn-lt"/>
                <a:cs typeface="+mn-lt"/>
              </a:rPr>
              <a:t>boolean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Why We Use It: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Purpose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To efficiently check if a specific value exists in a sorted container.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Use in Automotive Context: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 Checking if a car with a specific price or horsepower exists in a sorted inventory.</a:t>
            </a:r>
          </a:p>
        </p:txBody>
      </p:sp>
    </p:spTree>
    <p:extLst>
      <p:ext uri="{BB962C8B-B14F-4D97-AF65-F5344CB8AC3E}">
        <p14:creationId xmlns:p14="http://schemas.microsoft.com/office/powerpoint/2010/main" val="4105569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D6901-3D4F-DE6F-FAE4-2821FCF2E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A9D66F-8B1E-8306-3B52-F73CE4AA5392}"/>
              </a:ext>
            </a:extLst>
          </p:cNvPr>
          <p:cNvSpPr txBox="1"/>
          <p:nvPr/>
        </p:nvSpPr>
        <p:spPr>
          <a:xfrm>
            <a:off x="-3463" y="117763"/>
            <a:ext cx="579985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err="1">
                <a:solidFill>
                  <a:srgbClr val="992E3A"/>
                </a:solidFill>
                <a:latin typeface="Times New Roman"/>
              </a:rPr>
              <a:t>lower_bound</a:t>
            </a:r>
            <a:endParaRPr lang="en-US" dirty="0" err="1"/>
          </a:p>
          <a:p>
            <a:endParaRPr lang="en" sz="28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7DA837-9D02-9665-093A-0D4E397F8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18" y="1712336"/>
            <a:ext cx="1476375" cy="33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ED7F2A-D073-F546-68AE-12C7E2CBB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904" y="2870921"/>
            <a:ext cx="1476375" cy="3714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0C5C95-0120-9399-9329-6FAB474646AD}"/>
              </a:ext>
            </a:extLst>
          </p:cNvPr>
          <p:cNvSpPr/>
          <p:nvPr/>
        </p:nvSpPr>
        <p:spPr>
          <a:xfrm>
            <a:off x="5099563" y="922140"/>
            <a:ext cx="1382888" cy="253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Syntax</a:t>
            </a:r>
          </a:p>
        </p:txBody>
      </p:sp>
      <p:pic>
        <p:nvPicPr>
          <p:cNvPr id="4" name="Picture 3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1DD0B7C7-FCC1-B115-94C5-1D304AD62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1531" y="1209381"/>
            <a:ext cx="8020050" cy="676275"/>
          </a:xfrm>
          <a:prstGeom prst="rect">
            <a:avLst/>
          </a:prstGeom>
        </p:spPr>
      </p:pic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80A35F4C-D66E-A709-4923-B09CC22F5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537" y="2045757"/>
            <a:ext cx="5872927" cy="35472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BC72DB-F9EB-3647-838B-607275B000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7809" y="3168004"/>
            <a:ext cx="32289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66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BFE6B-C490-4062-12E2-9FEFF3903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671E95-4980-45B2-8411-E6E0C42F94E7}"/>
              </a:ext>
            </a:extLst>
          </p:cNvPr>
          <p:cNvSpPr txBox="1"/>
          <p:nvPr/>
        </p:nvSpPr>
        <p:spPr>
          <a:xfrm>
            <a:off x="-3463" y="117763"/>
            <a:ext cx="1148022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800" b="1" dirty="0">
                <a:solidFill>
                  <a:srgbClr val="A71F38"/>
                </a:solidFill>
                <a:latin typeface="Times New Roman"/>
              </a:rPr>
              <a:t>Challenges/Debugging Experience and Additional Learning Resources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sz="2800" b="1" dirty="0">
              <a:solidFill>
                <a:srgbClr val="992E3A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D8726B-E0B2-18DF-CDAC-A0EC96FA0DB4}"/>
              </a:ext>
            </a:extLst>
          </p:cNvPr>
          <p:cNvSpPr txBox="1"/>
          <p:nvPr/>
        </p:nvSpPr>
        <p:spPr>
          <a:xfrm>
            <a:off x="213014" y="1070263"/>
            <a:ext cx="11843904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rgbClr val="992E3A"/>
                </a:solidFill>
                <a:latin typeface="Times New Roman"/>
                <a:cs typeface="Times New Roman"/>
              </a:rPr>
              <a:t>Challenges / Debugging Experience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Challenge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Unsorted range causes incorrect results.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Debugging: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Verify</a:t>
            </a:r>
            <a:r>
              <a:rPr lang="en-US" dirty="0">
                <a:latin typeface="Times New Roman"/>
                <a:ea typeface="+mn-lt"/>
                <a:cs typeface="+mn-lt"/>
              </a:rPr>
              <a:t> sorting before calling std::</a:t>
            </a:r>
            <a:r>
              <a:rPr lang="en-US" err="1">
                <a:latin typeface="Times New Roman"/>
                <a:ea typeface="+mn-lt"/>
                <a:cs typeface="+mn-lt"/>
              </a:rPr>
              <a:t>binary_search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pPr marL="285750" lvl="1" indent="-285750">
              <a:buFont typeface="Arial"/>
              <a:buChar char="•"/>
            </a:pPr>
            <a:endParaRPr lang="en-US" b="1" dirty="0">
              <a:solidFill>
                <a:srgbClr val="992E3A"/>
              </a:solidFill>
              <a:latin typeface="Times New Roman"/>
              <a:ea typeface="+mn-lt"/>
              <a:cs typeface="+mn-lt"/>
            </a:endParaRPr>
          </a:p>
          <a:p>
            <a:pPr marL="285750" lvl="1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Automotive Issue:</a:t>
            </a:r>
            <a:r>
              <a:rPr lang="en-US" b="1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Useful for quick checks in large inventories.</a:t>
            </a:r>
            <a:endParaRPr lang="en-US" b="1">
              <a:solidFill>
                <a:srgbClr val="992E3A"/>
              </a:solidFill>
              <a:latin typeface="Times New Roman"/>
              <a:ea typeface="+mn-lt"/>
              <a:cs typeface="+mn-lt"/>
            </a:endParaRPr>
          </a:p>
          <a:p>
            <a:pPr marL="742950" indent="-285750">
              <a:buFont typeface="Arial"/>
              <a:buChar char="•"/>
            </a:pPr>
            <a:endParaRPr lang="en-US" b="1" dirty="0">
              <a:solidFill>
                <a:srgbClr val="992E3A"/>
              </a:solidFill>
              <a:latin typeface="Times New Roman"/>
              <a:ea typeface="+mn-lt"/>
              <a:cs typeface="Times New Roman"/>
            </a:endParaRPr>
          </a:p>
          <a:p>
            <a:pPr marL="7429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Notes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 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 std::</a:t>
            </a:r>
            <a:r>
              <a:rPr lang="en-US" err="1">
                <a:latin typeface="Times New Roman"/>
                <a:ea typeface="+mn-lt"/>
                <a:cs typeface="+mn-lt"/>
              </a:rPr>
              <a:t>lower_bound</a:t>
            </a:r>
            <a:r>
              <a:rPr lang="en-US" dirty="0">
                <a:latin typeface="Times New Roman"/>
                <a:ea typeface="+mn-lt"/>
                <a:cs typeface="+mn-lt"/>
              </a:rPr>
              <a:t> if you need the position of the element.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endParaRPr lang="en-US" sz="2000" b="1" dirty="0">
              <a:solidFill>
                <a:srgbClr val="992E3A"/>
              </a:solidFill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479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47624" y="789587"/>
            <a:ext cx="11322051" cy="50315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F0302020204030204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Topics Covered Today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F0302020204030204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Key Learnings / Concepts Understood: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F0302020204030204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Key Concepts with Definitions/ Code Snippet – Hands-on Practice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F0302020204030204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Challenges / Debugging Experience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F0302020204030204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Tasks/Assignments Completed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F0302020204030204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Additional Learning Resources / Notes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F0302020204030204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Q&amp;A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F0302020204030204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Plan for Tomorrow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US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sz="2000" kern="100" dirty="0">
              <a:effectLst/>
              <a:latin typeface="Times New Roman" panose="02020603050405020304" charset="0"/>
              <a:ea typeface="Aptos" charset="0"/>
              <a:cs typeface="Times New Roman" panose="020206030504050203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781" y="198793"/>
            <a:ext cx="6100916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800" b="1" dirty="0">
                <a:solidFill>
                  <a:srgbClr val="A71F38"/>
                </a:solidFill>
                <a:latin typeface="Times New Roman" panose="02020603050405020304"/>
                <a:cs typeface="Times New Roman" panose="02020603050405020304"/>
              </a:rPr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B25B1-3C47-DD2C-4909-1D95B494C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4B79A2-AE9C-0A30-EE23-B0E4B0B8E0E5}"/>
              </a:ext>
            </a:extLst>
          </p:cNvPr>
          <p:cNvSpPr txBox="1"/>
          <p:nvPr/>
        </p:nvSpPr>
        <p:spPr>
          <a:xfrm>
            <a:off x="-3463" y="117763"/>
            <a:ext cx="1148022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800" b="1" dirty="0">
                <a:solidFill>
                  <a:srgbClr val="A71F38"/>
                </a:solidFill>
                <a:latin typeface="Times New Roman"/>
                <a:cs typeface="Times New Roman"/>
              </a:rPr>
              <a:t>Q &amp; A</a:t>
            </a:r>
            <a:endParaRPr lang="en" sz="2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" sz="28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52B3DC-4348-55BC-0DA9-CBD45DF0524D}"/>
              </a:ext>
            </a:extLst>
          </p:cNvPr>
          <p:cNvSpPr txBox="1"/>
          <p:nvPr/>
        </p:nvSpPr>
        <p:spPr>
          <a:xfrm>
            <a:off x="91787" y="732558"/>
            <a:ext cx="11843904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Q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Can std::sort be used with std::list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? 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A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No, std::sort requires random-access iterators. Use std::list::sort instead.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Q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How to sort cars by multiple criteria (e.g., </a:t>
            </a:r>
            <a:r>
              <a:rPr lang="en-US" dirty="0">
                <a:latin typeface="Times New Roman"/>
                <a:ea typeface="+mn-lt"/>
                <a:cs typeface="+mn-lt"/>
              </a:rPr>
              <a:t>price then horsepower)?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A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Use a comparator that checks multiple fields: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Q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When to use std::</a:t>
            </a:r>
            <a:r>
              <a:rPr lang="en-US" err="1">
                <a:latin typeface="Times New Roman"/>
                <a:ea typeface="+mn-lt"/>
                <a:cs typeface="+mn-lt"/>
              </a:rPr>
              <a:t>stable_sort</a:t>
            </a:r>
            <a:r>
              <a:rPr lang="en-US" dirty="0">
                <a:latin typeface="Times New Roman"/>
                <a:ea typeface="+mn-lt"/>
                <a:cs typeface="+mn-lt"/>
              </a:rPr>
              <a:t> over std::sort?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A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Use std::</a:t>
            </a:r>
            <a:r>
              <a:rPr lang="en-US" err="1">
                <a:latin typeface="Times New Roman"/>
                <a:ea typeface="+mn-lt"/>
                <a:cs typeface="+mn-lt"/>
              </a:rPr>
              <a:t>stable_sort</a:t>
            </a:r>
            <a:r>
              <a:rPr lang="en-US" dirty="0">
                <a:latin typeface="Times New Roman"/>
                <a:ea typeface="+mn-lt"/>
                <a:cs typeface="+mn-lt"/>
              </a:rPr>
              <a:t> when maintaining the relative order of equal elements is important.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Q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Can std::</a:t>
            </a:r>
            <a:r>
              <a:rPr lang="en-US" err="1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stable_sort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handle custom comparators?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A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Yes, it supports custom comparators like std::sort.</a:t>
            </a:r>
            <a:endParaRPr lang="en-US">
              <a:latin typeface="Times New Roman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/>
                <a:cs typeface="Times New Roman"/>
              </a:rPr>
              <a:t> 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 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b="1" dirty="0">
              <a:solidFill>
                <a:srgbClr val="992E3A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035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A2024-C73E-6360-EE30-9A1560F23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5FD666-18AD-A06A-DFFC-933BEC564D5D}"/>
              </a:ext>
            </a:extLst>
          </p:cNvPr>
          <p:cNvSpPr txBox="1"/>
          <p:nvPr/>
        </p:nvSpPr>
        <p:spPr>
          <a:xfrm>
            <a:off x="-3463" y="117763"/>
            <a:ext cx="1148022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800" b="1" dirty="0">
                <a:solidFill>
                  <a:srgbClr val="A71F38"/>
                </a:solidFill>
                <a:latin typeface="Times New Roman"/>
                <a:cs typeface="Times New Roman"/>
              </a:rPr>
              <a:t>Q &amp; A</a:t>
            </a:r>
            <a:endParaRPr lang="en" sz="2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" sz="28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029B8-E8A2-BD33-20F5-AE03115F0384}"/>
              </a:ext>
            </a:extLst>
          </p:cNvPr>
          <p:cNvSpPr txBox="1"/>
          <p:nvPr/>
        </p:nvSpPr>
        <p:spPr>
          <a:xfrm>
            <a:off x="91787" y="732558"/>
            <a:ext cx="11843904" cy="60478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Q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What happens if no element is &gt;= the value?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A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Returns last iterator.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000000"/>
              </a:solidFill>
              <a:latin typeface="Times New Roman"/>
              <a:ea typeface="Calibri"/>
              <a:cs typeface="Calibri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Q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Can std::</a:t>
            </a:r>
            <a:r>
              <a:rPr lang="en-US" err="1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lower_</a:t>
            </a:r>
            <a:r>
              <a:rPr lang="en-US" err="1">
                <a:latin typeface="Times New Roman"/>
                <a:ea typeface="+mn-lt"/>
                <a:cs typeface="+mn-lt"/>
              </a:rPr>
              <a:t>bound</a:t>
            </a:r>
            <a:r>
              <a:rPr lang="en-US" dirty="0">
                <a:latin typeface="Times New Roman"/>
                <a:ea typeface="+mn-lt"/>
                <a:cs typeface="+mn-lt"/>
              </a:rPr>
              <a:t> work with std::set?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A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Yes, but std::set::</a:t>
            </a:r>
            <a:r>
              <a:rPr lang="en-US" err="1">
                <a:latin typeface="Times New Roman"/>
                <a:ea typeface="+mn-lt"/>
                <a:cs typeface="+mn-lt"/>
              </a:rPr>
              <a:t>lower_bound</a:t>
            </a:r>
            <a:r>
              <a:rPr lang="en-US" dirty="0">
                <a:latin typeface="Times New Roman"/>
                <a:ea typeface="+mn-lt"/>
                <a:cs typeface="+mn-lt"/>
              </a:rPr>
              <a:t> is typically more efficient.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Q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How does std::</a:t>
            </a:r>
            <a:r>
              <a:rPr lang="en-US" err="1">
                <a:latin typeface="Times New Roman"/>
                <a:ea typeface="+mn-lt"/>
                <a:cs typeface="+mn-lt"/>
              </a:rPr>
              <a:t>upper_bound</a:t>
            </a:r>
            <a:r>
              <a:rPr lang="en-US" dirty="0">
                <a:latin typeface="Times New Roman"/>
                <a:ea typeface="+mn-lt"/>
                <a:cs typeface="+mn-lt"/>
              </a:rPr>
              <a:t> differ from std::</a:t>
            </a:r>
            <a:r>
              <a:rPr lang="en-US" err="1">
                <a:latin typeface="Times New Roman"/>
                <a:ea typeface="+mn-lt"/>
                <a:cs typeface="+mn-lt"/>
              </a:rPr>
              <a:t>lower_bound</a:t>
            </a:r>
            <a:r>
              <a:rPr lang="en-US" dirty="0">
                <a:latin typeface="Times New Roman"/>
                <a:ea typeface="+mn-lt"/>
                <a:cs typeface="+mn-lt"/>
              </a:rPr>
              <a:t>?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A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std::</a:t>
            </a:r>
            <a:r>
              <a:rPr lang="en-US" err="1">
                <a:latin typeface="Times New Roman"/>
                <a:ea typeface="+mn-lt"/>
                <a:cs typeface="+mn-lt"/>
              </a:rPr>
              <a:t>lower_bound</a:t>
            </a:r>
            <a:r>
              <a:rPr lang="en-US" dirty="0">
                <a:latin typeface="Times New Roman"/>
                <a:ea typeface="+mn-lt"/>
                <a:cs typeface="+mn-lt"/>
              </a:rPr>
              <a:t> finds the first element &gt;= value, while std::</a:t>
            </a:r>
            <a:r>
              <a:rPr lang="en-US" err="1">
                <a:latin typeface="Times New Roman"/>
                <a:ea typeface="+mn-lt"/>
                <a:cs typeface="+mn-lt"/>
              </a:rPr>
              <a:t>upper_bound</a:t>
            </a:r>
            <a:r>
              <a:rPr lang="en-US" dirty="0">
                <a:latin typeface="Times New Roman"/>
                <a:ea typeface="+mn-lt"/>
                <a:cs typeface="+mn-lt"/>
              </a:rPr>
              <a:t> finds the first element &gt; value.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Q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Does std::</a:t>
            </a:r>
            <a:r>
              <a:rPr lang="en-US" err="1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binary_search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return the iterator?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A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No, it returns a </a:t>
            </a:r>
            <a:r>
              <a:rPr lang="en-US" err="1">
                <a:latin typeface="Times New Roman"/>
                <a:ea typeface="+mn-lt"/>
                <a:cs typeface="+mn-lt"/>
              </a:rPr>
              <a:t>boolean</a:t>
            </a:r>
            <a:r>
              <a:rPr lang="en-US" dirty="0">
                <a:latin typeface="Times New Roman"/>
                <a:ea typeface="+mn-lt"/>
                <a:cs typeface="+mn-lt"/>
              </a:rPr>
              <a:t>. Use std::</a:t>
            </a:r>
            <a:r>
              <a:rPr lang="en-US" err="1">
                <a:latin typeface="Times New Roman"/>
                <a:ea typeface="+mn-lt"/>
                <a:cs typeface="+mn-lt"/>
              </a:rPr>
              <a:t>lower_bound</a:t>
            </a:r>
            <a:r>
              <a:rPr lang="en-US" dirty="0">
                <a:latin typeface="Times New Roman"/>
                <a:ea typeface="+mn-lt"/>
                <a:cs typeface="+mn-lt"/>
              </a:rPr>
              <a:t> to get the iterator.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/>
                <a:cs typeface="Times New Roman"/>
              </a:rPr>
              <a:t> 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 </a:t>
            </a:r>
          </a:p>
          <a:p>
            <a:pPr marL="285750" indent="-285750">
              <a:buFont typeface="Arial"/>
              <a:buChar char="•"/>
            </a:pPr>
            <a:endParaRPr lang="en-US" b="1" dirty="0">
              <a:solidFill>
                <a:srgbClr val="992E3A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3550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6E507-2008-DECA-D070-65A3D451A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A23D0C-BCCB-9B7E-D2DD-12C85D976594}"/>
              </a:ext>
            </a:extLst>
          </p:cNvPr>
          <p:cNvSpPr txBox="1"/>
          <p:nvPr/>
        </p:nvSpPr>
        <p:spPr>
          <a:xfrm>
            <a:off x="-3463" y="117763"/>
            <a:ext cx="1148022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800" b="1" dirty="0">
                <a:solidFill>
                  <a:srgbClr val="A71F38"/>
                </a:solidFill>
                <a:latin typeface="Times New Roman"/>
                <a:cs typeface="Times New Roman"/>
              </a:rPr>
              <a:t>Plan for Tomorrow</a:t>
            </a:r>
            <a:endParaRPr lang="en" sz="2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" sz="28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3F4425-45E1-D23D-204E-1D2B5D30E669}"/>
              </a:ext>
            </a:extLst>
          </p:cNvPr>
          <p:cNvSpPr txBox="1"/>
          <p:nvPr/>
        </p:nvSpPr>
        <p:spPr>
          <a:xfrm>
            <a:off x="171215" y="989659"/>
            <a:ext cx="67413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 want to Revise the topics like multithreading, exception handling, unit testing, integration testing and also sorting and searching. </a:t>
            </a:r>
          </a:p>
        </p:txBody>
      </p:sp>
    </p:spTree>
    <p:extLst>
      <p:ext uri="{BB962C8B-B14F-4D97-AF65-F5344CB8AC3E}">
        <p14:creationId xmlns:p14="http://schemas.microsoft.com/office/powerpoint/2010/main" val="332135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8BDCFB0-12AE-EF3D-72D3-BC4C72C6527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8878" y="-35513"/>
            <a:ext cx="6296788" cy="6924583"/>
            <a:chOff x="-6659" y="0"/>
            <a:chExt cx="4722591" cy="5143500"/>
          </a:xfrm>
        </p:grpSpPr>
        <p:sp>
          <p:nvSpPr>
            <p:cNvPr id="10" name="Flowchart: Delay 9">
              <a:extLst>
                <a:ext uri="{FF2B5EF4-FFF2-40B4-BE49-F238E27FC236}">
                  <a16:creationId xmlns:a16="http://schemas.microsoft.com/office/drawing/2014/main" id="{CB184579-C921-36DB-E362-3CDBB5E3B10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-1" y="2"/>
              <a:ext cx="4715933" cy="5143498"/>
            </a:xfrm>
            <a:prstGeom prst="flowChartDelay">
              <a:avLst/>
            </a:prstGeom>
            <a:blipFill>
              <a:blip r:embed="rId2">
                <a:alphaModFix amt="78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8000" b="1"/>
            </a:p>
          </p:txBody>
        </p:sp>
        <p:sp>
          <p:nvSpPr>
            <p:cNvPr id="3" name="Flowchart: Delay 2">
              <a:extLst>
                <a:ext uri="{FF2B5EF4-FFF2-40B4-BE49-F238E27FC236}">
                  <a16:creationId xmlns:a16="http://schemas.microsoft.com/office/drawing/2014/main" id="{E15B3111-97BF-26D3-66CD-F377A236713E}"/>
                </a:ext>
              </a:extLst>
            </p:cNvPr>
            <p:cNvSpPr>
              <a:spLocks/>
            </p:cNvSpPr>
            <p:nvPr/>
          </p:nvSpPr>
          <p:spPr>
            <a:xfrm>
              <a:off x="-6659" y="0"/>
              <a:ext cx="4715933" cy="5143498"/>
            </a:xfrm>
            <a:prstGeom prst="flowChartDelay">
              <a:avLst/>
            </a:prstGeom>
            <a:gradFill>
              <a:gsLst>
                <a:gs pos="0">
                  <a:srgbClr val="A71F36"/>
                </a:gs>
                <a:gs pos="19000">
                  <a:srgbClr val="A71F36"/>
                </a:gs>
                <a:gs pos="100000">
                  <a:srgbClr val="EF4B4A">
                    <a:tint val="23500"/>
                    <a:satMod val="160000"/>
                    <a:alpha val="0"/>
                    <a:lumMod val="0"/>
                    <a:lumOff val="10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000" b="1">
                  <a:latin typeface="Brush Script MT" panose="03060802040406070304" pitchFamily="66" charset="0"/>
                </a:rPr>
                <a:t>Thank You</a:t>
              </a:r>
            </a:p>
          </p:txBody>
        </p:sp>
      </p:grpSp>
      <p:pic>
        <p:nvPicPr>
          <p:cNvPr id="20" name="Picture 19" descr="A black background with red and grey text&#10;&#10;Description automatically generated">
            <a:extLst>
              <a:ext uri="{FF2B5EF4-FFF2-40B4-BE49-F238E27FC236}">
                <a16:creationId xmlns:a16="http://schemas.microsoft.com/office/drawing/2014/main" id="{F4C51A72-E5CB-C0AE-B546-3773C9C4FA4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301" y="5756413"/>
            <a:ext cx="3060700" cy="16002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F611029-2B28-740A-4A81-337F12FF6EF5}"/>
              </a:ext>
            </a:extLst>
          </p:cNvPr>
          <p:cNvSpPr/>
          <p:nvPr/>
        </p:nvSpPr>
        <p:spPr>
          <a:xfrm>
            <a:off x="6096001" y="1424698"/>
            <a:ext cx="5395207" cy="618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sz="2100" dirty="0">
              <a:solidFill>
                <a:srgbClr val="A71F36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92890B-2941-0D13-193E-38E49106EAAD}"/>
              </a:ext>
            </a:extLst>
          </p:cNvPr>
          <p:cNvSpPr/>
          <p:nvPr/>
        </p:nvSpPr>
        <p:spPr>
          <a:xfrm>
            <a:off x="7946083" y="2809411"/>
            <a:ext cx="4121936" cy="1406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2133">
              <a:solidFill>
                <a:srgbClr val="A71F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27692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47624" y="789587"/>
            <a:ext cx="11322051" cy="50315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US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sz="2000" kern="100" dirty="0">
              <a:effectLst/>
              <a:latin typeface="Times New Roman" panose="02020603050405020304" charset="0"/>
              <a:ea typeface="Aptos" charset="0"/>
              <a:cs typeface="Times New Roman" panose="020206030504050203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781" y="198793"/>
            <a:ext cx="6100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 panose="02020603050405020304"/>
                <a:cs typeface="Times New Roman" panose="02020603050405020304"/>
              </a:rPr>
              <a:t>List of Topics to be covered</a:t>
            </a:r>
            <a:endParaRPr lang="en-US" sz="2800" b="1" dirty="0">
              <a:solidFill>
                <a:srgbClr val="992E3A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965" y="788670"/>
            <a:ext cx="11627485" cy="44284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td::sort</a:t>
            </a:r>
            <a:endParaRPr lang="en-US" altLang="en-US">
              <a:latin typeface="Times New Roman"/>
              <a:ea typeface="+mn-lt"/>
              <a:cs typeface="Times New Roman" panose="020206030504050203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std::</a:t>
            </a:r>
            <a:r>
              <a:rPr lang="en-US" err="1">
                <a:latin typeface="Times New Roman"/>
                <a:ea typeface="+mn-lt"/>
                <a:cs typeface="+mn-lt"/>
              </a:rPr>
              <a:t>stable_sort</a:t>
            </a:r>
            <a:endParaRPr lang="en-US" altLang="en-US">
              <a:latin typeface="Times New Roman"/>
              <a:ea typeface="+mn-lt"/>
              <a:cs typeface="Times New Roman" panose="020206030504050203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std::</a:t>
            </a:r>
            <a:r>
              <a:rPr lang="en-US" err="1">
                <a:latin typeface="Times New Roman"/>
                <a:ea typeface="+mn-lt"/>
                <a:cs typeface="+mn-lt"/>
              </a:rPr>
              <a:t>lower_bound</a:t>
            </a:r>
            <a:endParaRPr lang="en-US" altLang="en-US">
              <a:latin typeface="Times New Roman"/>
              <a:ea typeface="+mn-lt"/>
              <a:cs typeface="Times New Roman" panose="020206030504050203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std::</a:t>
            </a:r>
            <a:r>
              <a:rPr lang="en-US" err="1">
                <a:latin typeface="Times New Roman"/>
                <a:ea typeface="+mn-lt"/>
                <a:cs typeface="+mn-lt"/>
              </a:rPr>
              <a:t>upper_bound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endParaRPr lang="en-US" altLang="en-US">
              <a:latin typeface="Times New Roman"/>
              <a:ea typeface="+mn-lt"/>
              <a:cs typeface="Times New Roman" panose="020206030504050203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std::</a:t>
            </a:r>
            <a:r>
              <a:rPr lang="en-US" err="1">
                <a:latin typeface="Times New Roman"/>
                <a:ea typeface="+mn-lt"/>
                <a:cs typeface="+mn-lt"/>
              </a:rPr>
              <a:t>binary_search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endParaRPr lang="en-US">
              <a:latin typeface="Times New Roman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81B5B-C299-88D4-29C7-F5205DDC5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C81DCA-D6D4-3638-74D6-01FAAAAE4CCC}"/>
              </a:ext>
            </a:extLst>
          </p:cNvPr>
          <p:cNvSpPr txBox="1"/>
          <p:nvPr/>
        </p:nvSpPr>
        <p:spPr>
          <a:xfrm>
            <a:off x="-3463" y="117763"/>
            <a:ext cx="5799858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800" b="1" dirty="0">
                <a:solidFill>
                  <a:srgbClr val="A71F38"/>
                </a:solidFill>
                <a:latin typeface="Times New Roman"/>
              </a:rPr>
              <a:t>Key Learnings/Concepts Understood</a:t>
            </a:r>
            <a:endParaRPr lang="en-IN" sz="2800" dirty="0">
              <a:solidFill>
                <a:srgbClr val="000000"/>
              </a:solidFill>
              <a:latin typeface="Times New Roman"/>
            </a:endParaRPr>
          </a:p>
          <a:p>
            <a:endParaRPr lang="en-IN" sz="24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4935D-9ECE-9641-B951-6E7225D77AAA}"/>
              </a:ext>
            </a:extLst>
          </p:cNvPr>
          <p:cNvSpPr txBox="1"/>
          <p:nvPr/>
        </p:nvSpPr>
        <p:spPr>
          <a:xfrm>
            <a:off x="213014" y="1009650"/>
            <a:ext cx="6509903" cy="26740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Times New Roman"/>
              </a:rPr>
              <a:t>std::sort</a:t>
            </a:r>
            <a:r>
              <a:rPr lang="en-US" dirty="0">
                <a:latin typeface="Times New Roman"/>
                <a:cs typeface="Times New Roman"/>
              </a:rPr>
              <a:t> Definition, Purpose and Example</a:t>
            </a:r>
            <a:endParaRPr lang="en-US">
              <a:latin typeface="Times New Roman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Times New Roman"/>
              </a:rPr>
              <a:t>std::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stable_sort</a:t>
            </a:r>
            <a:r>
              <a:rPr lang="en-US" dirty="0">
                <a:latin typeface="Times New Roman"/>
                <a:cs typeface="Times New Roman"/>
              </a:rPr>
              <a:t>  Definition, Purpose and Example</a:t>
            </a:r>
            <a:endParaRPr lang="en-US">
              <a:latin typeface="Times New Roman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Times New Roman"/>
              </a:rPr>
              <a:t>std::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lower_bound</a:t>
            </a:r>
            <a:r>
              <a:rPr lang="en-US" dirty="0">
                <a:latin typeface="Times New Roman"/>
                <a:cs typeface="Times New Roman"/>
              </a:rPr>
              <a:t> Definition, Purpose and Example</a:t>
            </a:r>
            <a:endParaRPr lang="en-US">
              <a:latin typeface="Times New Roman"/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Times New Roman"/>
              </a:rPr>
              <a:t>std::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upper_bound</a:t>
            </a:r>
            <a:r>
              <a:rPr lang="en-US" dirty="0">
                <a:latin typeface="Times New Roman"/>
                <a:ea typeface="+mn-lt"/>
                <a:cs typeface="Times New Roman"/>
              </a:rPr>
              <a:t> Definition, Purpose and Example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Times New Roman"/>
              </a:rPr>
              <a:t>std::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binary_search</a:t>
            </a:r>
            <a:r>
              <a:rPr lang="en-US" dirty="0">
                <a:latin typeface="Times New Roman"/>
                <a:ea typeface="+mn-lt"/>
                <a:cs typeface="Times New Roman"/>
              </a:rPr>
              <a:t> Definition, Purpose and Example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dirty="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29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57D22-04E5-54CA-3D89-9A36DD6E3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03F55B-B292-0338-6236-36C92B3F243F}"/>
              </a:ext>
            </a:extLst>
          </p:cNvPr>
          <p:cNvSpPr txBox="1"/>
          <p:nvPr/>
        </p:nvSpPr>
        <p:spPr>
          <a:xfrm>
            <a:off x="-3463" y="117763"/>
            <a:ext cx="579985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Sort</a:t>
            </a:r>
          </a:p>
          <a:p>
            <a:endParaRPr lang="en" sz="28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9EEDE-50FC-0521-1FCE-2D1C1402784A}"/>
              </a:ext>
            </a:extLst>
          </p:cNvPr>
          <p:cNvSpPr txBox="1"/>
          <p:nvPr/>
        </p:nvSpPr>
        <p:spPr>
          <a:xfrm>
            <a:off x="213014" y="1070263"/>
            <a:ext cx="11843904" cy="34470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/>
                <a:cs typeface="Times New Roman"/>
              </a:rPr>
              <a:t>1. Sort</a:t>
            </a: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Definition: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std::sort is a C++ standard library function defined in that sorts elements in a range (e.g., a vector, array, or other container) in ascending order by default, or in a custom order if a comparator is provided. It uses an optimized implementation of </a:t>
            </a:r>
            <a:r>
              <a:rPr lang="en-US" err="1">
                <a:latin typeface="Times New Roman"/>
                <a:ea typeface="+mn-lt"/>
                <a:cs typeface="+mn-lt"/>
              </a:rPr>
              <a:t>introsort</a:t>
            </a:r>
            <a:r>
              <a:rPr lang="en-US" dirty="0">
                <a:latin typeface="Times New Roman"/>
                <a:ea typeface="+mn-lt"/>
                <a:cs typeface="+mn-lt"/>
              </a:rPr>
              <a:t> (a hybrid of quicksort, heapsort, and insertion sort) and is not stable (relative order of equal elements may change).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Why We Use It: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Purpose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To efficiently sort data for faster access, display, or processing.</a:t>
            </a: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Use in Automotive Context: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 Sorting a list of cars by price, horsepower, or model name to display them in a catalog or optimize inventory management.</a:t>
            </a:r>
          </a:p>
          <a:p>
            <a:endParaRPr lang="en-US" dirty="0">
              <a:solidFill>
                <a:srgbClr val="992E3A"/>
              </a:solidFill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214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6C507-1D58-CE69-D8AD-7F2D92A0D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2CDA7D-1DBB-5910-CA89-3D0DBA1A1619}"/>
              </a:ext>
            </a:extLst>
          </p:cNvPr>
          <p:cNvSpPr txBox="1"/>
          <p:nvPr/>
        </p:nvSpPr>
        <p:spPr>
          <a:xfrm>
            <a:off x="-3463" y="117763"/>
            <a:ext cx="579985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</a:rPr>
              <a:t>Sort</a:t>
            </a:r>
            <a:endParaRPr lang="en-US" dirty="0"/>
          </a:p>
          <a:p>
            <a:endParaRPr lang="en" sz="28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480B42-CD76-11A5-4A35-D251BE938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86" y="1270722"/>
            <a:ext cx="1476375" cy="33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393E07-E934-AA85-2263-3860E99E1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904" y="2870921"/>
            <a:ext cx="1476375" cy="371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7D146C-F348-C6A8-1CBA-F197D72D1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5423" y="3236336"/>
            <a:ext cx="3124200" cy="333375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CB68CB9-5462-4541-7E7A-81E94366DF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0107" y="1178070"/>
            <a:ext cx="7000875" cy="8477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E1042AF-562F-1610-226A-6E6AEA0E2388}"/>
              </a:ext>
            </a:extLst>
          </p:cNvPr>
          <p:cNvSpPr/>
          <p:nvPr/>
        </p:nvSpPr>
        <p:spPr>
          <a:xfrm>
            <a:off x="5099563" y="922140"/>
            <a:ext cx="1382888" cy="253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Syntax</a:t>
            </a:r>
          </a:p>
        </p:txBody>
      </p:sp>
      <p:pic>
        <p:nvPicPr>
          <p:cNvPr id="10" name="Picture 9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C2B0BE26-E559-AD43-325F-0B2DA723E5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340" y="1598468"/>
            <a:ext cx="4607503" cy="415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3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960F6-7675-9985-39D9-D2C55DCAA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CC2E7A-4726-62B7-49E8-72553F65D14E}"/>
              </a:ext>
            </a:extLst>
          </p:cNvPr>
          <p:cNvSpPr txBox="1"/>
          <p:nvPr/>
        </p:nvSpPr>
        <p:spPr>
          <a:xfrm>
            <a:off x="-3463" y="117763"/>
            <a:ext cx="1148022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800" b="1" dirty="0">
                <a:solidFill>
                  <a:srgbClr val="A71F38"/>
                </a:solidFill>
                <a:latin typeface="Times New Roman"/>
              </a:rPr>
              <a:t>Challenges/Debugging Experience and Additional Learning Resources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sz="2800" b="1" dirty="0">
              <a:solidFill>
                <a:srgbClr val="992E3A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099A37-B952-E311-0B2A-C9A6819CED1F}"/>
              </a:ext>
            </a:extLst>
          </p:cNvPr>
          <p:cNvSpPr txBox="1"/>
          <p:nvPr/>
        </p:nvSpPr>
        <p:spPr>
          <a:xfrm>
            <a:off x="213014" y="1070263"/>
            <a:ext cx="11843904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rgbClr val="992E3A"/>
                </a:solidFill>
                <a:latin typeface="Times New Roman"/>
                <a:cs typeface="Times New Roman"/>
              </a:rPr>
              <a:t>Challenges / Debugging Experience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Challenge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Incorrect comparator logic (e.g., return </a:t>
            </a:r>
            <a:r>
              <a:rPr lang="en-US" err="1">
                <a:latin typeface="Times New Roman"/>
                <a:ea typeface="+mn-lt"/>
                <a:cs typeface="+mn-lt"/>
              </a:rPr>
              <a:t>a.price</a:t>
            </a:r>
            <a:r>
              <a:rPr lang="en-US" dirty="0">
                <a:latin typeface="Times New Roman"/>
                <a:ea typeface="+mn-lt"/>
                <a:cs typeface="+mn-lt"/>
              </a:rPr>
              <a:t> &lt;= </a:t>
            </a:r>
            <a:r>
              <a:rPr lang="en-US" err="1">
                <a:latin typeface="Times New Roman"/>
                <a:ea typeface="+mn-lt"/>
                <a:cs typeface="+mn-lt"/>
              </a:rPr>
              <a:t>b.price</a:t>
            </a:r>
            <a:r>
              <a:rPr lang="en-US" dirty="0">
                <a:latin typeface="Times New Roman"/>
                <a:ea typeface="+mn-lt"/>
                <a:cs typeface="+mn-lt"/>
              </a:rPr>
              <a:t>) can lead to undefined behavior or incorrect sorting.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Debugging: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Ensure </a:t>
            </a:r>
            <a:r>
              <a:rPr lang="en-US" dirty="0">
                <a:latin typeface="Times New Roman"/>
                <a:ea typeface="+mn-lt"/>
                <a:cs typeface="+mn-lt"/>
              </a:rPr>
              <a:t>the comparator is strict weak ordering (irreflexive, antisymmetric, transitive).</a:t>
            </a:r>
          </a:p>
          <a:p>
            <a:pPr marL="285750" lvl="1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marL="285750" lvl="1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Automotive Issue:</a:t>
            </a:r>
            <a:r>
              <a:rPr lang="en-US" b="1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Sorting cars with equal prices may shuffle their order, which may be undesirable if stability is needed (use std::</a:t>
            </a:r>
            <a:r>
              <a:rPr lang="en-US" err="1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stable_sort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instead).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lvl="1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429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Notes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 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 std::sort when stability is not required, as it’s faster than std::</a:t>
            </a:r>
            <a:r>
              <a:rPr lang="en-US" err="1">
                <a:latin typeface="Times New Roman"/>
                <a:ea typeface="+mn-lt"/>
                <a:cs typeface="+mn-lt"/>
              </a:rPr>
              <a:t>stable_sort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endParaRPr lang="en-US" sz="2000" b="1" dirty="0">
              <a:solidFill>
                <a:srgbClr val="992E3A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2655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E6714-C6D3-CBDA-9DD1-4CC712BDA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6BE482-4F6E-B2FC-CCB4-B96DA4F76249}"/>
              </a:ext>
            </a:extLst>
          </p:cNvPr>
          <p:cNvSpPr txBox="1"/>
          <p:nvPr/>
        </p:nvSpPr>
        <p:spPr>
          <a:xfrm>
            <a:off x="-3463" y="117763"/>
            <a:ext cx="579985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err="1">
                <a:solidFill>
                  <a:srgbClr val="992E3A"/>
                </a:solidFill>
                <a:latin typeface="Times New Roman"/>
                <a:cs typeface="Times New Roman"/>
              </a:rPr>
              <a:t>Stable_Sort</a:t>
            </a:r>
          </a:p>
          <a:p>
            <a:endParaRPr lang="en" sz="28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0C538-2F14-9845-4C86-B8C02EC2BFDD}"/>
              </a:ext>
            </a:extLst>
          </p:cNvPr>
          <p:cNvSpPr txBox="1"/>
          <p:nvPr/>
        </p:nvSpPr>
        <p:spPr>
          <a:xfrm>
            <a:off x="213014" y="1070263"/>
            <a:ext cx="11843904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/>
                <a:cs typeface="Times New Roman"/>
              </a:rPr>
              <a:t>2. </a:t>
            </a:r>
            <a:r>
              <a:rPr lang="en-US" sz="2000" b="1" err="1">
                <a:solidFill>
                  <a:srgbClr val="992E3A"/>
                </a:solidFill>
                <a:latin typeface="Times New Roman"/>
                <a:cs typeface="Times New Roman"/>
              </a:rPr>
              <a:t>Stable_Sort</a:t>
            </a: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Definition: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std::</a:t>
            </a:r>
            <a:r>
              <a:rPr lang="en-US" err="1">
                <a:latin typeface="Times New Roman"/>
                <a:ea typeface="+mn-lt"/>
                <a:cs typeface="+mn-lt"/>
              </a:rPr>
              <a:t>stable_sort</a:t>
            </a:r>
            <a:r>
              <a:rPr lang="en-US" dirty="0">
                <a:latin typeface="Times New Roman"/>
                <a:ea typeface="+mn-lt"/>
                <a:cs typeface="+mn-lt"/>
              </a:rPr>
              <a:t> is a C++ standard library function in that sorts elements in a range while preserving the relative order of equal elements. It uses a merge sort-based algorithm.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ea typeface="Calibri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Why We Use It: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Purpose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To sort data while maintaining the original order of equal elements.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Use in Automotive Context: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 Sorting cars by price while keeping cars with the same price in their original order (e.g., by entry time in inventory).</a:t>
            </a:r>
          </a:p>
        </p:txBody>
      </p:sp>
    </p:spTree>
    <p:extLst>
      <p:ext uri="{BB962C8B-B14F-4D97-AF65-F5344CB8AC3E}">
        <p14:creationId xmlns:p14="http://schemas.microsoft.com/office/powerpoint/2010/main" val="2523789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2844F-1683-46A3-BA22-BDCB29FF8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DE1A90-4DBA-769E-5315-09B9687829E0}"/>
              </a:ext>
            </a:extLst>
          </p:cNvPr>
          <p:cNvSpPr txBox="1"/>
          <p:nvPr/>
        </p:nvSpPr>
        <p:spPr>
          <a:xfrm>
            <a:off x="-3463" y="117763"/>
            <a:ext cx="579985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err="1">
                <a:solidFill>
                  <a:srgbClr val="992E3A"/>
                </a:solidFill>
                <a:latin typeface="Times New Roman"/>
              </a:rPr>
              <a:t>Stable_Sort</a:t>
            </a:r>
            <a:endParaRPr lang="en-US" dirty="0" err="1"/>
          </a:p>
          <a:p>
            <a:endParaRPr lang="en" sz="28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544498-811A-B6A1-DBB2-4720E0AE1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18" y="1712336"/>
            <a:ext cx="1476375" cy="33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25CFAB-963E-5F77-3C2E-D035D721F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904" y="2870921"/>
            <a:ext cx="1476375" cy="3714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BF5E1C-4C5D-D42B-C579-C93B978571DF}"/>
              </a:ext>
            </a:extLst>
          </p:cNvPr>
          <p:cNvSpPr/>
          <p:nvPr/>
        </p:nvSpPr>
        <p:spPr>
          <a:xfrm>
            <a:off x="5099563" y="922140"/>
            <a:ext cx="1382888" cy="253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Syntax</a:t>
            </a:r>
          </a:p>
        </p:txBody>
      </p:sp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192569EC-A078-41B4-E2D6-9618922BE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530" y="1177636"/>
            <a:ext cx="7648575" cy="762000"/>
          </a:xfrm>
          <a:prstGeom prst="rect">
            <a:avLst/>
          </a:prstGeom>
        </p:spPr>
      </p:pic>
      <p:pic>
        <p:nvPicPr>
          <p:cNvPr id="8" name="Picture 7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F1D699EE-DF58-E2DD-4BC4-2B7FD85E0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414" y="2043113"/>
            <a:ext cx="4992832" cy="4191867"/>
          </a:xfrm>
          <a:prstGeom prst="rect">
            <a:avLst/>
          </a:prstGeom>
        </p:spPr>
      </p:pic>
      <p:pic>
        <p:nvPicPr>
          <p:cNvPr id="11" name="Picture 10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40A099CE-C197-E067-3452-A77A02D56B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9903" y="3232005"/>
            <a:ext cx="22383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81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57240BBBC6B049925159D12E9A25AF" ma:contentTypeVersion="11" ma:contentTypeDescription="Create a new document." ma:contentTypeScope="" ma:versionID="26b8b635b1e6063efa60a7b4acc4e2e3">
  <xsd:schema xmlns:xsd="http://www.w3.org/2001/XMLSchema" xmlns:xs="http://www.w3.org/2001/XMLSchema" xmlns:p="http://schemas.microsoft.com/office/2006/metadata/properties" xmlns:ns3="7dbb0361-a347-4361-aad0-742af1c4894d" xmlns:ns4="9ef71459-7135-4651-8acf-3a45a5e0ab13" targetNamespace="http://schemas.microsoft.com/office/2006/metadata/properties" ma:root="true" ma:fieldsID="d6460f61bcd4c91886233c57813698c2" ns3:_="" ns4:_="">
    <xsd:import namespace="7dbb0361-a347-4361-aad0-742af1c4894d"/>
    <xsd:import namespace="9ef71459-7135-4651-8acf-3a45a5e0ab1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bb0361-a347-4361-aad0-742af1c4894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71459-7135-4651-8acf-3a45a5e0ab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210273-DEBD-4595-B791-2314571AF4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4E8A36-207B-4778-AD7D-BDA9120D12AB}">
  <ds:schemaRefs>
    <ds:schemaRef ds:uri="7dbb0361-a347-4361-aad0-742af1c4894d"/>
    <ds:schemaRef ds:uri="9ef71459-7135-4651-8acf-3a45a5e0ab1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4553A5C-27BA-4B22-B2A5-D9BA781F94A2}">
  <ds:schemaRefs>
    <ds:schemaRef ds:uri="7dbb0361-a347-4361-aad0-742af1c4894d"/>
    <ds:schemaRef ds:uri="9ef71459-7135-4651-8acf-3a45a5e0ab1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reset issue on SWC press events</dc:title>
  <dc:creator>prasad dokku</dc:creator>
  <cp:lastModifiedBy>Rakshith Kumar Pulluri</cp:lastModifiedBy>
  <cp:revision>1057</cp:revision>
  <dcterms:created xsi:type="dcterms:W3CDTF">2018-04-13T08:56:00Z</dcterms:created>
  <dcterms:modified xsi:type="dcterms:W3CDTF">2025-06-02T07:00:31Z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53CB3D3E10964D8CA74CED45E813FBA1</vt:lpwstr>
  </property>
  <property fmtid="{D5CDD505-2E9C-101B-9397-08002B2CF9AE}" pid="3" name="KSOProductBuildVer">
    <vt:lpwstr>1033-11.2.0.11191</vt:lpwstr>
  </property>
  <property fmtid="{D5CDD505-2E9C-101B-9397-08002B2CF9AE}" pid="4" name="ContentTypeId">
    <vt:lpwstr>0x010100E657240BBBC6B049925159D12E9A25AF</vt:lpwstr>
  </property>
</Properties>
</file>