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667" r:id="rId3"/>
    <p:sldId id="666" r:id="rId4"/>
    <p:sldId id="664" r:id="rId5"/>
    <p:sldId id="718" r:id="rId6"/>
    <p:sldId id="724" r:id="rId7"/>
    <p:sldId id="725" r:id="rId8"/>
    <p:sldId id="719" r:id="rId9"/>
    <p:sldId id="720" r:id="rId10"/>
    <p:sldId id="728" r:id="rId11"/>
    <p:sldId id="721" r:id="rId12"/>
    <p:sldId id="722" r:id="rId13"/>
    <p:sldId id="729" r:id="rId14"/>
    <p:sldId id="723" r:id="rId15"/>
    <p:sldId id="663" r:id="rId16"/>
    <p:sldId id="659" r:id="rId17"/>
    <p:sldId id="660" r:id="rId18"/>
    <p:sldId id="71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2A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A4EE5A-18BB-AB84-C491-C94CEC2A9107}" v="1588" dt="2025-06-04T13:22:05.792"/>
    <p1510:client id="{432CF741-26EE-4A86-A3A8-D6D0D553E9AC}" v="31" dt="2025-06-05T13:10:46.531"/>
    <p1510:client id="{98D69623-0D67-5986-F173-E6656A2A3BF3}" v="130" dt="2025-06-04T16:35:39.048"/>
    <p1510:client id="{99B1E5A4-47EC-1541-17D7-116A34305525}" v="3" dt="2025-06-06T06:08:58.8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16" d="100"/>
          <a:sy n="116" d="100"/>
        </p:scale>
        <p:origin x="10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2988" y="9101240"/>
            <a:ext cx="7786025" cy="1470025"/>
          </a:xfrm>
        </p:spPr>
        <p:txBody>
          <a:bodyPr/>
          <a:lstStyle>
            <a:lvl1pPr>
              <a:defRPr b="1">
                <a:solidFill>
                  <a:schemeClr val="bg1"/>
                </a:solidFill>
                <a:latin typeface="Segoe UI Light" panose="020B0502040204020203" pitchFamily="34" charset="0"/>
              </a:defRPr>
            </a:lvl1pPr>
          </a:lstStyle>
          <a:p>
            <a:r>
              <a:rPr lang="en-US"/>
              <a:t>Click to edit Master title style</a:t>
            </a:r>
          </a:p>
        </p:txBody>
      </p:sp>
      <p:sp>
        <p:nvSpPr>
          <p:cNvPr id="4" name="Date Placeholder 3"/>
          <p:cNvSpPr>
            <a:spLocks noGrp="1"/>
          </p:cNvSpPr>
          <p:nvPr>
            <p:ph type="dt" sz="half" idx="10"/>
          </p:nvPr>
        </p:nvSpPr>
        <p:spPr/>
        <p:txBody>
          <a:bodyPr/>
          <a:lstStyle>
            <a:lvl1pPr>
              <a:defRPr/>
            </a:lvl1pPr>
          </a:lstStyle>
          <a:p>
            <a:pPr>
              <a:defRPr/>
            </a:pPr>
            <a:fld id="{D128A58B-CAF3-4E32-85F3-137EA002F635}" type="datetimeFigureOut">
              <a:rPr lang="en-US" altLang="en-US"/>
              <a:pPr>
                <a:defRPr/>
              </a:pPr>
              <a:t>6/5/2025</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23D31880-5F44-44C6-8DA0-FBD0EF085D29}" type="slidenum">
              <a:rPr lang="en-US" altLang="en-US"/>
              <a:pPr>
                <a:defRPr/>
              </a:pPr>
              <a:t>‹#›</a:t>
            </a:fld>
            <a:endParaRPr lang="en-US" altLang="en-US"/>
          </a:p>
        </p:txBody>
      </p:sp>
    </p:spTree>
    <p:extLst>
      <p:ext uri="{BB962C8B-B14F-4D97-AF65-F5344CB8AC3E}">
        <p14:creationId xmlns:p14="http://schemas.microsoft.com/office/powerpoint/2010/main" val="699030770"/>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7" name="Slide Number Placeholder 5"/>
          <p:cNvSpPr txBox="1">
            <a:spLocks/>
          </p:cNvSpPr>
          <p:nvPr userDrawn="1"/>
        </p:nvSpPr>
        <p:spPr>
          <a:xfrm>
            <a:off x="11233151" y="6426200"/>
            <a:ext cx="508000" cy="366184"/>
          </a:xfrm>
          <a:prstGeom prst="rect">
            <a:avLst/>
          </a:prstGeom>
        </p:spPr>
        <p:txBody>
          <a:bodyPr lIns="91440" tIns="45720" rIns="91440" bIns="45720" anchor="ctr"/>
          <a:lstStyle>
            <a:lvl1pPr defTabSz="342900">
              <a:defRPr>
                <a:solidFill>
                  <a:schemeClr val="tx1"/>
                </a:solidFill>
                <a:latin typeface="Calibri" panose="020F0502020204030204" pitchFamily="34" charset="0"/>
                <a:ea typeface="MS PGothic" panose="020B0600070205080204" pitchFamily="34" charset="-128"/>
              </a:defRPr>
            </a:lvl1pPr>
            <a:lvl2pPr marL="742950" indent="-285750" defTabSz="342900">
              <a:defRPr>
                <a:solidFill>
                  <a:schemeClr val="tx1"/>
                </a:solidFill>
                <a:latin typeface="Calibri" panose="020F0502020204030204" pitchFamily="34" charset="0"/>
                <a:ea typeface="MS PGothic" panose="020B0600070205080204" pitchFamily="34" charset="-128"/>
              </a:defRPr>
            </a:lvl2pPr>
            <a:lvl3pPr marL="1143000" indent="-228600" defTabSz="342900">
              <a:defRPr>
                <a:solidFill>
                  <a:schemeClr val="tx1"/>
                </a:solidFill>
                <a:latin typeface="Calibri" panose="020F0502020204030204" pitchFamily="34" charset="0"/>
                <a:ea typeface="MS PGothic" panose="020B0600070205080204" pitchFamily="34" charset="-128"/>
              </a:defRPr>
            </a:lvl3pPr>
            <a:lvl4pPr marL="1600200" indent="-228600" defTabSz="342900">
              <a:defRPr>
                <a:solidFill>
                  <a:schemeClr val="tx1"/>
                </a:solidFill>
                <a:latin typeface="Calibri" panose="020F0502020204030204" pitchFamily="34" charset="0"/>
                <a:ea typeface="MS PGothic" panose="020B0600070205080204" pitchFamily="34" charset="-128"/>
              </a:defRPr>
            </a:lvl4pPr>
            <a:lvl5pPr marL="2057400" indent="-228600" defTabSz="342900">
              <a:defRPr>
                <a:solidFill>
                  <a:schemeClr val="tx1"/>
                </a:solidFill>
                <a:latin typeface="Calibri" panose="020F0502020204030204" pitchFamily="34" charset="0"/>
                <a:ea typeface="MS PGothic" panose="020B0600070205080204" pitchFamily="34" charset="-128"/>
              </a:defRPr>
            </a:lvl5pPr>
            <a:lvl6pPr marL="2514600" indent="-228600" defTabSz="3429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3429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3429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3429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eaLnBrk="1" hangingPunct="1">
              <a:defRPr/>
            </a:pPr>
            <a:fld id="{35CE8F52-651D-4239-8B00-C59ADA65524D}" type="slidenum">
              <a:rPr lang="en-US" altLang="en-US" sz="1200" smtClean="0">
                <a:solidFill>
                  <a:srgbClr val="D9D9D9"/>
                </a:solidFill>
                <a:latin typeface="Segoe UI Bold" panose="020B0802040204020203" pitchFamily="34" charset="0"/>
                <a:ea typeface="Open Sans bold" pitchFamily="34" charset="0"/>
                <a:cs typeface="Segoe UI Bold" panose="020B0802040204020203" pitchFamily="34" charset="0"/>
              </a:rPr>
              <a:pPr algn="ctr" eaLnBrk="1" hangingPunct="1">
                <a:defRPr/>
              </a:pPr>
              <a:t>‹#›</a:t>
            </a:fld>
            <a:endParaRPr lang="en-US" altLang="en-US" sz="1200">
              <a:solidFill>
                <a:srgbClr val="D9D9D9"/>
              </a:solidFill>
              <a:latin typeface="Segoe UI Bold" panose="020B0802040204020203" pitchFamily="34" charset="0"/>
              <a:ea typeface="Open Sans bold" pitchFamily="34" charset="0"/>
              <a:cs typeface="Segoe UI Bold" panose="020B0802040204020203" pitchFamily="34" charset="0"/>
            </a:endParaRPr>
          </a:p>
        </p:txBody>
      </p:sp>
      <p:sp>
        <p:nvSpPr>
          <p:cNvPr id="8" name="Freeform 6"/>
          <p:cNvSpPr>
            <a:spLocks/>
          </p:cNvSpPr>
          <p:nvPr userDrawn="1"/>
        </p:nvSpPr>
        <p:spPr bwMode="auto">
          <a:xfrm>
            <a:off x="11696700" y="6521451"/>
            <a:ext cx="86784" cy="175683"/>
          </a:xfrm>
          <a:custGeom>
            <a:avLst/>
            <a:gdLst>
              <a:gd name="T0" fmla="*/ 0 w 34"/>
              <a:gd name="T1" fmla="*/ 0 h 68"/>
              <a:gd name="T2" fmla="*/ 34 w 34"/>
              <a:gd name="T3" fmla="*/ 33 h 68"/>
              <a:gd name="T4" fmla="*/ 0 w 34"/>
              <a:gd name="T5" fmla="*/ 68 h 68"/>
            </a:gdLst>
            <a:ahLst/>
            <a:cxnLst>
              <a:cxn ang="0">
                <a:pos x="T0" y="T1"/>
              </a:cxn>
              <a:cxn ang="0">
                <a:pos x="T2" y="T3"/>
              </a:cxn>
              <a:cxn ang="0">
                <a:pos x="T4" y="T5"/>
              </a:cxn>
            </a:cxnLst>
            <a:rect l="0" t="0" r="r" b="b"/>
            <a:pathLst>
              <a:path w="34" h="68">
                <a:moveTo>
                  <a:pt x="0" y="0"/>
                </a:moveTo>
                <a:lnTo>
                  <a:pt x="34" y="33"/>
                </a:lnTo>
                <a:lnTo>
                  <a:pt x="0" y="68"/>
                </a:lnTo>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latin typeface="Open Sans" pitchFamily="34" charset="0"/>
              <a:ea typeface="Open Sans" pitchFamily="34" charset="0"/>
              <a:cs typeface="Open Sans" pitchFamily="34" charset="0"/>
            </a:endParaRPr>
          </a:p>
        </p:txBody>
      </p:sp>
      <p:sp>
        <p:nvSpPr>
          <p:cNvPr id="9" name="Freeform 6"/>
          <p:cNvSpPr>
            <a:spLocks/>
          </p:cNvSpPr>
          <p:nvPr userDrawn="1"/>
        </p:nvSpPr>
        <p:spPr bwMode="auto">
          <a:xfrm rot="10800000">
            <a:off x="11190818" y="6521451"/>
            <a:ext cx="88900" cy="175683"/>
          </a:xfrm>
          <a:custGeom>
            <a:avLst/>
            <a:gdLst>
              <a:gd name="T0" fmla="*/ 0 w 34"/>
              <a:gd name="T1" fmla="*/ 0 h 68"/>
              <a:gd name="T2" fmla="*/ 34 w 34"/>
              <a:gd name="T3" fmla="*/ 33 h 68"/>
              <a:gd name="T4" fmla="*/ 0 w 34"/>
              <a:gd name="T5" fmla="*/ 68 h 68"/>
            </a:gdLst>
            <a:ahLst/>
            <a:cxnLst>
              <a:cxn ang="0">
                <a:pos x="T0" y="T1"/>
              </a:cxn>
              <a:cxn ang="0">
                <a:pos x="T2" y="T3"/>
              </a:cxn>
              <a:cxn ang="0">
                <a:pos x="T4" y="T5"/>
              </a:cxn>
            </a:cxnLst>
            <a:rect l="0" t="0" r="r" b="b"/>
            <a:pathLst>
              <a:path w="34" h="68">
                <a:moveTo>
                  <a:pt x="0" y="0"/>
                </a:moveTo>
                <a:lnTo>
                  <a:pt x="34" y="33"/>
                </a:lnTo>
                <a:lnTo>
                  <a:pt x="0" y="68"/>
                </a:lnTo>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latin typeface="Open Sans" pitchFamily="34" charset="0"/>
              <a:ea typeface="Open Sans" pitchFamily="34" charset="0"/>
              <a:cs typeface="Open Sans" pitchFamily="34" charset="0"/>
            </a:endParaRPr>
          </a:p>
        </p:txBody>
      </p:sp>
      <p:pic>
        <p:nvPicPr>
          <p:cNvPr id="33" name="Picture 32" descr="A close up of a sign&#10;&#10;Description generated with very high confidence">
            <a:extLst>
              <a:ext uri="{FF2B5EF4-FFF2-40B4-BE49-F238E27FC236}">
                <a16:creationId xmlns:a16="http://schemas.microsoft.com/office/drawing/2014/main" id="{79E6F4A3-0DE8-4463-BEC9-2F53A7845123}"/>
              </a:ext>
            </a:extLst>
          </p:cNvPr>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51000"/>
                    </a14:imgEffect>
                  </a14:imgLayer>
                </a14:imgProps>
              </a:ext>
              <a:ext uri="{28A0092B-C50C-407E-A947-70E740481C1C}">
                <a14:useLocalDpi xmlns:a14="http://schemas.microsoft.com/office/drawing/2010/main" val="0"/>
              </a:ext>
            </a:extLst>
          </a:blip>
          <a:stretch>
            <a:fillRect/>
          </a:stretch>
        </p:blipFill>
        <p:spPr>
          <a:xfrm>
            <a:off x="11696700" y="160867"/>
            <a:ext cx="323083" cy="323083"/>
          </a:xfrm>
          <a:prstGeom prst="rect">
            <a:avLst/>
          </a:prstGeom>
          <a:effectLst>
            <a:reflection endPos="0" dist="50800" dir="5400000" sy="-100000" algn="bl" rotWithShape="0"/>
          </a:effectLst>
        </p:spPr>
      </p:pic>
      <p:cxnSp>
        <p:nvCxnSpPr>
          <p:cNvPr id="34" name="Straight Connector 33">
            <a:extLst>
              <a:ext uri="{FF2B5EF4-FFF2-40B4-BE49-F238E27FC236}">
                <a16:creationId xmlns:a16="http://schemas.microsoft.com/office/drawing/2014/main" id="{18E2ABB8-41EA-41DA-B29B-8DCD08E8EDCE}"/>
              </a:ext>
            </a:extLst>
          </p:cNvPr>
          <p:cNvCxnSpPr>
            <a:cxnSpLocks/>
          </p:cNvCxnSpPr>
          <p:nvPr userDrawn="1"/>
        </p:nvCxnSpPr>
        <p:spPr>
          <a:xfrm>
            <a:off x="0" y="6424536"/>
            <a:ext cx="12170453" cy="555"/>
          </a:xfrm>
          <a:prstGeom prst="line">
            <a:avLst/>
          </a:prstGeom>
          <a:ln>
            <a:solidFill>
              <a:srgbClr val="C00000">
                <a:alpha val="70000"/>
              </a:srgbClr>
            </a:solidFill>
          </a:ln>
        </p:spPr>
        <p:style>
          <a:lnRef idx="1">
            <a:schemeClr val="accent2"/>
          </a:lnRef>
          <a:fillRef idx="0">
            <a:schemeClr val="accent2"/>
          </a:fillRef>
          <a:effectRef idx="0">
            <a:schemeClr val="accent2"/>
          </a:effectRef>
          <a:fontRef idx="minor">
            <a:schemeClr val="tx1"/>
          </a:fontRef>
        </p:style>
      </p:cxnSp>
      <p:pic>
        <p:nvPicPr>
          <p:cNvPr id="36" name="Picture 35" descr="A close up of a sign&#10;&#10;Description generated with high confidence">
            <a:extLst>
              <a:ext uri="{FF2B5EF4-FFF2-40B4-BE49-F238E27FC236}">
                <a16:creationId xmlns:a16="http://schemas.microsoft.com/office/drawing/2014/main" id="{35835365-7027-4624-B99D-26F557A8536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3023" y="6461818"/>
            <a:ext cx="1479028" cy="330567"/>
          </a:xfrm>
          <a:prstGeom prst="rect">
            <a:avLst/>
          </a:prstGeom>
        </p:spPr>
      </p:pic>
      <p:cxnSp>
        <p:nvCxnSpPr>
          <p:cNvPr id="48" name="Straight Connector 47">
            <a:extLst>
              <a:ext uri="{FF2B5EF4-FFF2-40B4-BE49-F238E27FC236}">
                <a16:creationId xmlns:a16="http://schemas.microsoft.com/office/drawing/2014/main" id="{CF9583CE-4A8A-4E08-99C6-60151723EBFE}"/>
              </a:ext>
            </a:extLst>
          </p:cNvPr>
          <p:cNvCxnSpPr/>
          <p:nvPr userDrawn="1"/>
        </p:nvCxnSpPr>
        <p:spPr>
          <a:xfrm>
            <a:off x="0" y="729521"/>
            <a:ext cx="12192000" cy="0"/>
          </a:xfrm>
          <a:prstGeom prst="line">
            <a:avLst/>
          </a:prstGeom>
          <a:ln w="19050">
            <a:solidFill>
              <a:srgbClr val="C00000">
                <a:alpha val="70000"/>
              </a:srgbClr>
            </a:solidFill>
          </a:ln>
        </p:spPr>
        <p:style>
          <a:lnRef idx="1">
            <a:schemeClr val="accent2"/>
          </a:lnRef>
          <a:fillRef idx="0">
            <a:schemeClr val="accent2"/>
          </a:fillRef>
          <a:effectRef idx="0">
            <a:schemeClr val="accent2"/>
          </a:effectRef>
          <a:fontRef idx="minor">
            <a:schemeClr val="tx1"/>
          </a:fontRef>
        </p:style>
      </p:cxnSp>
      <p:sp>
        <p:nvSpPr>
          <p:cNvPr id="3" name="Content Placeholder 2">
            <a:extLst>
              <a:ext uri="{FF2B5EF4-FFF2-40B4-BE49-F238E27FC236}">
                <a16:creationId xmlns:a16="http://schemas.microsoft.com/office/drawing/2014/main" id="{BFA86B14-B25C-4724-A013-55E83412541A}"/>
              </a:ext>
            </a:extLst>
          </p:cNvPr>
          <p:cNvSpPr>
            <a:spLocks noGrp="1"/>
          </p:cNvSpPr>
          <p:nvPr>
            <p:ph sz="quarter" idx="10"/>
          </p:nvPr>
        </p:nvSpPr>
        <p:spPr>
          <a:xfrm>
            <a:off x="419099" y="1020762"/>
            <a:ext cx="11322051" cy="5031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D35DD62D-C40D-43A2-BC4E-9BE03038D743}"/>
              </a:ext>
            </a:extLst>
          </p:cNvPr>
          <p:cNvSpPr>
            <a:spLocks noGrp="1"/>
          </p:cNvSpPr>
          <p:nvPr>
            <p:ph type="title"/>
          </p:nvPr>
        </p:nvSpPr>
        <p:spPr>
          <a:xfrm>
            <a:off x="419098" y="66740"/>
            <a:ext cx="11138025" cy="526506"/>
          </a:xfrm>
        </p:spPr>
        <p:txBody>
          <a:bodyPr/>
          <a:lstStyle/>
          <a:p>
            <a:r>
              <a:rPr lang="en-US"/>
              <a:t>Click to edit Master title style</a:t>
            </a:r>
          </a:p>
        </p:txBody>
      </p:sp>
    </p:spTree>
    <p:extLst>
      <p:ext uri="{BB962C8B-B14F-4D97-AF65-F5344CB8AC3E}">
        <p14:creationId xmlns:p14="http://schemas.microsoft.com/office/powerpoint/2010/main" val="1229062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283200" y="6492876"/>
            <a:ext cx="2844800" cy="365125"/>
          </a:xfrm>
          <a:prstGeom prst="rect">
            <a:avLst/>
          </a:prstGeom>
        </p:spPr>
        <p:txBody>
          <a:bodyPr/>
          <a:lstStyle>
            <a:lvl1pPr>
              <a:defRPr/>
            </a:lvl1pPr>
          </a:lstStyle>
          <a:p>
            <a:pPr fontAlgn="base">
              <a:spcBef>
                <a:spcPct val="0"/>
              </a:spcBef>
              <a:spcAft>
                <a:spcPct val="0"/>
              </a:spcAft>
              <a:defRPr/>
            </a:pPr>
            <a:fld id="{A73D611B-43CF-4ECA-9D0D-19F588D40824}" type="datetime1">
              <a:rPr lang="en-US" smtClean="0">
                <a:solidFill>
                  <a:prstClr val="black"/>
                </a:solidFill>
                <a:latin typeface="Arial" pitchFamily="34" charset="0"/>
                <a:cs typeface="Arial" pitchFamily="34" charset="0"/>
              </a:rPr>
              <a:t>6/5/2025</a:t>
            </a:fld>
            <a:endParaRPr lang="en-US">
              <a:solidFill>
                <a:prstClr val="black"/>
              </a:solidFill>
              <a:latin typeface="Arial" pitchFamily="34" charset="0"/>
              <a:cs typeface="Arial" pitchFamily="34" charset="0"/>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pPr>
              <a:defRPr/>
            </a:pPr>
            <a:fld id="{129A43EE-205B-437B-9471-1CC0D5CC9AF8}" type="slidenum">
              <a:rPr lang="en-US">
                <a:solidFill>
                  <a:prstClr val="black">
                    <a:tint val="75000"/>
                  </a:prstClr>
                </a:solidFill>
              </a:rPr>
              <a:pPr>
                <a:defRPr/>
              </a:pPr>
              <a:t>‹#›</a:t>
            </a:fld>
            <a:endParaRPr lang="en-US">
              <a:solidFill>
                <a:prstClr val="black">
                  <a:tint val="75000"/>
                </a:prstClr>
              </a:solidFill>
            </a:endParaRPr>
          </a:p>
        </p:txBody>
      </p:sp>
      <p:pic>
        <p:nvPicPr>
          <p:cNvPr id="5" name="Picture 4" descr="A close up of a sign&#10;&#10;Description generated with very high confidence">
            <a:extLst>
              <a:ext uri="{FF2B5EF4-FFF2-40B4-BE49-F238E27FC236}">
                <a16:creationId xmlns:a16="http://schemas.microsoft.com/office/drawing/2014/main" id="{7BE4E7C3-42EA-4148-B083-9A65F1012C0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87213" y="196729"/>
            <a:ext cx="323083" cy="242312"/>
          </a:xfrm>
          <a:prstGeom prst="rect">
            <a:avLst/>
          </a:prstGeom>
          <a:effectLst>
            <a:outerShdw blurRad="50800" sx="1000" sy="1000" algn="ctr" rotWithShape="0">
              <a:srgbClr val="000000"/>
            </a:outerShdw>
            <a:reflection endPos="0" dist="50800" dir="5400000" sy="-100000" algn="bl" rotWithShape="0"/>
          </a:effectLst>
        </p:spPr>
      </p:pic>
      <p:cxnSp>
        <p:nvCxnSpPr>
          <p:cNvPr id="7" name="Straight Connector 6">
            <a:extLst>
              <a:ext uri="{FF2B5EF4-FFF2-40B4-BE49-F238E27FC236}">
                <a16:creationId xmlns:a16="http://schemas.microsoft.com/office/drawing/2014/main" id="{9B4E1F52-3FE3-D842-A17D-580FE5C7B711}"/>
              </a:ext>
            </a:extLst>
          </p:cNvPr>
          <p:cNvCxnSpPr>
            <a:cxnSpLocks/>
          </p:cNvCxnSpPr>
          <p:nvPr userDrawn="1"/>
        </p:nvCxnSpPr>
        <p:spPr>
          <a:xfrm>
            <a:off x="21547" y="635769"/>
            <a:ext cx="12170453" cy="416"/>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93289340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6/5/2025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s://www.geeksforgeeks.org/queue-data-structure/" TargetMode="External"/><Relationship Id="rId2" Type="http://schemas.openxmlformats.org/officeDocument/2006/relationships/hyperlink" Target="https://www.geeksforgeeks.org/stack-data-structure/" TargetMode="External"/><Relationship Id="rId1" Type="http://schemas.openxmlformats.org/officeDocument/2006/relationships/slideLayout" Target="../slideLayouts/slideLayout13.xml"/><Relationship Id="rId4" Type="http://schemas.openxmlformats.org/officeDocument/2006/relationships/hyperlink" Target="https://www.geeksforgeeks.org/priority-queue-set-1-introductio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7C99708-0F37-48D5-9138-5D95430999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76376" y="5996066"/>
            <a:ext cx="2315624" cy="845683"/>
          </a:xfrm>
          <a:prstGeom prst="rect">
            <a:avLst/>
          </a:prstGeom>
        </p:spPr>
      </p:pic>
      <p:grpSp>
        <p:nvGrpSpPr>
          <p:cNvPr id="2" name="Group 1">
            <a:extLst>
              <a:ext uri="{FF2B5EF4-FFF2-40B4-BE49-F238E27FC236}">
                <a16:creationId xmlns:a16="http://schemas.microsoft.com/office/drawing/2014/main" id="{5658B467-90E8-DD95-6910-9051E3E924BE}"/>
              </a:ext>
            </a:extLst>
          </p:cNvPr>
          <p:cNvGrpSpPr/>
          <p:nvPr/>
        </p:nvGrpSpPr>
        <p:grpSpPr>
          <a:xfrm>
            <a:off x="609600" y="865363"/>
            <a:ext cx="4777307" cy="5992637"/>
            <a:chOff x="457198" y="411475"/>
            <a:chExt cx="4305240" cy="5400478"/>
          </a:xfrm>
        </p:grpSpPr>
        <p:sp>
          <p:nvSpPr>
            <p:cNvPr id="3" name="Google Shape;55;p15">
              <a:extLst>
                <a:ext uri="{FF2B5EF4-FFF2-40B4-BE49-F238E27FC236}">
                  <a16:creationId xmlns:a16="http://schemas.microsoft.com/office/drawing/2014/main" id="{734F926A-081C-1A7C-FB51-541AADBF0EC6}"/>
                </a:ext>
              </a:extLst>
            </p:cNvPr>
            <p:cNvSpPr/>
            <p:nvPr/>
          </p:nvSpPr>
          <p:spPr>
            <a:xfrm>
              <a:off x="457198" y="411475"/>
              <a:ext cx="4305240" cy="5400478"/>
            </a:xfrm>
            <a:custGeom>
              <a:avLst/>
              <a:gdLst/>
              <a:ahLst/>
              <a:cxnLst/>
              <a:rect l="l" t="t" r="r" b="b"/>
              <a:pathLst>
                <a:path w="68405" h="85807" extrusionOk="0">
                  <a:moveTo>
                    <a:pt x="0" y="11543"/>
                  </a:moveTo>
                  <a:lnTo>
                    <a:pt x="0" y="85807"/>
                  </a:lnTo>
                  <a:lnTo>
                    <a:pt x="68405" y="85807"/>
                  </a:lnTo>
                  <a:lnTo>
                    <a:pt x="68405" y="0"/>
                  </a:lnTo>
                  <a:lnTo>
                    <a:pt x="11566" y="18"/>
                  </a:lnTo>
                  <a:close/>
                </a:path>
              </a:pathLst>
            </a:custGeom>
            <a:solidFill>
              <a:srgbClr val="EFEFEF"/>
            </a:solidFill>
            <a:ln>
              <a:noFill/>
            </a:ln>
          </p:spPr>
          <p:txBody>
            <a:bodyPr/>
            <a:lstStyle/>
            <a:p>
              <a:endParaRPr lang="en-US"/>
            </a:p>
          </p:txBody>
        </p:sp>
        <p:sp>
          <p:nvSpPr>
            <p:cNvPr id="4" name="Google Shape;58;p15">
              <a:extLst>
                <a:ext uri="{FF2B5EF4-FFF2-40B4-BE49-F238E27FC236}">
                  <a16:creationId xmlns:a16="http://schemas.microsoft.com/office/drawing/2014/main" id="{1797132C-7721-2564-E354-A9D9F5887778}"/>
                </a:ext>
              </a:extLst>
            </p:cNvPr>
            <p:cNvSpPr/>
            <p:nvPr/>
          </p:nvSpPr>
          <p:spPr>
            <a:xfrm>
              <a:off x="457198" y="411475"/>
              <a:ext cx="726493" cy="726493"/>
            </a:xfrm>
            <a:custGeom>
              <a:avLst/>
              <a:gdLst/>
              <a:ahLst/>
              <a:cxnLst/>
              <a:rect l="l" t="t" r="r" b="b"/>
              <a:pathLst>
                <a:path w="11367" h="11367" extrusionOk="0">
                  <a:moveTo>
                    <a:pt x="0" y="11367"/>
                  </a:moveTo>
                  <a:lnTo>
                    <a:pt x="11367" y="0"/>
                  </a:lnTo>
                  <a:lnTo>
                    <a:pt x="11367" y="11367"/>
                  </a:lnTo>
                  <a:close/>
                </a:path>
              </a:pathLst>
            </a:custGeom>
            <a:solidFill>
              <a:srgbClr val="D9D9D9"/>
            </a:solidFill>
            <a:ln>
              <a:noFill/>
            </a:ln>
            <a:effectLst>
              <a:outerShdw blurRad="71438" dist="19050" dir="2640000" algn="bl" rotWithShape="0">
                <a:srgbClr val="000000">
                  <a:alpha val="25000"/>
                </a:srgbClr>
              </a:outerShdw>
            </a:effectLst>
          </p:spPr>
          <p:txBody>
            <a:bodyPr/>
            <a:lstStyle/>
            <a:p>
              <a:endParaRPr lang="en-US"/>
            </a:p>
          </p:txBody>
        </p:sp>
      </p:grpSp>
      <p:sp>
        <p:nvSpPr>
          <p:cNvPr id="16" name="Google Shape;57;p15">
            <a:extLst>
              <a:ext uri="{FF2B5EF4-FFF2-40B4-BE49-F238E27FC236}">
                <a16:creationId xmlns:a16="http://schemas.microsoft.com/office/drawing/2014/main" id="{F7611543-87E3-D976-0808-F9813B89A625}"/>
              </a:ext>
            </a:extLst>
          </p:cNvPr>
          <p:cNvSpPr txBox="1">
            <a:spLocks/>
          </p:cNvSpPr>
          <p:nvPr/>
        </p:nvSpPr>
        <p:spPr>
          <a:xfrm>
            <a:off x="5812567" y="1832138"/>
            <a:ext cx="6026946" cy="3193723"/>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spcBef>
                <a:spcPts val="0"/>
              </a:spcBef>
            </a:pPr>
            <a:r>
              <a:rPr lang="en-US" sz="6000" dirty="0">
                <a:solidFill>
                  <a:srgbClr val="992E3A"/>
                </a:solidFill>
                <a:latin typeface="Times New Roman"/>
                <a:ea typeface="Fira Sans Condensed SemiBold"/>
                <a:cs typeface="Times New Roman"/>
                <a:sym typeface="Fira Sans Condensed SemiBold"/>
              </a:rPr>
              <a:t>T1934</a:t>
            </a:r>
            <a:endParaRPr lang="en-US" sz="6000" dirty="0">
              <a:solidFill>
                <a:srgbClr val="992E3A"/>
              </a:solidFill>
              <a:latin typeface="Times New Roman" panose="02020603050405020304" pitchFamily="18" charset="0"/>
              <a:ea typeface="Fira Sans Condensed SemiBold"/>
              <a:cs typeface="Times New Roman" panose="02020603050405020304" pitchFamily="18" charset="0"/>
              <a:sym typeface="Fira Sans Condensed SemiBold"/>
            </a:endParaRPr>
          </a:p>
          <a:p>
            <a:pPr algn="r">
              <a:spcBef>
                <a:spcPts val="0"/>
              </a:spcBef>
            </a:pPr>
            <a:r>
              <a:rPr lang="en-US" sz="6000" dirty="0">
                <a:solidFill>
                  <a:srgbClr val="676767"/>
                </a:solidFill>
                <a:latin typeface="Times New Roman" panose="02020603050405020304" pitchFamily="18" charset="0"/>
                <a:ea typeface="Fira Sans Condensed SemiBold"/>
                <a:cs typeface="Times New Roman" panose="02020603050405020304" pitchFamily="18" charset="0"/>
                <a:sym typeface="Fira Sans Condensed SemiBold"/>
              </a:rPr>
              <a:t>Learning Document</a:t>
            </a:r>
          </a:p>
        </p:txBody>
      </p:sp>
      <p:grpSp>
        <p:nvGrpSpPr>
          <p:cNvPr id="20" name="Group 19">
            <a:extLst>
              <a:ext uri="{FF2B5EF4-FFF2-40B4-BE49-F238E27FC236}">
                <a16:creationId xmlns:a16="http://schemas.microsoft.com/office/drawing/2014/main" id="{4C2420A8-32F9-C09A-FA4D-F1F28DFD6EBF}"/>
              </a:ext>
            </a:extLst>
          </p:cNvPr>
          <p:cNvGrpSpPr/>
          <p:nvPr/>
        </p:nvGrpSpPr>
        <p:grpSpPr>
          <a:xfrm>
            <a:off x="1302541" y="1832138"/>
            <a:ext cx="3391423" cy="3445295"/>
            <a:chOff x="1302541" y="1832138"/>
            <a:chExt cx="3391423" cy="3445295"/>
          </a:xfrm>
        </p:grpSpPr>
        <p:sp>
          <p:nvSpPr>
            <p:cNvPr id="13" name="Rectangle 12">
              <a:extLst>
                <a:ext uri="{FF2B5EF4-FFF2-40B4-BE49-F238E27FC236}">
                  <a16:creationId xmlns:a16="http://schemas.microsoft.com/office/drawing/2014/main" id="{6AE2DF67-22A1-A81C-2873-E92A531EDD27}"/>
                </a:ext>
              </a:extLst>
            </p:cNvPr>
            <p:cNvSpPr/>
            <p:nvPr/>
          </p:nvSpPr>
          <p:spPr>
            <a:xfrm>
              <a:off x="1302541" y="4908101"/>
              <a:ext cx="3391423" cy="369332"/>
            </a:xfrm>
            <a:prstGeom prst="rect">
              <a:avLst/>
            </a:prstGeom>
            <a:noFill/>
          </p:spPr>
          <p:txBody>
            <a:bodyPr wrap="square" lIns="91440" tIns="45720" rIns="91440" bIns="45720">
              <a:spAutoFit/>
            </a:bodyPr>
            <a:lstStyle/>
            <a:p>
              <a:pPr algn="ctr"/>
              <a:r>
                <a:rPr lang="en-US" cap="none" spc="0">
                  <a:ln w="10160">
                    <a:noFill/>
                    <a:prstDash val="solid"/>
                  </a:ln>
                  <a:solidFill>
                    <a:srgbClr val="A81F38"/>
                  </a:solidFill>
                  <a:latin typeface="Aharoni" panose="02010803020104030203" pitchFamily="2" charset="-79"/>
                  <a:cs typeface="Aharoni" panose="02010803020104030203" pitchFamily="2" charset="-79"/>
                </a:rPr>
                <a:t>A Quest Global Company</a:t>
              </a:r>
            </a:p>
          </p:txBody>
        </p:sp>
        <p:pic>
          <p:nvPicPr>
            <p:cNvPr id="17" name="Picture 16">
              <a:extLst>
                <a:ext uri="{FF2B5EF4-FFF2-40B4-BE49-F238E27FC236}">
                  <a16:creationId xmlns:a16="http://schemas.microsoft.com/office/drawing/2014/main" id="{BF5694BC-4362-C788-AB73-5824DB3766D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536040" y="1832138"/>
              <a:ext cx="2924426" cy="2924426"/>
            </a:xfrm>
            <a:prstGeom prst="rect">
              <a:avLst/>
            </a:prstGeom>
          </p:spPr>
        </p:pic>
        <p:cxnSp>
          <p:nvCxnSpPr>
            <p:cNvPr id="19" name="Straight Connector 18">
              <a:extLst>
                <a:ext uri="{FF2B5EF4-FFF2-40B4-BE49-F238E27FC236}">
                  <a16:creationId xmlns:a16="http://schemas.microsoft.com/office/drawing/2014/main" id="{559A2E9E-6DA7-F05B-2C1F-D49A753F83DD}"/>
                </a:ext>
              </a:extLst>
            </p:cNvPr>
            <p:cNvCxnSpPr/>
            <p:nvPr/>
          </p:nvCxnSpPr>
          <p:spPr>
            <a:xfrm>
              <a:off x="1536040" y="4791582"/>
              <a:ext cx="3044713" cy="0"/>
            </a:xfrm>
            <a:prstGeom prst="line">
              <a:avLst/>
            </a:prstGeom>
            <a:ln w="28575">
              <a:solidFill>
                <a:srgbClr val="A71F38"/>
              </a:solidFill>
            </a:ln>
          </p:spPr>
          <p:style>
            <a:lnRef idx="2">
              <a:schemeClr val="accent1"/>
            </a:lnRef>
            <a:fillRef idx="0">
              <a:schemeClr val="accent1"/>
            </a:fillRef>
            <a:effectRef idx="1">
              <a:schemeClr val="accent1"/>
            </a:effectRef>
            <a:fontRef idx="minor">
              <a:schemeClr val="tx1"/>
            </a:fontRef>
          </p:style>
        </p:cxnSp>
      </p:grpSp>
      <p:cxnSp>
        <p:nvCxnSpPr>
          <p:cNvPr id="22" name="Straight Connector 21">
            <a:extLst>
              <a:ext uri="{FF2B5EF4-FFF2-40B4-BE49-F238E27FC236}">
                <a16:creationId xmlns:a16="http://schemas.microsoft.com/office/drawing/2014/main" id="{3C4E1779-A66B-FB6E-28F5-D4E769A6E806}"/>
              </a:ext>
            </a:extLst>
          </p:cNvPr>
          <p:cNvCxnSpPr/>
          <p:nvPr/>
        </p:nvCxnSpPr>
        <p:spPr>
          <a:xfrm>
            <a:off x="5705239" y="4605454"/>
            <a:ext cx="6241601" cy="0"/>
          </a:xfrm>
          <a:prstGeom prst="line">
            <a:avLst/>
          </a:prstGeom>
          <a:ln w="76200">
            <a:solidFill>
              <a:srgbClr val="A71F38"/>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1F650AFA-0F66-C39C-7585-EE7A379FDC42}"/>
              </a:ext>
            </a:extLst>
          </p:cNvPr>
          <p:cNvCxnSpPr>
            <a:cxnSpLocks/>
          </p:cNvCxnSpPr>
          <p:nvPr/>
        </p:nvCxnSpPr>
        <p:spPr>
          <a:xfrm>
            <a:off x="9010185" y="2108234"/>
            <a:ext cx="2936655" cy="0"/>
          </a:xfrm>
          <a:prstGeom prst="line">
            <a:avLst/>
          </a:prstGeom>
          <a:ln w="76200">
            <a:solidFill>
              <a:srgbClr val="676767"/>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1824456A-69E9-C46A-AB5B-B811D01D0312}"/>
              </a:ext>
            </a:extLst>
          </p:cNvPr>
          <p:cNvSpPr txBox="1"/>
          <p:nvPr/>
        </p:nvSpPr>
        <p:spPr>
          <a:xfrm>
            <a:off x="8889357" y="5150734"/>
            <a:ext cx="3057483" cy="461665"/>
          </a:xfrm>
          <a:prstGeom prst="rect">
            <a:avLst/>
          </a:prstGeom>
          <a:noFill/>
        </p:spPr>
        <p:txBody>
          <a:bodyPr wrap="square" lIns="91440" tIns="45720" rIns="91440" bIns="45720" rtlCol="0" anchor="t">
            <a:spAutoFit/>
          </a:bodyPr>
          <a:lstStyle/>
          <a:p>
            <a:pPr algn="r"/>
            <a:r>
              <a:rPr lang="en-US" sz="2400" b="1" dirty="0">
                <a:latin typeface="Times New Roman" panose="02020603050405020304" pitchFamily="18" charset="0"/>
                <a:cs typeface="Times New Roman" panose="02020603050405020304" pitchFamily="18" charset="0"/>
              </a:rPr>
              <a:t>05/06/2025</a:t>
            </a:r>
          </a:p>
        </p:txBody>
      </p:sp>
    </p:spTree>
    <p:extLst>
      <p:ext uri="{BB962C8B-B14F-4D97-AF65-F5344CB8AC3E}">
        <p14:creationId xmlns:p14="http://schemas.microsoft.com/office/powerpoint/2010/main" val="151860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0CF5C-6B37-97B1-A345-0AD99325005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F47E7B-8826-DFE2-4835-85606A2C7E61}"/>
              </a:ext>
            </a:extLst>
          </p:cNvPr>
          <p:cNvSpPr>
            <a:spLocks noGrp="1"/>
          </p:cNvSpPr>
          <p:nvPr>
            <p:ph sz="quarter" idx="10"/>
          </p:nvPr>
        </p:nvSpPr>
        <p:spPr>
          <a:xfrm>
            <a:off x="247624" y="789587"/>
            <a:ext cx="11322051" cy="5031575"/>
          </a:xfrm>
        </p:spPr>
        <p:txBody>
          <a:bodyPr vert="horz" lIns="91440" tIns="45720" rIns="91440" bIns="45720" rtlCol="0" anchor="t">
            <a:normAutofit/>
          </a:bodyPr>
          <a:lstStyle/>
          <a:p>
            <a:pPr marL="342900" indent="-342900">
              <a:lnSpc>
                <a:spcPct val="10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buNone/>
            </a:pPr>
            <a:br>
              <a:rPr lang="en-US" dirty="0"/>
            </a:br>
            <a:endParaRPr lang="en-US" sz="1800" dirty="0">
              <a:latin typeface="Times New Roman" panose="02020603050405020304" pitchFamily="18" charset="0"/>
              <a:cs typeface="Times New Roman" panose="02020603050405020304" pitchFamily="18" charset="0"/>
            </a:endParaRPr>
          </a:p>
          <a:p>
            <a:pPr marL="0" indent="0">
              <a:buNone/>
            </a:pPr>
            <a:endParaRPr lang="en-IN" sz="20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CF042095-0B95-875F-EB5F-162D4DF7FCC6}"/>
              </a:ext>
            </a:extLst>
          </p:cNvPr>
          <p:cNvSpPr txBox="1"/>
          <p:nvPr/>
        </p:nvSpPr>
        <p:spPr>
          <a:xfrm>
            <a:off x="100781" y="198793"/>
            <a:ext cx="6100916" cy="523220"/>
          </a:xfrm>
          <a:prstGeom prst="rect">
            <a:avLst/>
          </a:prstGeom>
          <a:noFill/>
        </p:spPr>
        <p:txBody>
          <a:bodyPr wrap="square" lIns="91440" tIns="45720" rIns="91440" bIns="45720" anchor="t">
            <a:spAutoFit/>
          </a:bodyPr>
          <a:lstStyle/>
          <a:p>
            <a:r>
              <a:rPr lang="en-US" sz="2800" b="1" dirty="0">
                <a:solidFill>
                  <a:srgbClr val="992E3A"/>
                </a:solidFill>
                <a:latin typeface="Times New Roman"/>
                <a:cs typeface="Times New Roman"/>
              </a:rPr>
              <a:t>Std::deque</a:t>
            </a:r>
          </a:p>
        </p:txBody>
      </p:sp>
      <p:sp>
        <p:nvSpPr>
          <p:cNvPr id="4" name="TextBox 3">
            <a:extLst>
              <a:ext uri="{FF2B5EF4-FFF2-40B4-BE49-F238E27FC236}">
                <a16:creationId xmlns:a16="http://schemas.microsoft.com/office/drawing/2014/main" id="{BAD4A627-3254-8644-060D-641A3B95C4AC}"/>
              </a:ext>
            </a:extLst>
          </p:cNvPr>
          <p:cNvSpPr txBox="1"/>
          <p:nvPr/>
        </p:nvSpPr>
        <p:spPr>
          <a:xfrm>
            <a:off x="622325" y="914722"/>
            <a:ext cx="10803556" cy="4613058"/>
          </a:xfrm>
          <a:prstGeom prst="rect">
            <a:avLst/>
          </a:prstGeom>
          <a:noFill/>
        </p:spPr>
        <p:txBody>
          <a:bodyPr wrap="square">
            <a:spAutoFit/>
          </a:bodyPr>
          <a:lstStyle/>
          <a:p>
            <a:pPr>
              <a:lnSpc>
                <a:spcPct val="150000"/>
              </a:lnSpc>
              <a:buNone/>
            </a:pPr>
            <a:r>
              <a:rPr lang="en-US" b="1" dirty="0">
                <a:solidFill>
                  <a:srgbClr val="992A3E"/>
                </a:solidFill>
                <a:latin typeface="Times New Roman" panose="02020603050405020304" pitchFamily="18" charset="0"/>
                <a:cs typeface="Times New Roman" panose="02020603050405020304" pitchFamily="18" charset="0"/>
              </a:rPr>
              <a:t>Time Complexity</a:t>
            </a:r>
          </a:p>
          <a:p>
            <a:pPr>
              <a:lnSpc>
                <a:spcPct val="150000"/>
              </a:lnSpc>
              <a:buNone/>
            </a:pPr>
            <a:r>
              <a:rPr lang="en-US" dirty="0">
                <a:effectLst/>
                <a:latin typeface="Times New Roman" panose="02020603050405020304" pitchFamily="18" charset="0"/>
                <a:cs typeface="Times New Roman" panose="02020603050405020304" pitchFamily="18" charset="0"/>
              </a:rPr>
              <a:t>The time complexity of std::queue operations depends on the underlying container, but with the default std::deque, they are:</a:t>
            </a:r>
          </a:p>
          <a:p>
            <a:pPr marL="285750" indent="-285750">
              <a:lnSpc>
                <a:spcPct val="150000"/>
              </a:lnSpc>
              <a:buFont typeface="Arial" panose="020B0604020202020204" pitchFamily="34" charset="0"/>
              <a:buChar char="•"/>
            </a:pPr>
            <a:r>
              <a:rPr lang="en-US" b="1" dirty="0">
                <a:solidFill>
                  <a:srgbClr val="992A3E"/>
                </a:solidFill>
                <a:latin typeface="Times New Roman" panose="02020603050405020304" pitchFamily="18" charset="0"/>
                <a:cs typeface="Times New Roman" panose="02020603050405020304" pitchFamily="18" charset="0"/>
              </a:rPr>
              <a:t>push(value)</a:t>
            </a:r>
            <a:r>
              <a:rPr lang="en-US" dirty="0">
                <a:solidFill>
                  <a:srgbClr val="992A3E"/>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O(1) amortized. Adds an element to the back (may involve occasional reallocation for std::deque).</a:t>
            </a:r>
          </a:p>
          <a:p>
            <a:pPr marL="285750" indent="-285750">
              <a:lnSpc>
                <a:spcPct val="150000"/>
              </a:lnSpc>
              <a:buFont typeface="Arial" panose="020B0604020202020204" pitchFamily="34" charset="0"/>
              <a:buChar char="•"/>
            </a:pPr>
            <a:r>
              <a:rPr lang="en-US" b="1" dirty="0">
                <a:solidFill>
                  <a:srgbClr val="992A3E"/>
                </a:solidFill>
                <a:latin typeface="Times New Roman" panose="02020603050405020304" pitchFamily="18" charset="0"/>
                <a:cs typeface="Times New Roman" panose="02020603050405020304" pitchFamily="18" charset="0"/>
              </a:rPr>
              <a:t>pop()</a:t>
            </a:r>
            <a:r>
              <a:rPr lang="en-US" dirty="0">
                <a:solidFill>
                  <a:srgbClr val="992A3E"/>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O(1). Removes the front element.</a:t>
            </a:r>
          </a:p>
          <a:p>
            <a:pPr marL="285750" indent="-285750">
              <a:lnSpc>
                <a:spcPct val="150000"/>
              </a:lnSpc>
              <a:buFont typeface="Arial" panose="020B0604020202020204" pitchFamily="34" charset="0"/>
              <a:buChar char="•"/>
            </a:pPr>
            <a:r>
              <a:rPr lang="en-US" b="1" dirty="0">
                <a:solidFill>
                  <a:srgbClr val="992A3E"/>
                </a:solidFill>
                <a:latin typeface="Times New Roman" panose="02020603050405020304" pitchFamily="18" charset="0"/>
                <a:cs typeface="Times New Roman" panose="02020603050405020304" pitchFamily="18" charset="0"/>
              </a:rPr>
              <a:t>front()</a:t>
            </a:r>
            <a:r>
              <a:rPr lang="en-US" dirty="0">
                <a:solidFill>
                  <a:srgbClr val="992A3E"/>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O(1). Accesses the front element.</a:t>
            </a:r>
          </a:p>
          <a:p>
            <a:pPr marL="285750" indent="-285750">
              <a:lnSpc>
                <a:spcPct val="150000"/>
              </a:lnSpc>
              <a:buFont typeface="Arial" panose="020B0604020202020204" pitchFamily="34" charset="0"/>
              <a:buChar char="•"/>
            </a:pPr>
            <a:r>
              <a:rPr lang="en-US" b="1" dirty="0">
                <a:solidFill>
                  <a:srgbClr val="992A3E"/>
                </a:solidFill>
                <a:latin typeface="Times New Roman" panose="02020603050405020304" pitchFamily="18" charset="0"/>
                <a:cs typeface="Times New Roman" panose="02020603050405020304" pitchFamily="18" charset="0"/>
              </a:rPr>
              <a:t>back()</a:t>
            </a:r>
            <a:r>
              <a:rPr lang="en-US" dirty="0">
                <a:solidFill>
                  <a:srgbClr val="992A3E"/>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O(1). Accesses the back element.</a:t>
            </a:r>
          </a:p>
          <a:p>
            <a:pPr marL="285750" indent="-285750">
              <a:lnSpc>
                <a:spcPct val="150000"/>
              </a:lnSpc>
              <a:buFont typeface="Arial" panose="020B0604020202020204" pitchFamily="34" charset="0"/>
              <a:buChar char="•"/>
            </a:pPr>
            <a:r>
              <a:rPr lang="en-US" b="1" dirty="0">
                <a:solidFill>
                  <a:srgbClr val="992A3E"/>
                </a:solidFill>
                <a:latin typeface="Times New Roman" panose="02020603050405020304" pitchFamily="18" charset="0"/>
                <a:cs typeface="Times New Roman" panose="02020603050405020304" pitchFamily="18" charset="0"/>
              </a:rPr>
              <a:t>empty()</a:t>
            </a:r>
            <a:r>
              <a:rPr lang="en-US" dirty="0">
                <a:solidFill>
                  <a:srgbClr val="992A3E"/>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O(1). Checks if the queue is empty.</a:t>
            </a:r>
          </a:p>
          <a:p>
            <a:pPr marL="285750" indent="-285750">
              <a:lnSpc>
                <a:spcPct val="150000"/>
              </a:lnSpc>
              <a:buFont typeface="Arial" panose="020B0604020202020204" pitchFamily="34" charset="0"/>
              <a:buChar char="•"/>
            </a:pPr>
            <a:r>
              <a:rPr lang="en-US" b="1" dirty="0">
                <a:solidFill>
                  <a:srgbClr val="992A3E"/>
                </a:solidFill>
                <a:latin typeface="Times New Roman" panose="02020603050405020304" pitchFamily="18" charset="0"/>
                <a:cs typeface="Times New Roman" panose="02020603050405020304" pitchFamily="18" charset="0"/>
              </a:rPr>
              <a:t>size()</a:t>
            </a:r>
            <a:r>
              <a:rPr lang="en-US" dirty="0">
                <a:solidFill>
                  <a:srgbClr val="992A3E"/>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O(1). Returns the number of elements.</a:t>
            </a:r>
          </a:p>
          <a:p>
            <a:pPr>
              <a:lnSpc>
                <a:spcPct val="150000"/>
              </a:lnSpc>
            </a:pPr>
            <a:r>
              <a:rPr lang="en-US" b="1" dirty="0">
                <a:solidFill>
                  <a:srgbClr val="992A3E"/>
                </a:solidFill>
                <a:effectLst/>
                <a:latin typeface="Times New Roman" panose="02020603050405020304" pitchFamily="18" charset="0"/>
                <a:cs typeface="Times New Roman" panose="02020603050405020304" pitchFamily="18" charset="0"/>
              </a:rPr>
              <a:t>Note</a:t>
            </a:r>
            <a:r>
              <a:rPr lang="en-US" dirty="0">
                <a:solidFill>
                  <a:srgbClr val="992A3E"/>
                </a:solidFill>
                <a:effectLst/>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std::deque ensures O(1) for front and back operations due to its block-based structure. If std::list is used, operations remain O(1) since lists support constant-time insertions/removals at both ends.</a:t>
            </a:r>
          </a:p>
        </p:txBody>
      </p:sp>
    </p:spTree>
    <p:extLst>
      <p:ext uri="{BB962C8B-B14F-4D97-AF65-F5344CB8AC3E}">
        <p14:creationId xmlns:p14="http://schemas.microsoft.com/office/powerpoint/2010/main" val="568824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9FCE27-4EC3-41AA-BC81-D1C9B714239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3E8D5E-D035-48D1-759F-40A7F46F928B}"/>
              </a:ext>
            </a:extLst>
          </p:cNvPr>
          <p:cNvSpPr>
            <a:spLocks noGrp="1"/>
          </p:cNvSpPr>
          <p:nvPr>
            <p:ph sz="quarter" idx="10"/>
          </p:nvPr>
        </p:nvSpPr>
        <p:spPr>
          <a:xfrm>
            <a:off x="247624" y="789587"/>
            <a:ext cx="11322051" cy="5031575"/>
          </a:xfrm>
        </p:spPr>
        <p:txBody>
          <a:bodyPr vert="horz" lIns="91440" tIns="45720" rIns="91440" bIns="45720" rtlCol="0" anchor="t">
            <a:normAutofit/>
          </a:bodyPr>
          <a:lstStyle/>
          <a:p>
            <a:pPr marL="342900" indent="-342900">
              <a:lnSpc>
                <a:spcPct val="10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buNone/>
            </a:pPr>
            <a:br>
              <a:rPr lang="en-US" dirty="0"/>
            </a:br>
            <a:endParaRPr lang="en-US" sz="1800" dirty="0">
              <a:latin typeface="Times New Roman" panose="02020603050405020304" pitchFamily="18" charset="0"/>
              <a:cs typeface="Times New Roman" panose="02020603050405020304" pitchFamily="18" charset="0"/>
            </a:endParaRPr>
          </a:p>
          <a:p>
            <a:pPr marL="0" indent="0">
              <a:buNone/>
            </a:pPr>
            <a:endParaRPr lang="en-IN" sz="20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09DF9FCE-202F-BC57-3AEA-ED98BDB107A1}"/>
              </a:ext>
            </a:extLst>
          </p:cNvPr>
          <p:cNvSpPr txBox="1"/>
          <p:nvPr/>
        </p:nvSpPr>
        <p:spPr>
          <a:xfrm>
            <a:off x="100781" y="198793"/>
            <a:ext cx="6100916" cy="954107"/>
          </a:xfrm>
          <a:prstGeom prst="rect">
            <a:avLst/>
          </a:prstGeom>
          <a:noFill/>
        </p:spPr>
        <p:txBody>
          <a:bodyPr wrap="square" lIns="91440" tIns="45720" rIns="91440" bIns="45720" anchor="t">
            <a:spAutoFit/>
          </a:bodyPr>
          <a:lstStyle/>
          <a:p>
            <a:r>
              <a:rPr lang="en-US" sz="2800" b="1" dirty="0">
                <a:solidFill>
                  <a:srgbClr val="992E3A"/>
                </a:solidFill>
                <a:latin typeface="Times New Roman"/>
                <a:cs typeface="Times New Roman"/>
              </a:rPr>
              <a:t>std::</a:t>
            </a:r>
            <a:r>
              <a:rPr lang="en-US" sz="2800" b="1" dirty="0" err="1">
                <a:solidFill>
                  <a:srgbClr val="992E3A"/>
                </a:solidFill>
                <a:latin typeface="Times New Roman"/>
                <a:cs typeface="Times New Roman"/>
              </a:rPr>
              <a:t>priority_queue</a:t>
            </a:r>
            <a:endParaRPr lang="en-US" sz="2800" b="1" dirty="0">
              <a:solidFill>
                <a:srgbClr val="992E3A"/>
              </a:solidFill>
              <a:latin typeface="Times New Roman"/>
              <a:cs typeface="Times New Roman"/>
            </a:endParaRPr>
          </a:p>
          <a:p>
            <a:endParaRPr lang="en-US" sz="2800" b="1" dirty="0">
              <a:solidFill>
                <a:srgbClr val="992E3A"/>
              </a:solidFill>
              <a:latin typeface="Times New Roman"/>
              <a:cs typeface="Times New Roman"/>
            </a:endParaRPr>
          </a:p>
        </p:txBody>
      </p:sp>
      <p:sp>
        <p:nvSpPr>
          <p:cNvPr id="5" name="TextBox 4">
            <a:extLst>
              <a:ext uri="{FF2B5EF4-FFF2-40B4-BE49-F238E27FC236}">
                <a16:creationId xmlns:a16="http://schemas.microsoft.com/office/drawing/2014/main" id="{B214C54E-15D6-ED1A-B569-3D65FFA0E27E}"/>
              </a:ext>
            </a:extLst>
          </p:cNvPr>
          <p:cNvSpPr txBox="1"/>
          <p:nvPr/>
        </p:nvSpPr>
        <p:spPr>
          <a:xfrm>
            <a:off x="247624" y="699314"/>
            <a:ext cx="12010279" cy="5859553"/>
          </a:xfrm>
          <a:prstGeom prst="rect">
            <a:avLst/>
          </a:prstGeom>
          <a:noFill/>
        </p:spPr>
        <p:txBody>
          <a:bodyPr wrap="square">
            <a:spAutoFit/>
          </a:bodyPr>
          <a:lstStyle/>
          <a:p>
            <a:pPr>
              <a:lnSpc>
                <a:spcPct val="150000"/>
              </a:lnSpc>
              <a:buNone/>
            </a:pPr>
            <a:r>
              <a:rPr lang="en-US" dirty="0">
                <a:effectLst/>
                <a:latin typeface="Times New Roman" panose="02020603050405020304" pitchFamily="18" charset="0"/>
                <a:cs typeface="Times New Roman" panose="02020603050405020304" pitchFamily="18" charset="0"/>
              </a:rPr>
              <a:t>std::</a:t>
            </a:r>
            <a:r>
              <a:rPr lang="en-US" dirty="0" err="1">
                <a:effectLst/>
                <a:latin typeface="Times New Roman" panose="02020603050405020304" pitchFamily="18" charset="0"/>
                <a:cs typeface="Times New Roman" panose="02020603050405020304" pitchFamily="18" charset="0"/>
              </a:rPr>
              <a:t>priority_queue</a:t>
            </a:r>
            <a:r>
              <a:rPr lang="en-US" dirty="0">
                <a:effectLst/>
                <a:latin typeface="Times New Roman" panose="02020603050405020304" pitchFamily="18" charset="0"/>
                <a:cs typeface="Times New Roman" panose="02020603050405020304" pitchFamily="18" charset="0"/>
              </a:rPr>
              <a:t> is a </a:t>
            </a:r>
            <a:r>
              <a:rPr lang="en-US" b="1" dirty="0">
                <a:solidFill>
                  <a:srgbClr val="992A3E"/>
                </a:solidFill>
                <a:effectLst/>
                <a:latin typeface="Times New Roman" panose="02020603050405020304" pitchFamily="18" charset="0"/>
                <a:cs typeface="Times New Roman" panose="02020603050405020304" pitchFamily="18" charset="0"/>
              </a:rPr>
              <a:t>container adapter</a:t>
            </a:r>
            <a:r>
              <a:rPr lang="en-US" dirty="0">
                <a:solidFill>
                  <a:srgbClr val="992A3E"/>
                </a:solidFill>
                <a:effectLst/>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in C++’s Standard Template Library (STL) that implements a</a:t>
            </a:r>
            <a:r>
              <a:rPr lang="en-US" dirty="0">
                <a:solidFill>
                  <a:srgbClr val="992A3E"/>
                </a:solidFill>
                <a:effectLst/>
                <a:latin typeface="Times New Roman" panose="02020603050405020304" pitchFamily="18" charset="0"/>
                <a:cs typeface="Times New Roman" panose="02020603050405020304" pitchFamily="18" charset="0"/>
              </a:rPr>
              <a:t> </a:t>
            </a:r>
            <a:r>
              <a:rPr lang="en-US" b="1" dirty="0">
                <a:solidFill>
                  <a:srgbClr val="992A3E"/>
                </a:solidFill>
                <a:effectLst/>
                <a:latin typeface="Times New Roman" panose="02020603050405020304" pitchFamily="18" charset="0"/>
                <a:cs typeface="Times New Roman" panose="02020603050405020304" pitchFamily="18" charset="0"/>
              </a:rPr>
              <a:t>priority-based</a:t>
            </a:r>
            <a:r>
              <a:rPr lang="en-US" dirty="0">
                <a:solidFill>
                  <a:srgbClr val="992A3E"/>
                </a:solidFill>
                <a:effectLst/>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data structure, typically a</a:t>
            </a:r>
            <a:r>
              <a:rPr lang="en-US" dirty="0">
                <a:solidFill>
                  <a:srgbClr val="992A3E"/>
                </a:solidFill>
                <a:effectLst/>
                <a:latin typeface="Times New Roman" panose="02020603050405020304" pitchFamily="18" charset="0"/>
                <a:cs typeface="Times New Roman" panose="02020603050405020304" pitchFamily="18" charset="0"/>
              </a:rPr>
              <a:t> </a:t>
            </a:r>
            <a:r>
              <a:rPr lang="en-US" b="1" dirty="0">
                <a:solidFill>
                  <a:srgbClr val="992A3E"/>
                </a:solidFill>
                <a:effectLst/>
                <a:latin typeface="Times New Roman" panose="02020603050405020304" pitchFamily="18" charset="0"/>
                <a:cs typeface="Times New Roman" panose="02020603050405020304" pitchFamily="18" charset="0"/>
              </a:rPr>
              <a:t>max-heap</a:t>
            </a:r>
            <a:r>
              <a:rPr lang="en-US" dirty="0">
                <a:solidFill>
                  <a:srgbClr val="992A3E"/>
                </a:solidFill>
                <a:effectLst/>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by default, where the element with the highest priority (largest value) is always at the front. It restricts access to only the top element and automatically maintains the priority order using heap algorithms. It adapts an underlying container (like std::vector or std::deque) to enforce this behavior.</a:t>
            </a:r>
          </a:p>
          <a:p>
            <a:pPr marL="285750" indent="-285750">
              <a:lnSpc>
                <a:spcPct val="150000"/>
              </a:lnSpc>
              <a:buFont typeface="Arial" panose="020B0604020202020204" pitchFamily="34" charset="0"/>
              <a:buChar char="•"/>
            </a:pPr>
            <a:r>
              <a:rPr lang="en-US" b="1" dirty="0">
                <a:solidFill>
                  <a:srgbClr val="992A3E"/>
                </a:solidFill>
                <a:latin typeface="Times New Roman" panose="02020603050405020304" pitchFamily="18" charset="0"/>
                <a:cs typeface="Times New Roman" panose="02020603050405020304" pitchFamily="18" charset="0"/>
              </a:rPr>
              <a:t>Header</a:t>
            </a:r>
            <a:r>
              <a:rPr lang="en-US" dirty="0">
                <a:solidFill>
                  <a:srgbClr val="992A3E"/>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Defined in &lt;queue&gt;.</a:t>
            </a:r>
          </a:p>
          <a:p>
            <a:pPr marL="285750" indent="-285750">
              <a:lnSpc>
                <a:spcPct val="150000"/>
              </a:lnSpc>
              <a:buFont typeface="Arial" panose="020B0604020202020204" pitchFamily="34" charset="0"/>
              <a:buChar char="•"/>
            </a:pPr>
            <a:r>
              <a:rPr lang="en-US" b="1" dirty="0">
                <a:solidFill>
                  <a:srgbClr val="992A3E"/>
                </a:solidFill>
                <a:latin typeface="Times New Roman" panose="02020603050405020304" pitchFamily="18" charset="0"/>
                <a:cs typeface="Times New Roman" panose="02020603050405020304" pitchFamily="18" charset="0"/>
              </a:rPr>
              <a:t>Underlying Container</a:t>
            </a:r>
            <a:r>
              <a:rPr lang="en-US" dirty="0">
                <a:solidFill>
                  <a:srgbClr val="992A3E"/>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By default, std::vector. Can be customized to std::deque.</a:t>
            </a:r>
          </a:p>
          <a:p>
            <a:pPr marL="285750" indent="-285750">
              <a:lnSpc>
                <a:spcPct val="150000"/>
              </a:lnSpc>
              <a:buFont typeface="Arial" panose="020B0604020202020204" pitchFamily="34" charset="0"/>
              <a:buChar char="•"/>
            </a:pPr>
            <a:r>
              <a:rPr lang="en-US" b="1" dirty="0">
                <a:solidFill>
                  <a:srgbClr val="992A3E"/>
                </a:solidFill>
                <a:latin typeface="Times New Roman" panose="02020603050405020304" pitchFamily="18" charset="0"/>
                <a:cs typeface="Times New Roman" panose="02020603050405020304" pitchFamily="18" charset="0"/>
              </a:rPr>
              <a:t>Key Methods</a:t>
            </a:r>
            <a:r>
              <a:rPr lang="en-US" dirty="0">
                <a:solidFill>
                  <a:srgbClr val="992A3E"/>
                </a:solidFill>
                <a:latin typeface="Times New Roman" panose="02020603050405020304" pitchFamily="18" charset="0"/>
                <a:cs typeface="Times New Roman" panose="02020603050405020304" pitchFamily="18" charset="0"/>
              </a:rPr>
              <a:t>: </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push(value): Adds an element and adjusts the heap to maintain priority order.</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pop(): Removes the top (highest priority) element (no return value).</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top(): Returns a reference to the top element (const or non-const).</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empty(): Checks if the queue is empty (true/false).</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size(): Returns the number of elements.</a:t>
            </a:r>
          </a:p>
          <a:p>
            <a:pPr>
              <a:lnSpc>
                <a:spcPct val="150000"/>
              </a:lnSpc>
              <a:buFont typeface="Arial" panose="020B0604020202020204" pitchFamily="34" charset="0"/>
              <a:buChar char="•"/>
            </a:pPr>
            <a:r>
              <a:rPr lang="en-US" b="1" dirty="0">
                <a:solidFill>
                  <a:srgbClr val="992A3E"/>
                </a:solidFill>
                <a:latin typeface="Times New Roman" panose="02020603050405020304" pitchFamily="18" charset="0"/>
                <a:cs typeface="Times New Roman" panose="02020603050405020304" pitchFamily="18" charset="0"/>
              </a:rPr>
              <a:t>Priority Order</a:t>
            </a:r>
            <a:r>
              <a:rPr lang="en-US" dirty="0">
                <a:solidFill>
                  <a:srgbClr val="992A3E"/>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Elements are ordered based on a comparison function (default: std::less&lt;T&gt;, where a &lt; b means b has higher priority).</a:t>
            </a:r>
          </a:p>
        </p:txBody>
      </p:sp>
    </p:spTree>
    <p:extLst>
      <p:ext uri="{BB962C8B-B14F-4D97-AF65-F5344CB8AC3E}">
        <p14:creationId xmlns:p14="http://schemas.microsoft.com/office/powerpoint/2010/main" val="3550326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38873F-A264-6F28-8EFC-19B098F20F2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6BFA73-32B8-C62A-D633-D65E65981448}"/>
              </a:ext>
            </a:extLst>
          </p:cNvPr>
          <p:cNvSpPr>
            <a:spLocks noGrp="1"/>
          </p:cNvSpPr>
          <p:nvPr>
            <p:ph sz="quarter" idx="10"/>
          </p:nvPr>
        </p:nvSpPr>
        <p:spPr>
          <a:xfrm>
            <a:off x="247624" y="789587"/>
            <a:ext cx="11322051" cy="5031575"/>
          </a:xfrm>
        </p:spPr>
        <p:txBody>
          <a:bodyPr vert="horz" lIns="91440" tIns="45720" rIns="91440" bIns="45720" rtlCol="0" anchor="t">
            <a:normAutofit/>
          </a:bodyPr>
          <a:lstStyle/>
          <a:p>
            <a:pPr marL="342900" indent="-342900">
              <a:lnSpc>
                <a:spcPct val="10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buNone/>
            </a:pPr>
            <a:br>
              <a:rPr lang="en-US" dirty="0"/>
            </a:br>
            <a:endParaRPr lang="en-US" sz="1800" dirty="0">
              <a:latin typeface="Times New Roman" panose="02020603050405020304" pitchFamily="18" charset="0"/>
              <a:cs typeface="Times New Roman" panose="02020603050405020304" pitchFamily="18" charset="0"/>
            </a:endParaRPr>
          </a:p>
          <a:p>
            <a:pPr marL="0" indent="0">
              <a:buNone/>
            </a:pPr>
            <a:endParaRPr lang="en-IN" sz="20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FA6B8812-5600-FF0B-0EDE-EC4D56451D06}"/>
              </a:ext>
            </a:extLst>
          </p:cNvPr>
          <p:cNvSpPr txBox="1"/>
          <p:nvPr/>
        </p:nvSpPr>
        <p:spPr>
          <a:xfrm>
            <a:off x="100781" y="198793"/>
            <a:ext cx="6100916" cy="954107"/>
          </a:xfrm>
          <a:prstGeom prst="rect">
            <a:avLst/>
          </a:prstGeom>
          <a:noFill/>
        </p:spPr>
        <p:txBody>
          <a:bodyPr wrap="square" lIns="91440" tIns="45720" rIns="91440" bIns="45720" anchor="t">
            <a:spAutoFit/>
          </a:bodyPr>
          <a:lstStyle/>
          <a:p>
            <a:r>
              <a:rPr lang="en-US" sz="2800" b="1" dirty="0">
                <a:solidFill>
                  <a:srgbClr val="992E3A"/>
                </a:solidFill>
                <a:latin typeface="Times New Roman"/>
                <a:cs typeface="Times New Roman"/>
              </a:rPr>
              <a:t>std::</a:t>
            </a:r>
            <a:r>
              <a:rPr lang="en-US" sz="2800" b="1" dirty="0" err="1">
                <a:solidFill>
                  <a:srgbClr val="992E3A"/>
                </a:solidFill>
                <a:latin typeface="Times New Roman"/>
                <a:cs typeface="Times New Roman"/>
              </a:rPr>
              <a:t>priority_queue</a:t>
            </a:r>
            <a:endParaRPr lang="en-US" sz="2800" b="1" dirty="0">
              <a:solidFill>
                <a:srgbClr val="992E3A"/>
              </a:solidFill>
              <a:latin typeface="Times New Roman"/>
              <a:cs typeface="Times New Roman"/>
            </a:endParaRPr>
          </a:p>
          <a:p>
            <a:endParaRPr lang="en-US" sz="2800" b="1" dirty="0">
              <a:solidFill>
                <a:srgbClr val="992E3A"/>
              </a:solidFill>
              <a:latin typeface="Times New Roman"/>
              <a:cs typeface="Times New Roman"/>
            </a:endParaRPr>
          </a:p>
        </p:txBody>
      </p:sp>
      <p:sp>
        <p:nvSpPr>
          <p:cNvPr id="12" name="TextBox 11">
            <a:extLst>
              <a:ext uri="{FF2B5EF4-FFF2-40B4-BE49-F238E27FC236}">
                <a16:creationId xmlns:a16="http://schemas.microsoft.com/office/drawing/2014/main" id="{8FD00201-90C8-B4A8-4B0E-4EEA2FE6B50B}"/>
              </a:ext>
            </a:extLst>
          </p:cNvPr>
          <p:cNvSpPr txBox="1"/>
          <p:nvPr/>
        </p:nvSpPr>
        <p:spPr>
          <a:xfrm>
            <a:off x="6350422" y="1233867"/>
            <a:ext cx="902811" cy="369332"/>
          </a:xfrm>
          <a:prstGeom prst="rect">
            <a:avLst/>
          </a:prstGeom>
          <a:noFill/>
          <a:ln>
            <a:solidFill>
              <a:schemeClr val="tx1"/>
            </a:solidFill>
          </a:ln>
        </p:spPr>
        <p:txBody>
          <a:bodyPr wrap="none" rtlCol="0">
            <a:spAutoFit/>
          </a:bodyPr>
          <a:lstStyle/>
          <a:p>
            <a:r>
              <a:rPr lang="en-US" b="1" dirty="0">
                <a:latin typeface="Times New Roman" panose="02020603050405020304" pitchFamily="18" charset="0"/>
                <a:cs typeface="Times New Roman" panose="02020603050405020304" pitchFamily="18" charset="0"/>
              </a:rPr>
              <a:t>Output</a:t>
            </a:r>
          </a:p>
        </p:txBody>
      </p:sp>
      <p:sp>
        <p:nvSpPr>
          <p:cNvPr id="13" name="TextBox 12">
            <a:extLst>
              <a:ext uri="{FF2B5EF4-FFF2-40B4-BE49-F238E27FC236}">
                <a16:creationId xmlns:a16="http://schemas.microsoft.com/office/drawing/2014/main" id="{0182082F-F677-E2E5-16C5-58749C31B082}"/>
              </a:ext>
            </a:extLst>
          </p:cNvPr>
          <p:cNvSpPr txBox="1"/>
          <p:nvPr/>
        </p:nvSpPr>
        <p:spPr>
          <a:xfrm>
            <a:off x="312626" y="1011687"/>
            <a:ext cx="1056700" cy="369332"/>
          </a:xfrm>
          <a:prstGeom prst="rect">
            <a:avLst/>
          </a:prstGeom>
          <a:noFill/>
          <a:ln>
            <a:solidFill>
              <a:schemeClr val="tx1"/>
            </a:solidFill>
          </a:ln>
        </p:spPr>
        <p:txBody>
          <a:bodyPr wrap="none" rtlCol="0">
            <a:spAutoFit/>
          </a:bodyPr>
          <a:lstStyle/>
          <a:p>
            <a:r>
              <a:rPr lang="en-US" b="1">
                <a:latin typeface="Times New Roman" panose="02020603050405020304" pitchFamily="18" charset="0"/>
                <a:cs typeface="Times New Roman" panose="02020603050405020304" pitchFamily="18" charset="0"/>
              </a:rPr>
              <a:t>Example</a:t>
            </a:r>
          </a:p>
        </p:txBody>
      </p:sp>
      <p:pic>
        <p:nvPicPr>
          <p:cNvPr id="4" name="Picture 3">
            <a:extLst>
              <a:ext uri="{FF2B5EF4-FFF2-40B4-BE49-F238E27FC236}">
                <a16:creationId xmlns:a16="http://schemas.microsoft.com/office/drawing/2014/main" id="{06C05153-C280-5001-A7CF-D08AF00879C9}"/>
              </a:ext>
            </a:extLst>
          </p:cNvPr>
          <p:cNvPicPr>
            <a:picLocks noChangeAspect="1"/>
          </p:cNvPicPr>
          <p:nvPr/>
        </p:nvPicPr>
        <p:blipFill>
          <a:blip r:embed="rId2"/>
          <a:stretch>
            <a:fillRect/>
          </a:stretch>
        </p:blipFill>
        <p:spPr>
          <a:xfrm>
            <a:off x="247624" y="1321115"/>
            <a:ext cx="5466412" cy="4250864"/>
          </a:xfrm>
          <a:prstGeom prst="rect">
            <a:avLst/>
          </a:prstGeom>
        </p:spPr>
      </p:pic>
      <p:pic>
        <p:nvPicPr>
          <p:cNvPr id="7" name="Picture 6">
            <a:extLst>
              <a:ext uri="{FF2B5EF4-FFF2-40B4-BE49-F238E27FC236}">
                <a16:creationId xmlns:a16="http://schemas.microsoft.com/office/drawing/2014/main" id="{EAB3DACF-6F9F-0542-768A-52B8095C2338}"/>
              </a:ext>
            </a:extLst>
          </p:cNvPr>
          <p:cNvPicPr>
            <a:picLocks noChangeAspect="1"/>
          </p:cNvPicPr>
          <p:nvPr/>
        </p:nvPicPr>
        <p:blipFill>
          <a:blip r:embed="rId3"/>
          <a:stretch>
            <a:fillRect/>
          </a:stretch>
        </p:blipFill>
        <p:spPr>
          <a:xfrm>
            <a:off x="6350422" y="1605258"/>
            <a:ext cx="3391373" cy="2867425"/>
          </a:xfrm>
          <a:prstGeom prst="rect">
            <a:avLst/>
          </a:prstGeom>
        </p:spPr>
      </p:pic>
    </p:spTree>
    <p:extLst>
      <p:ext uri="{BB962C8B-B14F-4D97-AF65-F5344CB8AC3E}">
        <p14:creationId xmlns:p14="http://schemas.microsoft.com/office/powerpoint/2010/main" val="4137188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7BF6F-FABB-32DC-D361-0D472FD21F3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BC7B7B-9954-4CF5-5D4A-9C9FAA5645C1}"/>
              </a:ext>
            </a:extLst>
          </p:cNvPr>
          <p:cNvSpPr>
            <a:spLocks noGrp="1"/>
          </p:cNvSpPr>
          <p:nvPr>
            <p:ph sz="quarter" idx="10"/>
          </p:nvPr>
        </p:nvSpPr>
        <p:spPr>
          <a:xfrm>
            <a:off x="247624" y="789587"/>
            <a:ext cx="11322051" cy="5031575"/>
          </a:xfrm>
        </p:spPr>
        <p:txBody>
          <a:bodyPr vert="horz" lIns="91440" tIns="45720" rIns="91440" bIns="45720" rtlCol="0" anchor="t">
            <a:normAutofit/>
          </a:bodyPr>
          <a:lstStyle/>
          <a:p>
            <a:pPr marL="342900" indent="-342900">
              <a:lnSpc>
                <a:spcPct val="10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buNone/>
            </a:pPr>
            <a:br>
              <a:rPr lang="en-US" dirty="0"/>
            </a:br>
            <a:endParaRPr lang="en-US" sz="1800" dirty="0">
              <a:latin typeface="Times New Roman" panose="02020603050405020304" pitchFamily="18" charset="0"/>
              <a:cs typeface="Times New Roman" panose="02020603050405020304" pitchFamily="18" charset="0"/>
            </a:endParaRPr>
          </a:p>
          <a:p>
            <a:pPr marL="0" indent="0">
              <a:buNone/>
            </a:pPr>
            <a:endParaRPr lang="en-IN" sz="20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DC5DA257-7D23-A74A-EDB9-C73BA1FC9B69}"/>
              </a:ext>
            </a:extLst>
          </p:cNvPr>
          <p:cNvSpPr txBox="1"/>
          <p:nvPr/>
        </p:nvSpPr>
        <p:spPr>
          <a:xfrm>
            <a:off x="100781" y="198793"/>
            <a:ext cx="6100916" cy="954107"/>
          </a:xfrm>
          <a:prstGeom prst="rect">
            <a:avLst/>
          </a:prstGeom>
          <a:noFill/>
        </p:spPr>
        <p:txBody>
          <a:bodyPr wrap="square" lIns="91440" tIns="45720" rIns="91440" bIns="45720" anchor="t">
            <a:spAutoFit/>
          </a:bodyPr>
          <a:lstStyle/>
          <a:p>
            <a:r>
              <a:rPr lang="en-US" sz="2800" b="1" dirty="0">
                <a:solidFill>
                  <a:srgbClr val="992E3A"/>
                </a:solidFill>
                <a:latin typeface="Times New Roman"/>
                <a:cs typeface="Times New Roman"/>
              </a:rPr>
              <a:t>std::</a:t>
            </a:r>
            <a:r>
              <a:rPr lang="en-US" sz="2800" b="1" dirty="0" err="1">
                <a:solidFill>
                  <a:srgbClr val="992E3A"/>
                </a:solidFill>
                <a:latin typeface="Times New Roman"/>
                <a:cs typeface="Times New Roman"/>
              </a:rPr>
              <a:t>priority_queue</a:t>
            </a:r>
            <a:endParaRPr lang="en-US" sz="2800" b="1" dirty="0">
              <a:solidFill>
                <a:srgbClr val="992E3A"/>
              </a:solidFill>
              <a:latin typeface="Times New Roman"/>
              <a:cs typeface="Times New Roman"/>
            </a:endParaRPr>
          </a:p>
          <a:p>
            <a:endParaRPr lang="en-US" sz="2800" b="1" dirty="0">
              <a:solidFill>
                <a:srgbClr val="992E3A"/>
              </a:solidFill>
              <a:latin typeface="Times New Roman"/>
              <a:cs typeface="Times New Roman"/>
            </a:endParaRPr>
          </a:p>
        </p:txBody>
      </p:sp>
      <p:sp>
        <p:nvSpPr>
          <p:cNvPr id="4" name="TextBox 3">
            <a:extLst>
              <a:ext uri="{FF2B5EF4-FFF2-40B4-BE49-F238E27FC236}">
                <a16:creationId xmlns:a16="http://schemas.microsoft.com/office/drawing/2014/main" id="{F472342F-4AC0-9D40-DF9F-DAB6820DF2A1}"/>
              </a:ext>
            </a:extLst>
          </p:cNvPr>
          <p:cNvSpPr txBox="1"/>
          <p:nvPr/>
        </p:nvSpPr>
        <p:spPr>
          <a:xfrm>
            <a:off x="622325" y="789587"/>
            <a:ext cx="10523470" cy="5028556"/>
          </a:xfrm>
          <a:prstGeom prst="rect">
            <a:avLst/>
          </a:prstGeom>
          <a:noFill/>
        </p:spPr>
        <p:txBody>
          <a:bodyPr wrap="square">
            <a:spAutoFit/>
          </a:bodyPr>
          <a:lstStyle/>
          <a:p>
            <a:pPr>
              <a:lnSpc>
                <a:spcPct val="150000"/>
              </a:lnSpc>
              <a:buNone/>
            </a:pPr>
            <a:r>
              <a:rPr lang="en-US" b="1" dirty="0">
                <a:solidFill>
                  <a:srgbClr val="992A3E"/>
                </a:solidFill>
                <a:latin typeface="Times New Roman" panose="02020603050405020304" pitchFamily="18" charset="0"/>
                <a:cs typeface="Times New Roman" panose="02020603050405020304" pitchFamily="18" charset="0"/>
              </a:rPr>
              <a:t>Time Complexity</a:t>
            </a:r>
          </a:p>
          <a:p>
            <a:pPr>
              <a:lnSpc>
                <a:spcPct val="150000"/>
              </a:lnSpc>
              <a:buNone/>
            </a:pPr>
            <a:r>
              <a:rPr lang="en-US" dirty="0">
                <a:effectLst/>
                <a:latin typeface="Times New Roman" panose="02020603050405020304" pitchFamily="18" charset="0"/>
                <a:cs typeface="Times New Roman" panose="02020603050405020304" pitchFamily="18" charset="0"/>
              </a:rPr>
              <a:t>The time complexity of std::</a:t>
            </a:r>
            <a:r>
              <a:rPr lang="en-US" dirty="0" err="1">
                <a:effectLst/>
                <a:latin typeface="Times New Roman" panose="02020603050405020304" pitchFamily="18" charset="0"/>
                <a:cs typeface="Times New Roman" panose="02020603050405020304" pitchFamily="18" charset="0"/>
              </a:rPr>
              <a:t>priority_queue</a:t>
            </a:r>
            <a:r>
              <a:rPr lang="en-US" dirty="0">
                <a:effectLst/>
                <a:latin typeface="Times New Roman" panose="02020603050405020304" pitchFamily="18" charset="0"/>
                <a:cs typeface="Times New Roman" panose="02020603050405020304" pitchFamily="18" charset="0"/>
              </a:rPr>
              <a:t> operations depends on the underlying container (default: std::vector) and heap algorithms:</a:t>
            </a:r>
          </a:p>
          <a:p>
            <a:pPr>
              <a:lnSpc>
                <a:spcPct val="150000"/>
              </a:lnSpc>
              <a:buNone/>
            </a:pPr>
            <a:endParaRPr lang="en-US" dirty="0">
              <a:effectLst/>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b="1" dirty="0">
                <a:solidFill>
                  <a:srgbClr val="992A3E"/>
                </a:solidFill>
                <a:latin typeface="Times New Roman" panose="02020603050405020304" pitchFamily="18" charset="0"/>
                <a:cs typeface="Times New Roman" panose="02020603050405020304" pitchFamily="18" charset="0"/>
              </a:rPr>
              <a:t>push(value)</a:t>
            </a:r>
            <a:r>
              <a:rPr lang="en-US" dirty="0">
                <a:solidFill>
                  <a:srgbClr val="992A3E"/>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O(log n). Adds an element and rebalances the heap.</a:t>
            </a:r>
          </a:p>
          <a:p>
            <a:pPr marL="285750" indent="-285750">
              <a:lnSpc>
                <a:spcPct val="150000"/>
              </a:lnSpc>
              <a:buFont typeface="Arial" panose="020B0604020202020204" pitchFamily="34" charset="0"/>
              <a:buChar char="•"/>
            </a:pPr>
            <a:r>
              <a:rPr lang="en-US" b="1" dirty="0">
                <a:solidFill>
                  <a:srgbClr val="992A3E"/>
                </a:solidFill>
                <a:latin typeface="Times New Roman" panose="02020603050405020304" pitchFamily="18" charset="0"/>
                <a:cs typeface="Times New Roman" panose="02020603050405020304" pitchFamily="18" charset="0"/>
              </a:rPr>
              <a:t>pop()</a:t>
            </a:r>
            <a:r>
              <a:rPr lang="en-US" dirty="0">
                <a:solidFill>
                  <a:srgbClr val="992A3E"/>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O(log n). Removes the top element and rebalances the heap.</a:t>
            </a:r>
          </a:p>
          <a:p>
            <a:pPr marL="285750" indent="-285750">
              <a:lnSpc>
                <a:spcPct val="150000"/>
              </a:lnSpc>
              <a:buFont typeface="Arial" panose="020B0604020202020204" pitchFamily="34" charset="0"/>
              <a:buChar char="•"/>
            </a:pPr>
            <a:r>
              <a:rPr lang="en-US" b="1" dirty="0">
                <a:solidFill>
                  <a:srgbClr val="992A3E"/>
                </a:solidFill>
                <a:latin typeface="Times New Roman" panose="02020603050405020304" pitchFamily="18" charset="0"/>
                <a:cs typeface="Times New Roman" panose="02020603050405020304" pitchFamily="18" charset="0"/>
              </a:rPr>
              <a:t>top()</a:t>
            </a:r>
            <a:r>
              <a:rPr lang="en-US" dirty="0">
                <a:solidFill>
                  <a:srgbClr val="992A3E"/>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O(1). Accesses the top element.</a:t>
            </a:r>
          </a:p>
          <a:p>
            <a:pPr marL="285750" indent="-285750">
              <a:lnSpc>
                <a:spcPct val="150000"/>
              </a:lnSpc>
              <a:buFont typeface="Arial" panose="020B0604020202020204" pitchFamily="34" charset="0"/>
              <a:buChar char="•"/>
            </a:pPr>
            <a:r>
              <a:rPr lang="en-US" b="1" dirty="0">
                <a:solidFill>
                  <a:srgbClr val="992A3E"/>
                </a:solidFill>
                <a:latin typeface="Times New Roman" panose="02020603050405020304" pitchFamily="18" charset="0"/>
                <a:cs typeface="Times New Roman" panose="02020603050405020304" pitchFamily="18" charset="0"/>
              </a:rPr>
              <a:t>empty()</a:t>
            </a:r>
            <a:r>
              <a:rPr lang="en-US" dirty="0">
                <a:solidFill>
                  <a:srgbClr val="992A3E"/>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O(1). Checks if the queue is empty.</a:t>
            </a:r>
          </a:p>
          <a:p>
            <a:pPr marL="285750" indent="-285750">
              <a:lnSpc>
                <a:spcPct val="150000"/>
              </a:lnSpc>
              <a:buFont typeface="Arial" panose="020B0604020202020204" pitchFamily="34" charset="0"/>
              <a:buChar char="•"/>
            </a:pPr>
            <a:r>
              <a:rPr lang="en-US" b="1" dirty="0">
                <a:solidFill>
                  <a:srgbClr val="992A3E"/>
                </a:solidFill>
                <a:latin typeface="Times New Roman" panose="02020603050405020304" pitchFamily="18" charset="0"/>
                <a:cs typeface="Times New Roman" panose="02020603050405020304" pitchFamily="18" charset="0"/>
              </a:rPr>
              <a:t>size()</a:t>
            </a:r>
            <a:r>
              <a:rPr lang="en-US" dirty="0">
                <a:solidFill>
                  <a:srgbClr val="992A3E"/>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O(1). Returns the number of elements.</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b="1" dirty="0">
                <a:solidFill>
                  <a:srgbClr val="992A3E"/>
                </a:solidFill>
                <a:effectLst/>
                <a:latin typeface="Times New Roman" panose="02020603050405020304" pitchFamily="18" charset="0"/>
                <a:cs typeface="Times New Roman" panose="02020603050405020304" pitchFamily="18" charset="0"/>
              </a:rPr>
              <a:t>Note</a:t>
            </a:r>
            <a:r>
              <a:rPr lang="en-US" dirty="0">
                <a:solidFill>
                  <a:srgbClr val="992A3E"/>
                </a:solidFill>
                <a:effectLst/>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The heap structure (maintained by std::</a:t>
            </a:r>
            <a:r>
              <a:rPr lang="en-US" dirty="0" err="1">
                <a:effectLst/>
                <a:latin typeface="Times New Roman" panose="02020603050405020304" pitchFamily="18" charset="0"/>
                <a:cs typeface="Times New Roman" panose="02020603050405020304" pitchFamily="18" charset="0"/>
              </a:rPr>
              <a:t>make_heap</a:t>
            </a:r>
            <a:r>
              <a:rPr lang="en-US" dirty="0">
                <a:effectLst/>
                <a:latin typeface="Times New Roman" panose="02020603050405020304" pitchFamily="18" charset="0"/>
                <a:cs typeface="Times New Roman" panose="02020603050405020304" pitchFamily="18" charset="0"/>
              </a:rPr>
              <a:t>, std::</a:t>
            </a:r>
            <a:r>
              <a:rPr lang="en-US" dirty="0" err="1">
                <a:effectLst/>
                <a:latin typeface="Times New Roman" panose="02020603050405020304" pitchFamily="18" charset="0"/>
                <a:cs typeface="Times New Roman" panose="02020603050405020304" pitchFamily="18" charset="0"/>
              </a:rPr>
              <a:t>push_heap</a:t>
            </a:r>
            <a:r>
              <a:rPr lang="en-US" dirty="0">
                <a:effectLst/>
                <a:latin typeface="Times New Roman" panose="02020603050405020304" pitchFamily="18" charset="0"/>
                <a:cs typeface="Times New Roman" panose="02020603050405020304" pitchFamily="18" charset="0"/>
              </a:rPr>
              <a:t>, std::</a:t>
            </a:r>
            <a:r>
              <a:rPr lang="en-US" dirty="0" err="1">
                <a:effectLst/>
                <a:latin typeface="Times New Roman" panose="02020603050405020304" pitchFamily="18" charset="0"/>
                <a:cs typeface="Times New Roman" panose="02020603050405020304" pitchFamily="18" charset="0"/>
              </a:rPr>
              <a:t>pop_heap</a:t>
            </a:r>
            <a:r>
              <a:rPr lang="en-US" dirty="0">
                <a:effectLst/>
                <a:latin typeface="Times New Roman" panose="02020603050405020304" pitchFamily="18" charset="0"/>
                <a:cs typeface="Times New Roman" panose="02020603050405020304" pitchFamily="18" charset="0"/>
              </a:rPr>
              <a:t>) ensures logarithmic time for insertions and deletions, while std::vector provides efficient memory usage.</a:t>
            </a:r>
          </a:p>
        </p:txBody>
      </p:sp>
    </p:spTree>
    <p:extLst>
      <p:ext uri="{BB962C8B-B14F-4D97-AF65-F5344CB8AC3E}">
        <p14:creationId xmlns:p14="http://schemas.microsoft.com/office/powerpoint/2010/main" val="2024174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C20A71-3DE6-7B6A-10F0-53245C6EE0D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9F1A13-15AA-3D45-628C-44650B6B55CF}"/>
              </a:ext>
            </a:extLst>
          </p:cNvPr>
          <p:cNvSpPr>
            <a:spLocks noGrp="1"/>
          </p:cNvSpPr>
          <p:nvPr>
            <p:ph sz="quarter" idx="10"/>
          </p:nvPr>
        </p:nvSpPr>
        <p:spPr>
          <a:xfrm>
            <a:off x="247624" y="789587"/>
            <a:ext cx="11322051" cy="5031575"/>
          </a:xfrm>
        </p:spPr>
        <p:txBody>
          <a:bodyPr vert="horz" lIns="91440" tIns="45720" rIns="91440" bIns="45720" rtlCol="0" anchor="t">
            <a:normAutofit/>
          </a:bodyPr>
          <a:lstStyle/>
          <a:p>
            <a:pPr marL="342900" indent="-342900">
              <a:lnSpc>
                <a:spcPct val="10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buNone/>
            </a:pPr>
            <a:br>
              <a:rPr lang="en-US" dirty="0"/>
            </a:br>
            <a:endParaRPr lang="en-US" sz="1800" dirty="0">
              <a:latin typeface="Times New Roman" panose="02020603050405020304" pitchFamily="18" charset="0"/>
              <a:cs typeface="Times New Roman" panose="02020603050405020304" pitchFamily="18" charset="0"/>
            </a:endParaRPr>
          </a:p>
          <a:p>
            <a:pPr marL="0" indent="0">
              <a:buNone/>
            </a:pPr>
            <a:endParaRPr lang="en-IN" sz="20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161623B8-A8DF-F11B-3CD9-80B84871719F}"/>
              </a:ext>
            </a:extLst>
          </p:cNvPr>
          <p:cNvSpPr txBox="1"/>
          <p:nvPr/>
        </p:nvSpPr>
        <p:spPr>
          <a:xfrm>
            <a:off x="100781" y="198793"/>
            <a:ext cx="6100916" cy="523220"/>
          </a:xfrm>
          <a:prstGeom prst="rect">
            <a:avLst/>
          </a:prstGeom>
          <a:noFill/>
        </p:spPr>
        <p:txBody>
          <a:bodyPr wrap="square" lIns="91440" tIns="45720" rIns="91440" bIns="45720" anchor="t">
            <a:spAutoFit/>
          </a:bodyPr>
          <a:lstStyle/>
          <a:p>
            <a:r>
              <a:rPr lang="en-US" sz="2800" b="1" dirty="0">
                <a:solidFill>
                  <a:srgbClr val="992E3A"/>
                </a:solidFill>
                <a:latin typeface="Times New Roman"/>
                <a:cs typeface="Times New Roman"/>
              </a:rPr>
              <a:t>Challenges</a:t>
            </a:r>
          </a:p>
        </p:txBody>
      </p:sp>
      <p:sp>
        <p:nvSpPr>
          <p:cNvPr id="2" name="TextBox 1">
            <a:extLst>
              <a:ext uri="{FF2B5EF4-FFF2-40B4-BE49-F238E27FC236}">
                <a16:creationId xmlns:a16="http://schemas.microsoft.com/office/drawing/2014/main" id="{540F62E6-6403-127D-697B-CDBAAA462A8E}"/>
              </a:ext>
            </a:extLst>
          </p:cNvPr>
          <p:cNvSpPr txBox="1"/>
          <p:nvPr/>
        </p:nvSpPr>
        <p:spPr>
          <a:xfrm>
            <a:off x="57557" y="722013"/>
            <a:ext cx="12033662" cy="37820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endParaRPr lang="en-US" b="1" dirty="0">
              <a:solidFill>
                <a:srgbClr val="992A3E"/>
              </a:solidFill>
              <a:latin typeface="Times New Roman" panose="02020603050405020304" pitchFamily="18" charset="0"/>
              <a:cs typeface="Times New Roman" panose="02020603050405020304" pitchFamily="18" charset="0"/>
            </a:endParaRPr>
          </a:p>
          <a:p>
            <a:pPr>
              <a:lnSpc>
                <a:spcPct val="150000"/>
              </a:lnSpc>
            </a:pPr>
            <a:r>
              <a:rPr lang="en-US" b="1" dirty="0">
                <a:solidFill>
                  <a:srgbClr val="992A3E"/>
                </a:solidFill>
                <a:latin typeface="Times New Roman" panose="02020603050405020304" pitchFamily="18" charset="0"/>
                <a:cs typeface="Times New Roman" panose="02020603050405020304" pitchFamily="18" charset="0"/>
              </a:rPr>
              <a:t>Print Job Scheduler with std::queue</a:t>
            </a:r>
            <a:r>
              <a:rPr lang="en-US" dirty="0">
                <a:solidFill>
                  <a:srgbClr val="992A3E"/>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Design a FIFO-based print job queue where jobs are processed in arrival order, ensuring efficient front and back operations, but managing the limitation of no direct access to jobs in the middle of the queue.</a:t>
            </a:r>
          </a:p>
          <a:p>
            <a:pPr>
              <a:lnSpc>
                <a:spcPct val="150000"/>
              </a:lnSpc>
            </a:pPr>
            <a:r>
              <a:rPr lang="en-US" b="1" dirty="0">
                <a:solidFill>
                  <a:srgbClr val="992A3E"/>
                </a:solidFill>
                <a:latin typeface="Times New Roman" panose="02020603050405020304" pitchFamily="18" charset="0"/>
                <a:cs typeface="Times New Roman" panose="02020603050405020304" pitchFamily="18" charset="0"/>
              </a:rPr>
              <a:t>Task Prioritization with std::</a:t>
            </a:r>
            <a:r>
              <a:rPr lang="en-US" b="1" dirty="0" err="1">
                <a:solidFill>
                  <a:srgbClr val="992A3E"/>
                </a:solidFill>
                <a:latin typeface="Times New Roman" panose="02020603050405020304" pitchFamily="18" charset="0"/>
                <a:cs typeface="Times New Roman" panose="02020603050405020304" pitchFamily="18" charset="0"/>
              </a:rPr>
              <a:t>priority_queue</a:t>
            </a:r>
            <a:r>
              <a:rPr lang="en-US" dirty="0">
                <a:solidFill>
                  <a:srgbClr val="992A3E"/>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Build a scheduling system for tasks with varying priority levels, ensuring the highest-priority task is always processed first, while addressing the challenge of logarithmic time complexity for insertions and removals in dynamic workloads.</a:t>
            </a:r>
          </a:p>
          <a:p>
            <a:pPr>
              <a:lnSpc>
                <a:spcPct val="150000"/>
              </a:lnSpc>
            </a:pPr>
            <a:r>
              <a:rPr lang="en-US" b="1" dirty="0">
                <a:solidFill>
                  <a:srgbClr val="992A3E"/>
                </a:solidFill>
                <a:latin typeface="Times New Roman" panose="02020603050405020304" pitchFamily="18" charset="0"/>
                <a:cs typeface="Times New Roman" panose="02020603050405020304" pitchFamily="18" charset="0"/>
              </a:rPr>
              <a:t>LIFO (Last-In-First-Out) Limitation: </a:t>
            </a:r>
            <a:r>
              <a:rPr lang="en-US" dirty="0">
                <a:latin typeface="Times New Roman" panose="02020603050405020304" pitchFamily="18" charset="0"/>
                <a:cs typeface="Times New Roman" panose="02020603050405020304" pitchFamily="18" charset="0"/>
              </a:rPr>
              <a:t>std::stack enforces LIFO order, making it unsuitable for tasks requiring access to older elements without popping newer ones, complicating scenarios like task reordering or inspection.</a:t>
            </a:r>
          </a:p>
          <a:p>
            <a:pPr algn="l">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487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85F255-BCEB-0B4B-FE38-93084F69E5EC}"/>
              </a:ext>
            </a:extLst>
          </p:cNvPr>
          <p:cNvSpPr>
            <a:spLocks noGrp="1"/>
          </p:cNvSpPr>
          <p:nvPr>
            <p:ph sz="quarter" idx="10"/>
          </p:nvPr>
        </p:nvSpPr>
        <p:spPr>
          <a:xfrm>
            <a:off x="247624" y="789587"/>
            <a:ext cx="11322051" cy="5031575"/>
          </a:xfrm>
        </p:spPr>
        <p:txBody>
          <a:bodyPr vert="horz" lIns="91440" tIns="45720" rIns="91440" bIns="45720" rtlCol="0" anchor="t">
            <a:normAutofit/>
          </a:bodyPr>
          <a:lstStyle/>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buNone/>
            </a:pPr>
            <a:br>
              <a:rPr lang="en-US" dirty="0"/>
            </a:br>
            <a:endParaRPr lang="en-US" sz="1800" dirty="0">
              <a:latin typeface="Times New Roman" panose="02020603050405020304" pitchFamily="18" charset="0"/>
              <a:cs typeface="Times New Roman" panose="02020603050405020304" pitchFamily="18" charset="0"/>
            </a:endParaRPr>
          </a:p>
          <a:p>
            <a:pPr marL="0" indent="0">
              <a:buNone/>
            </a:pPr>
            <a:endParaRPr lang="en-IN" sz="20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DD1C2010-A260-2F95-7333-5D16B1A46699}"/>
              </a:ext>
            </a:extLst>
          </p:cNvPr>
          <p:cNvSpPr txBox="1"/>
          <p:nvPr/>
        </p:nvSpPr>
        <p:spPr>
          <a:xfrm>
            <a:off x="100781" y="198793"/>
            <a:ext cx="6100916" cy="523220"/>
          </a:xfrm>
          <a:prstGeom prst="rect">
            <a:avLst/>
          </a:prstGeom>
          <a:noFill/>
        </p:spPr>
        <p:txBody>
          <a:bodyPr wrap="square" lIns="91440" tIns="45720" rIns="91440" bIns="45720" anchor="t">
            <a:spAutoFit/>
          </a:bodyPr>
          <a:lstStyle/>
          <a:p>
            <a:r>
              <a:rPr lang="en-US" sz="2800" b="1" dirty="0">
                <a:solidFill>
                  <a:srgbClr val="992E3A"/>
                </a:solidFill>
                <a:latin typeface="Times New Roman"/>
                <a:cs typeface="Times New Roman"/>
              </a:rPr>
              <a:t>Additional Resources</a:t>
            </a:r>
          </a:p>
        </p:txBody>
      </p:sp>
      <p:sp>
        <p:nvSpPr>
          <p:cNvPr id="2" name="TextBox 1">
            <a:extLst>
              <a:ext uri="{FF2B5EF4-FFF2-40B4-BE49-F238E27FC236}">
                <a16:creationId xmlns:a16="http://schemas.microsoft.com/office/drawing/2014/main" id="{AD15705A-4CE6-A6B2-5CC0-BBE0C00F1796}"/>
              </a:ext>
            </a:extLst>
          </p:cNvPr>
          <p:cNvSpPr txBox="1"/>
          <p:nvPr/>
        </p:nvSpPr>
        <p:spPr>
          <a:xfrm>
            <a:off x="3298" y="1114960"/>
            <a:ext cx="12063350" cy="2223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hlinkClick r:id="rId2"/>
              </a:rPr>
              <a:t>https://www.geeksforgeeks.org/stack-data-structure/</a:t>
            </a:r>
            <a:endParaRPr lang="en-US"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3"/>
              </a:rPr>
              <a:t>https://www.geeksforgeeks.org/queue-data-structure/</a:t>
            </a:r>
            <a:endParaRPr lang="en-US"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hlinkClick r:id="rId4"/>
              </a:rPr>
              <a:t>https://www.geeksforgeeks.org/priority-queue-set-1-introduction/</a:t>
            </a:r>
            <a:endParaRPr lang="en-US"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5287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85F255-BCEB-0B4B-FE38-93084F69E5EC}"/>
              </a:ext>
            </a:extLst>
          </p:cNvPr>
          <p:cNvSpPr>
            <a:spLocks noGrp="1"/>
          </p:cNvSpPr>
          <p:nvPr>
            <p:ph sz="quarter" idx="10"/>
          </p:nvPr>
        </p:nvSpPr>
        <p:spPr>
          <a:xfrm>
            <a:off x="247624" y="789587"/>
            <a:ext cx="11322051" cy="5031575"/>
          </a:xfrm>
        </p:spPr>
        <p:txBody>
          <a:bodyPr vert="horz" lIns="91440" tIns="45720" rIns="91440" bIns="45720" rtlCol="0" anchor="t">
            <a:normAutofit/>
          </a:bodyPr>
          <a:lstStyle/>
          <a:p>
            <a:pPr marL="0" indent="0">
              <a:lnSpc>
                <a:spcPct val="100000"/>
              </a:lnSpc>
              <a:buNone/>
            </a:pPr>
            <a:endParaRPr lang="en-US" sz="2000" dirty="0">
              <a:latin typeface="Times New Roman"/>
              <a:cs typeface="Times New Roman"/>
            </a:endParaRP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buNone/>
            </a:pPr>
            <a:br>
              <a:rPr lang="en-US" dirty="0"/>
            </a:br>
            <a:endParaRPr lang="en-US" sz="1800" dirty="0">
              <a:latin typeface="Times New Roman" panose="02020603050405020304" pitchFamily="18" charset="0"/>
              <a:cs typeface="Times New Roman" panose="02020603050405020304" pitchFamily="18" charset="0"/>
            </a:endParaRPr>
          </a:p>
          <a:p>
            <a:pPr marL="0" indent="0">
              <a:buNone/>
            </a:pPr>
            <a:endParaRPr lang="en-IN" sz="20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DD1C2010-A260-2F95-7333-5D16B1A46699}"/>
              </a:ext>
            </a:extLst>
          </p:cNvPr>
          <p:cNvSpPr txBox="1"/>
          <p:nvPr/>
        </p:nvSpPr>
        <p:spPr>
          <a:xfrm>
            <a:off x="100781" y="198793"/>
            <a:ext cx="6100916" cy="523220"/>
          </a:xfrm>
          <a:prstGeom prst="rect">
            <a:avLst/>
          </a:prstGeom>
          <a:noFill/>
        </p:spPr>
        <p:txBody>
          <a:bodyPr wrap="square" lIns="91440" tIns="45720" rIns="91440" bIns="45720" anchor="t">
            <a:spAutoFit/>
          </a:bodyPr>
          <a:lstStyle/>
          <a:p>
            <a:r>
              <a:rPr lang="en-US" sz="2800" b="1" dirty="0">
                <a:solidFill>
                  <a:srgbClr val="992E3A"/>
                </a:solidFill>
                <a:latin typeface="Times New Roman"/>
                <a:cs typeface="Times New Roman"/>
              </a:rPr>
              <a:t>Questions and Answers</a:t>
            </a:r>
          </a:p>
        </p:txBody>
      </p:sp>
      <p:sp>
        <p:nvSpPr>
          <p:cNvPr id="4" name="Rectangle 1">
            <a:extLst>
              <a:ext uri="{FF2B5EF4-FFF2-40B4-BE49-F238E27FC236}">
                <a16:creationId xmlns:a16="http://schemas.microsoft.com/office/drawing/2014/main" id="{FF06B908-3951-ADEC-8E6B-F894B51634A5}"/>
              </a:ext>
            </a:extLst>
          </p:cNvPr>
          <p:cNvSpPr>
            <a:spLocks noChangeArrowheads="1"/>
          </p:cNvSpPr>
          <p:nvPr/>
        </p:nvSpPr>
        <p:spPr bwMode="auto">
          <a:xfrm>
            <a:off x="301150" y="797927"/>
            <a:ext cx="11589700" cy="5028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rgbClr val="992A3E"/>
                </a:solidFill>
                <a:effectLst/>
                <a:latin typeface="Times New Roman" panose="02020603050405020304" pitchFamily="18" charset="0"/>
                <a:cs typeface="Times New Roman" panose="02020603050405020304" pitchFamily="18" charset="0"/>
              </a:rPr>
              <a:t>When is std::stack preferable over std::vector for a sequence container?</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rgbClr val="992A3E"/>
                </a:solidFill>
                <a:effectLst/>
                <a:latin typeface="Times New Roman" panose="02020603050405020304" pitchFamily="18" charset="0"/>
                <a:cs typeface="Times New Roman" panose="02020603050405020304" pitchFamily="18" charset="0"/>
              </a:rPr>
              <a:t>Answer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std::stack when a Last-In-First-Out (LIFO) access pattern is needed, such as for undo operations or function call stacks, avoiding std::vector’s overhead for non-LIFO access.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rgbClr val="992A3E"/>
                </a:solidFill>
                <a:effectLst/>
                <a:latin typeface="Times New Roman" panose="02020603050405020304" pitchFamily="18" charset="0"/>
                <a:cs typeface="Times New Roman" panose="02020603050405020304" pitchFamily="18" charset="0"/>
              </a:rPr>
              <a:t>How does std::queue differ from std::deque in terms of functionality and performance?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rgbClr val="992A3E"/>
                </a:solidFill>
                <a:effectLst/>
                <a:latin typeface="Times New Roman" panose="02020603050405020304" pitchFamily="18" charset="0"/>
                <a:cs typeface="Times New Roman" panose="02020603050405020304" pitchFamily="18" charset="0"/>
              </a:rPr>
              <a:t>Answer</a:t>
            </a:r>
            <a:r>
              <a:rPr kumimoji="0" lang="en-US" altLang="en-US" sz="1800" b="0" i="0" u="none" strike="noStrike" cap="none" normalizeH="0" baseline="0" dirty="0">
                <a:ln>
                  <a:noFill/>
                </a:ln>
                <a:solidFill>
                  <a:srgbClr val="992A3E"/>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std::queue provides a strict FIFO interface with O(1) front/back operations, typically using std::deque internally, but lacks direct access to middle elements, unlike std::deque’s random access capability.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rgbClr val="992A3E"/>
                </a:solidFill>
                <a:effectLst/>
                <a:latin typeface="Times New Roman" panose="02020603050405020304" pitchFamily="18" charset="0"/>
                <a:cs typeface="Times New Roman" panose="02020603050405020304" pitchFamily="18" charset="0"/>
              </a:rPr>
              <a:t>What are the trade-offs of using std::</a:t>
            </a:r>
            <a:r>
              <a:rPr kumimoji="0" lang="en-US" altLang="en-US" sz="1800" b="1" i="0" u="none" strike="noStrike" cap="none" normalizeH="0" baseline="0" dirty="0" err="1">
                <a:ln>
                  <a:noFill/>
                </a:ln>
                <a:solidFill>
                  <a:srgbClr val="992A3E"/>
                </a:solidFill>
                <a:effectLst/>
                <a:latin typeface="Times New Roman" panose="02020603050405020304" pitchFamily="18" charset="0"/>
                <a:cs typeface="Times New Roman" panose="02020603050405020304" pitchFamily="18" charset="0"/>
              </a:rPr>
              <a:t>priority_queue</a:t>
            </a:r>
            <a:r>
              <a:rPr kumimoji="0" lang="en-US" altLang="en-US" sz="1800" b="1" i="0" u="none" strike="noStrike" cap="none" normalizeH="0" baseline="0" dirty="0">
                <a:ln>
                  <a:noFill/>
                </a:ln>
                <a:solidFill>
                  <a:srgbClr val="992A3E"/>
                </a:solidFill>
                <a:effectLst/>
                <a:latin typeface="Times New Roman" panose="02020603050405020304" pitchFamily="18" charset="0"/>
                <a:cs typeface="Times New Roman" panose="02020603050405020304" pitchFamily="18" charset="0"/>
              </a:rPr>
              <a:t> compared to std::vector for task scheduling?</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rgbClr val="992A3E"/>
                </a:solidFill>
                <a:effectLst/>
                <a:latin typeface="Times New Roman" panose="02020603050405020304" pitchFamily="18" charset="0"/>
                <a:cs typeface="Times New Roman" panose="02020603050405020304" pitchFamily="18" charset="0"/>
              </a:rPr>
              <a:t>Answer</a:t>
            </a:r>
            <a:r>
              <a:rPr kumimoji="0" lang="en-US" altLang="en-US" sz="1800" b="0" i="0" u="none" strike="noStrike" cap="none" normalizeH="0" baseline="0" dirty="0">
                <a:ln>
                  <a:noFill/>
                </a:ln>
                <a:solidFill>
                  <a:srgbClr val="992A3E"/>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std::</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priority_queue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ensures O(log n) access to the highest-priority element, ideal for scheduling, but lacks direct access to other elements and has higher insertion/removal complexity than std::vector’s O(1) end operations.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rgbClr val="992A3E"/>
                </a:solidFill>
                <a:effectLst/>
                <a:latin typeface="Times New Roman" panose="02020603050405020304" pitchFamily="18" charset="0"/>
                <a:cs typeface="Times New Roman" panose="02020603050405020304" pitchFamily="18" charset="0"/>
              </a:rPr>
              <a:t>Describe a real-world scenario where std::queue is more suitable than other sequence containers?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rgbClr val="992A3E"/>
                </a:solidFill>
                <a:effectLst/>
                <a:latin typeface="Times New Roman" panose="02020603050405020304" pitchFamily="18" charset="0"/>
                <a:cs typeface="Times New Roman" panose="02020603050405020304" pitchFamily="18" charset="0"/>
              </a:rPr>
              <a:t>Answer</a:t>
            </a:r>
            <a:r>
              <a:rPr kumimoji="0" lang="en-US" altLang="en-US" sz="1800" b="0" i="0" u="none" strike="noStrike" cap="none" normalizeH="0" baseline="0" dirty="0">
                <a:ln>
                  <a:noFill/>
                </a:ln>
                <a:solidFill>
                  <a:srgbClr val="992A3E"/>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std::queue is ideal for managing tasks in a print spooler or network packet processing, where jobs must be processed in the order they arrive, leveraging efficient FIFO operations. </a:t>
            </a:r>
          </a:p>
        </p:txBody>
      </p:sp>
    </p:spTree>
    <p:extLst>
      <p:ext uri="{BB962C8B-B14F-4D97-AF65-F5344CB8AC3E}">
        <p14:creationId xmlns:p14="http://schemas.microsoft.com/office/powerpoint/2010/main" val="2197460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85F255-BCEB-0B4B-FE38-93084F69E5EC}"/>
              </a:ext>
            </a:extLst>
          </p:cNvPr>
          <p:cNvSpPr>
            <a:spLocks noGrp="1"/>
          </p:cNvSpPr>
          <p:nvPr>
            <p:ph sz="quarter" idx="10"/>
          </p:nvPr>
        </p:nvSpPr>
        <p:spPr>
          <a:xfrm>
            <a:off x="247624" y="789587"/>
            <a:ext cx="11322051" cy="5031575"/>
          </a:xfrm>
        </p:spPr>
        <p:txBody>
          <a:bodyPr vert="horz" lIns="91440" tIns="45720" rIns="91440" bIns="45720" rtlCol="0" anchor="t">
            <a:normAutofit/>
          </a:bodyPr>
          <a:lstStyle/>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buNone/>
            </a:pPr>
            <a:br>
              <a:rPr lang="en-US" dirty="0"/>
            </a:br>
            <a:endParaRPr lang="en-US" sz="1800" dirty="0">
              <a:latin typeface="Times New Roman" panose="02020603050405020304" pitchFamily="18" charset="0"/>
              <a:cs typeface="Times New Roman" panose="02020603050405020304" pitchFamily="18" charset="0"/>
            </a:endParaRPr>
          </a:p>
          <a:p>
            <a:pPr marL="0" indent="0">
              <a:buNone/>
            </a:pPr>
            <a:endParaRPr lang="en-IN" sz="20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DD1C2010-A260-2F95-7333-5D16B1A46699}"/>
              </a:ext>
            </a:extLst>
          </p:cNvPr>
          <p:cNvSpPr txBox="1"/>
          <p:nvPr/>
        </p:nvSpPr>
        <p:spPr>
          <a:xfrm>
            <a:off x="100781" y="198793"/>
            <a:ext cx="6100916" cy="523220"/>
          </a:xfrm>
          <a:prstGeom prst="rect">
            <a:avLst/>
          </a:prstGeom>
          <a:noFill/>
        </p:spPr>
        <p:txBody>
          <a:bodyPr wrap="square" lIns="91440" tIns="45720" rIns="91440" bIns="45720" anchor="t">
            <a:spAutoFit/>
          </a:bodyPr>
          <a:lstStyle/>
          <a:p>
            <a:r>
              <a:rPr lang="en-US" sz="2800" b="1" dirty="0">
                <a:solidFill>
                  <a:srgbClr val="992E3A"/>
                </a:solidFill>
                <a:latin typeface="Times New Roman"/>
                <a:cs typeface="Times New Roman"/>
              </a:rPr>
              <a:t>Plan for Tomorrow</a:t>
            </a:r>
          </a:p>
        </p:txBody>
      </p:sp>
      <p:graphicFrame>
        <p:nvGraphicFramePr>
          <p:cNvPr id="4" name="Table 3">
            <a:extLst>
              <a:ext uri="{FF2B5EF4-FFF2-40B4-BE49-F238E27FC236}">
                <a16:creationId xmlns:a16="http://schemas.microsoft.com/office/drawing/2014/main" id="{530B776E-DEF6-ECBD-C564-A55F9C4D380F}"/>
              </a:ext>
            </a:extLst>
          </p:cNvPr>
          <p:cNvGraphicFramePr>
            <a:graphicFrameLocks noGrp="1"/>
          </p:cNvGraphicFramePr>
          <p:nvPr>
            <p:extLst>
              <p:ext uri="{D42A27DB-BD31-4B8C-83A1-F6EECF244321}">
                <p14:modId xmlns:p14="http://schemas.microsoft.com/office/powerpoint/2010/main" val="319401046"/>
              </p:ext>
            </p:extLst>
          </p:nvPr>
        </p:nvGraphicFramePr>
        <p:xfrm>
          <a:off x="838200" y="3818414"/>
          <a:ext cx="10515600" cy="365760"/>
        </p:xfrm>
        <a:graphic>
          <a:graphicData uri="http://schemas.openxmlformats.org/drawingml/2006/table">
            <a:tbl>
              <a:tblPr/>
              <a:tblGrid>
                <a:gridCol w="5257800">
                  <a:extLst>
                    <a:ext uri="{9D8B030D-6E8A-4147-A177-3AD203B41FA5}">
                      <a16:colId xmlns:a16="http://schemas.microsoft.com/office/drawing/2014/main" val="2266162338"/>
                    </a:ext>
                  </a:extLst>
                </a:gridCol>
                <a:gridCol w="5257800">
                  <a:extLst>
                    <a:ext uri="{9D8B030D-6E8A-4147-A177-3AD203B41FA5}">
                      <a16:colId xmlns:a16="http://schemas.microsoft.com/office/drawing/2014/main" val="1904030580"/>
                    </a:ext>
                  </a:extLst>
                </a:gridCol>
              </a:tblGrid>
              <a:tr h="0">
                <a:tc>
                  <a:txBody>
                    <a:bodyPr/>
                    <a:lstStyle/>
                    <a:p>
                      <a:endParaRPr lang="en-IN">
                        <a:effectLst/>
                      </a:endParaRPr>
                    </a:p>
                  </a:txBody>
                  <a:tcPr anchor="ctr">
                    <a:lnL>
                      <a:noFill/>
                    </a:lnL>
                    <a:lnR>
                      <a:noFill/>
                    </a:lnR>
                    <a:lnT>
                      <a:noFill/>
                    </a:lnT>
                    <a:lnB>
                      <a:noFill/>
                    </a:lnB>
                    <a:noFill/>
                  </a:tcPr>
                </a:tc>
                <a:tc>
                  <a:txBody>
                    <a:bodyPr/>
                    <a:lstStyle/>
                    <a:p>
                      <a:endParaRPr lang="en-IN" dirty="0"/>
                    </a:p>
                  </a:txBody>
                  <a:tcPr anchor="ctr">
                    <a:lnL>
                      <a:noFill/>
                    </a:lnL>
                    <a:lnR>
                      <a:noFill/>
                    </a:lnR>
                    <a:lnT>
                      <a:noFill/>
                    </a:lnT>
                    <a:lnB>
                      <a:noFill/>
                    </a:lnB>
                    <a:noFill/>
                  </a:tcPr>
                </a:tc>
                <a:extLst>
                  <a:ext uri="{0D108BD9-81ED-4DB2-BD59-A6C34878D82A}">
                    <a16:rowId xmlns:a16="http://schemas.microsoft.com/office/drawing/2014/main" val="341361546"/>
                  </a:ext>
                </a:extLst>
              </a:tr>
            </a:tbl>
          </a:graphicData>
        </a:graphic>
      </p:graphicFrame>
      <p:sp>
        <p:nvSpPr>
          <p:cNvPr id="5" name="Rectangle 1">
            <a:extLst>
              <a:ext uri="{FF2B5EF4-FFF2-40B4-BE49-F238E27FC236}">
                <a16:creationId xmlns:a16="http://schemas.microsoft.com/office/drawing/2014/main" id="{F5E91688-E28F-DE1A-1628-693ABDA2787C}"/>
              </a:ext>
            </a:extLst>
          </p:cNvPr>
          <p:cNvSpPr>
            <a:spLocks noChangeArrowheads="1"/>
          </p:cNvSpPr>
          <p:nvPr/>
        </p:nvSpPr>
        <p:spPr bwMode="auto">
          <a:xfrm>
            <a:off x="838200" y="38179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TextBox 7">
            <a:extLst>
              <a:ext uri="{FF2B5EF4-FFF2-40B4-BE49-F238E27FC236}">
                <a16:creationId xmlns:a16="http://schemas.microsoft.com/office/drawing/2014/main" id="{0E26C07C-8523-7018-ED10-A14A81149736}"/>
              </a:ext>
            </a:extLst>
          </p:cNvPr>
          <p:cNvSpPr txBox="1"/>
          <p:nvPr/>
        </p:nvSpPr>
        <p:spPr>
          <a:xfrm>
            <a:off x="560172" y="1108808"/>
            <a:ext cx="6112476" cy="1229632"/>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IN" sz="2000" dirty="0">
                <a:effectLst/>
                <a:latin typeface="Times New Roman" panose="02020603050405020304" pitchFamily="18" charset="0"/>
                <a:cs typeface="Times New Roman" panose="02020603050405020304" pitchFamily="18" charset="0"/>
              </a:rPr>
              <a:t>Binary trees</a:t>
            </a:r>
          </a:p>
          <a:p>
            <a:pPr marL="285750" indent="-285750">
              <a:lnSpc>
                <a:spcPct val="200000"/>
              </a:lnSpc>
              <a:buFont typeface="Arial" panose="020B0604020202020204" pitchFamily="34" charset="0"/>
              <a:buChar char="•"/>
            </a:pPr>
            <a:r>
              <a:rPr lang="en-IN" sz="2000" dirty="0">
                <a:effectLst/>
                <a:latin typeface="Times New Roman" panose="02020603050405020304" pitchFamily="18" charset="0"/>
                <a:cs typeface="Times New Roman" panose="02020603050405020304" pitchFamily="18" charset="0"/>
              </a:rPr>
              <a:t> Tree traversals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3694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8BDCFB0-12AE-EF3D-72D3-BC4C72C6527E}"/>
              </a:ext>
            </a:extLst>
          </p:cNvPr>
          <p:cNvGrpSpPr>
            <a:grpSpLocks noGrp="1" noUngrp="1" noRot="1" noMove="1" noResize="1"/>
          </p:cNvGrpSpPr>
          <p:nvPr/>
        </p:nvGrpSpPr>
        <p:grpSpPr>
          <a:xfrm>
            <a:off x="-8878" y="-35513"/>
            <a:ext cx="6296788" cy="6924583"/>
            <a:chOff x="-6659" y="0"/>
            <a:chExt cx="4722591" cy="5143500"/>
          </a:xfrm>
        </p:grpSpPr>
        <p:sp>
          <p:nvSpPr>
            <p:cNvPr id="10" name="Flowchart: Delay 9">
              <a:extLst>
                <a:ext uri="{FF2B5EF4-FFF2-40B4-BE49-F238E27FC236}">
                  <a16:creationId xmlns:a16="http://schemas.microsoft.com/office/drawing/2014/main" id="{CB184579-C921-36DB-E362-3CDBB5E3B106}"/>
                </a:ext>
              </a:extLst>
            </p:cNvPr>
            <p:cNvSpPr>
              <a:spLocks noGrp="1" noRot="1" noMove="1" noResize="1" noEditPoints="1" noAdjustHandles="1" noChangeArrowheads="1" noChangeShapeType="1"/>
            </p:cNvSpPr>
            <p:nvPr/>
          </p:nvSpPr>
          <p:spPr>
            <a:xfrm>
              <a:off x="-1" y="2"/>
              <a:ext cx="4715933" cy="5143498"/>
            </a:xfrm>
            <a:prstGeom prst="flowChartDelay">
              <a:avLst/>
            </a:prstGeom>
            <a:blipFill>
              <a:blip r:embed="rId2">
                <a:alphaModFix amt="78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8000" b="1"/>
            </a:p>
          </p:txBody>
        </p:sp>
        <p:sp>
          <p:nvSpPr>
            <p:cNvPr id="3" name="Flowchart: Delay 2">
              <a:extLst>
                <a:ext uri="{FF2B5EF4-FFF2-40B4-BE49-F238E27FC236}">
                  <a16:creationId xmlns:a16="http://schemas.microsoft.com/office/drawing/2014/main" id="{E15B3111-97BF-26D3-66CD-F377A236713E}"/>
                </a:ext>
              </a:extLst>
            </p:cNvPr>
            <p:cNvSpPr>
              <a:spLocks/>
            </p:cNvSpPr>
            <p:nvPr/>
          </p:nvSpPr>
          <p:spPr>
            <a:xfrm>
              <a:off x="-6659" y="0"/>
              <a:ext cx="4715933" cy="5143498"/>
            </a:xfrm>
            <a:prstGeom prst="flowChartDelay">
              <a:avLst/>
            </a:prstGeom>
            <a:gradFill>
              <a:gsLst>
                <a:gs pos="0">
                  <a:srgbClr val="A71F36"/>
                </a:gs>
                <a:gs pos="19000">
                  <a:srgbClr val="A71F36"/>
                </a:gs>
                <a:gs pos="100000">
                  <a:srgbClr val="EF4B4A">
                    <a:tint val="23500"/>
                    <a:satMod val="160000"/>
                    <a:alpha val="0"/>
                    <a:lumMod val="0"/>
                    <a:lumOff val="10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0" b="1">
                  <a:latin typeface="Brush Script MT" panose="03060802040406070304" pitchFamily="66" charset="0"/>
                </a:rPr>
                <a:t>Thank You</a:t>
              </a:r>
            </a:p>
          </p:txBody>
        </p:sp>
      </p:grpSp>
      <p:pic>
        <p:nvPicPr>
          <p:cNvPr id="20" name="Picture 19" descr="A black background with red and grey text&#10;&#10;Description automatically generated">
            <a:extLst>
              <a:ext uri="{FF2B5EF4-FFF2-40B4-BE49-F238E27FC236}">
                <a16:creationId xmlns:a16="http://schemas.microsoft.com/office/drawing/2014/main" id="{F4C51A72-E5CB-C0AE-B546-3773C9C4FA4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9131301" y="5756413"/>
            <a:ext cx="3060700" cy="1600200"/>
          </a:xfrm>
          <a:prstGeom prst="rect">
            <a:avLst/>
          </a:prstGeom>
        </p:spPr>
      </p:pic>
    </p:spTree>
    <p:extLst>
      <p:ext uri="{BB962C8B-B14F-4D97-AF65-F5344CB8AC3E}">
        <p14:creationId xmlns:p14="http://schemas.microsoft.com/office/powerpoint/2010/main" val="186527692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85F255-BCEB-0B4B-FE38-93084F69E5EC}"/>
              </a:ext>
            </a:extLst>
          </p:cNvPr>
          <p:cNvSpPr>
            <a:spLocks noGrp="1"/>
          </p:cNvSpPr>
          <p:nvPr>
            <p:ph sz="quarter" idx="10"/>
          </p:nvPr>
        </p:nvSpPr>
        <p:spPr>
          <a:xfrm>
            <a:off x="247624" y="789587"/>
            <a:ext cx="11322051" cy="5031575"/>
          </a:xfrm>
        </p:spPr>
        <p:txBody>
          <a:bodyPr vert="horz" lIns="91440" tIns="45720" rIns="91440" bIns="45720" rtlCol="0" anchor="t">
            <a:normAutofit fontScale="92500" lnSpcReduction="10000"/>
          </a:bodyPr>
          <a:lstStyle/>
          <a:p>
            <a:pPr marL="285750" indent="-285750">
              <a:lnSpc>
                <a:spcPct val="150000"/>
              </a:lnSpc>
              <a:spcBef>
                <a:spcPts val="0"/>
              </a:spcBef>
              <a:buFont typeface="Arial,Sans-Serif" panose="020F0302020204030204"/>
              <a:buChar char="•"/>
            </a:pPr>
            <a:r>
              <a:rPr lang="en-US" sz="2000" dirty="0">
                <a:latin typeface="Times New Roman"/>
                <a:cs typeface="Times New Roman"/>
              </a:rPr>
              <a:t>Topics Covered Today</a:t>
            </a:r>
          </a:p>
          <a:p>
            <a:pPr marL="285750" indent="-285750">
              <a:lnSpc>
                <a:spcPct val="150000"/>
              </a:lnSpc>
              <a:spcBef>
                <a:spcPts val="0"/>
              </a:spcBef>
              <a:buFont typeface="Arial,Sans-Serif" panose="020F0302020204030204"/>
              <a:buChar char="•"/>
            </a:pPr>
            <a:r>
              <a:rPr lang="en-US" sz="2000" dirty="0">
                <a:latin typeface="Times New Roman"/>
                <a:cs typeface="Times New Roman"/>
              </a:rPr>
              <a:t>Key Learnings / Concepts Understood:</a:t>
            </a:r>
          </a:p>
          <a:p>
            <a:pPr marL="285750" indent="-285750">
              <a:lnSpc>
                <a:spcPct val="150000"/>
              </a:lnSpc>
              <a:spcBef>
                <a:spcPts val="0"/>
              </a:spcBef>
              <a:buFont typeface="Arial,Sans-Serif" panose="020F0302020204030204"/>
              <a:buChar char="•"/>
            </a:pPr>
            <a:r>
              <a:rPr lang="en-US" sz="2000" dirty="0">
                <a:latin typeface="Times New Roman"/>
                <a:cs typeface="Times New Roman"/>
              </a:rPr>
              <a:t>Key Concepts with Definitions/ Code Snippet – Hands-on Practice</a:t>
            </a:r>
          </a:p>
          <a:p>
            <a:pPr marL="285750" indent="-285750">
              <a:lnSpc>
                <a:spcPct val="150000"/>
              </a:lnSpc>
              <a:spcBef>
                <a:spcPts val="0"/>
              </a:spcBef>
              <a:buFont typeface="Arial,Sans-Serif" panose="020F0302020204030204"/>
              <a:buChar char="•"/>
            </a:pPr>
            <a:r>
              <a:rPr lang="en-US" sz="2000" dirty="0">
                <a:latin typeface="Times New Roman"/>
                <a:cs typeface="Times New Roman"/>
              </a:rPr>
              <a:t>Challenges / Debugging Experience</a:t>
            </a:r>
            <a:endParaRPr lang="en-US" sz="2000" dirty="0">
              <a:latin typeface="Times New Roman" panose="02020603050405020304" pitchFamily="18" charset="0"/>
              <a:cs typeface="Times New Roman" panose="02020603050405020304" pitchFamily="18" charset="0"/>
            </a:endParaRPr>
          </a:p>
          <a:p>
            <a:pPr marL="285750" indent="-285750">
              <a:lnSpc>
                <a:spcPct val="150000"/>
              </a:lnSpc>
              <a:spcBef>
                <a:spcPts val="0"/>
              </a:spcBef>
              <a:buFont typeface="Arial,Sans-Serif" panose="020F0302020204030204"/>
              <a:buChar char="•"/>
            </a:pPr>
            <a:r>
              <a:rPr lang="en-US" sz="2000" dirty="0">
                <a:latin typeface="Times New Roman"/>
                <a:cs typeface="Times New Roman"/>
              </a:rPr>
              <a:t>Tasks/Assignments Completed</a:t>
            </a:r>
            <a:endParaRPr lang="en-US" sz="2000" dirty="0">
              <a:latin typeface="Times New Roman" panose="02020603050405020304" pitchFamily="18" charset="0"/>
              <a:cs typeface="Times New Roman" panose="02020603050405020304" pitchFamily="18" charset="0"/>
            </a:endParaRPr>
          </a:p>
          <a:p>
            <a:pPr marL="285750" indent="-285750">
              <a:lnSpc>
                <a:spcPct val="150000"/>
              </a:lnSpc>
              <a:spcBef>
                <a:spcPts val="0"/>
              </a:spcBef>
              <a:buFont typeface="Arial,Sans-Serif" panose="020F0302020204030204"/>
              <a:buChar char="•"/>
            </a:pPr>
            <a:r>
              <a:rPr lang="en-US" sz="2000" dirty="0">
                <a:latin typeface="Times New Roman"/>
                <a:cs typeface="Times New Roman"/>
              </a:rPr>
              <a:t>Additional Learning Resources / Notes</a:t>
            </a:r>
            <a:endParaRPr lang="en-US" sz="2000" dirty="0">
              <a:latin typeface="Times New Roman" panose="02020603050405020304" pitchFamily="18" charset="0"/>
              <a:cs typeface="Times New Roman" panose="02020603050405020304" pitchFamily="18" charset="0"/>
            </a:endParaRPr>
          </a:p>
          <a:p>
            <a:pPr marL="285750" indent="-285750">
              <a:lnSpc>
                <a:spcPct val="150000"/>
              </a:lnSpc>
              <a:spcBef>
                <a:spcPts val="0"/>
              </a:spcBef>
              <a:buFont typeface="Arial,Sans-Serif" panose="020F0302020204030204"/>
              <a:buChar char="•"/>
            </a:pPr>
            <a:r>
              <a:rPr lang="en-US" sz="2000" dirty="0">
                <a:latin typeface="Times New Roman"/>
                <a:cs typeface="Times New Roman"/>
              </a:rPr>
              <a:t>Q&amp;A</a:t>
            </a:r>
            <a:endParaRPr lang="en-US" sz="2000" dirty="0">
              <a:latin typeface="Times New Roman" panose="02020603050405020304" pitchFamily="18" charset="0"/>
              <a:cs typeface="Times New Roman" panose="02020603050405020304" pitchFamily="18" charset="0"/>
            </a:endParaRPr>
          </a:p>
          <a:p>
            <a:pPr marL="285750" indent="-285750">
              <a:lnSpc>
                <a:spcPct val="150000"/>
              </a:lnSpc>
              <a:spcBef>
                <a:spcPts val="0"/>
              </a:spcBef>
              <a:buFont typeface="Arial,Sans-Serif" panose="020F0302020204030204"/>
              <a:buChar char="•"/>
            </a:pPr>
            <a:r>
              <a:rPr lang="en-US" sz="2000" dirty="0">
                <a:latin typeface="Times New Roman"/>
                <a:cs typeface="Times New Roman"/>
              </a:rPr>
              <a:t>Plan for Tomorrow</a:t>
            </a:r>
            <a:endParaRPr lang="en-US" dirty="0"/>
          </a:p>
          <a:p>
            <a:pPr marL="0" indent="0">
              <a:lnSpc>
                <a:spcPct val="150000"/>
              </a:lnSpc>
              <a:buNone/>
            </a:pPr>
            <a:endParaRPr lang="en-US" sz="2000" dirty="0">
              <a:latin typeface="Times New Roman" panose="02020603050405020304" pitchFamily="18" charset="0"/>
              <a:cs typeface="Times New Roman" panose="02020603050405020304" pitchFamily="18" charset="0"/>
            </a:endParaRPr>
          </a:p>
          <a:p>
            <a:pPr marL="0" indent="0">
              <a:lnSpc>
                <a:spcPct val="150000"/>
              </a:lnSpc>
              <a:buNone/>
            </a:pPr>
            <a:br>
              <a:rPr lang="en-US" dirty="0"/>
            </a:br>
            <a:endParaRPr lang="en-US" sz="1800" dirty="0">
              <a:latin typeface="Times New Roman" panose="02020603050405020304" pitchFamily="18" charset="0"/>
              <a:cs typeface="Times New Roman" panose="02020603050405020304" pitchFamily="18" charset="0"/>
            </a:endParaRPr>
          </a:p>
          <a:p>
            <a:pPr marL="0" indent="0">
              <a:lnSpc>
                <a:spcPct val="150000"/>
              </a:lnSpc>
              <a:buNone/>
            </a:pPr>
            <a:endParaRPr lang="en-IN" sz="20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DD1C2010-A260-2F95-7333-5D16B1A46699}"/>
              </a:ext>
            </a:extLst>
          </p:cNvPr>
          <p:cNvSpPr txBox="1"/>
          <p:nvPr/>
        </p:nvSpPr>
        <p:spPr>
          <a:xfrm>
            <a:off x="100781" y="198793"/>
            <a:ext cx="6100916" cy="523220"/>
          </a:xfrm>
          <a:prstGeom prst="rect">
            <a:avLst/>
          </a:prstGeom>
          <a:noFill/>
        </p:spPr>
        <p:txBody>
          <a:bodyPr wrap="square" lIns="91440" tIns="45720" rIns="91440" bIns="45720" anchor="t">
            <a:spAutoFit/>
          </a:bodyPr>
          <a:lstStyle/>
          <a:p>
            <a:r>
              <a:rPr lang="en" sz="2800" b="1" dirty="0">
                <a:solidFill>
                  <a:srgbClr val="A71F38"/>
                </a:solidFill>
                <a:latin typeface="Times New Roman"/>
                <a:cs typeface="Times New Roman"/>
              </a:rPr>
              <a:t>Agenda</a:t>
            </a:r>
          </a:p>
        </p:txBody>
      </p:sp>
    </p:spTree>
    <p:extLst>
      <p:ext uri="{BB962C8B-B14F-4D97-AF65-F5344CB8AC3E}">
        <p14:creationId xmlns:p14="http://schemas.microsoft.com/office/powerpoint/2010/main" val="2131547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85F255-BCEB-0B4B-FE38-93084F69E5EC}"/>
              </a:ext>
            </a:extLst>
          </p:cNvPr>
          <p:cNvSpPr>
            <a:spLocks noGrp="1"/>
          </p:cNvSpPr>
          <p:nvPr>
            <p:ph sz="quarter" idx="10"/>
          </p:nvPr>
        </p:nvSpPr>
        <p:spPr>
          <a:xfrm>
            <a:off x="247624" y="789587"/>
            <a:ext cx="11322051" cy="5031575"/>
          </a:xfrm>
        </p:spPr>
        <p:txBody>
          <a:bodyPr vert="horz" lIns="91440" tIns="45720" rIns="91440" bIns="45720" rtlCol="0" anchor="t">
            <a:normAutofit/>
          </a:bodyPr>
          <a:lstStyle/>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buNone/>
            </a:pPr>
            <a:br>
              <a:rPr lang="en-US" dirty="0"/>
            </a:br>
            <a:endParaRPr lang="en-US" sz="1800" dirty="0">
              <a:latin typeface="Times New Roman" panose="02020603050405020304" pitchFamily="18" charset="0"/>
              <a:cs typeface="Times New Roman" panose="02020603050405020304" pitchFamily="18" charset="0"/>
            </a:endParaRPr>
          </a:p>
          <a:p>
            <a:pPr marL="0" indent="0">
              <a:buNone/>
            </a:pPr>
            <a:endParaRPr lang="en-IN" sz="20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DD1C2010-A260-2F95-7333-5D16B1A46699}"/>
              </a:ext>
            </a:extLst>
          </p:cNvPr>
          <p:cNvSpPr txBox="1"/>
          <p:nvPr/>
        </p:nvSpPr>
        <p:spPr>
          <a:xfrm>
            <a:off x="100781" y="198793"/>
            <a:ext cx="6100916" cy="523220"/>
          </a:xfrm>
          <a:prstGeom prst="rect">
            <a:avLst/>
          </a:prstGeom>
          <a:noFill/>
        </p:spPr>
        <p:txBody>
          <a:bodyPr wrap="square">
            <a:spAutoFit/>
          </a:bodyPr>
          <a:lstStyle/>
          <a:p>
            <a:r>
              <a:rPr lang="en-US" sz="2800" b="1" dirty="0">
                <a:solidFill>
                  <a:srgbClr val="992E3A"/>
                </a:solidFill>
                <a:latin typeface="Times New Roman"/>
                <a:cs typeface="Times New Roman"/>
              </a:rPr>
              <a:t>List of Topics to be covered</a:t>
            </a:r>
            <a:endParaRPr lang="en-US" sz="2800" b="1" dirty="0">
              <a:solidFill>
                <a:srgbClr val="992E3A"/>
              </a:solidFill>
            </a:endParaRPr>
          </a:p>
        </p:txBody>
      </p:sp>
      <p:sp>
        <p:nvSpPr>
          <p:cNvPr id="2" name="TextBox 1">
            <a:extLst>
              <a:ext uri="{FF2B5EF4-FFF2-40B4-BE49-F238E27FC236}">
                <a16:creationId xmlns:a16="http://schemas.microsoft.com/office/drawing/2014/main" id="{28F3C238-58D7-F614-A3B3-F7D2DB20685C}"/>
              </a:ext>
            </a:extLst>
          </p:cNvPr>
          <p:cNvSpPr txBox="1"/>
          <p:nvPr/>
        </p:nvSpPr>
        <p:spPr>
          <a:xfrm>
            <a:off x="386539" y="1099356"/>
            <a:ext cx="11994077" cy="18836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IN" sz="2000" dirty="0">
                <a:latin typeface="Times New Roman" panose="02020603050405020304" pitchFamily="18" charset="0"/>
                <a:cs typeface="Times New Roman" panose="02020603050405020304" pitchFamily="18" charset="0"/>
              </a:rPr>
              <a:t>Container Adapters</a:t>
            </a:r>
          </a:p>
          <a:p>
            <a:pPr marL="285750" indent="-285750">
              <a:lnSpc>
                <a:spcPct val="150000"/>
              </a:lnSpc>
              <a:buFont typeface="Arial"/>
              <a:buChar char="•"/>
            </a:pPr>
            <a:r>
              <a:rPr lang="en-IN" sz="2000" dirty="0">
                <a:latin typeface="Times New Roman" panose="02020603050405020304" pitchFamily="18" charset="0"/>
                <a:cs typeface="Times New Roman" panose="02020603050405020304" pitchFamily="18" charset="0"/>
              </a:rPr>
              <a:t>std::stack</a:t>
            </a:r>
          </a:p>
          <a:p>
            <a:pPr marL="285750" indent="-285750">
              <a:lnSpc>
                <a:spcPct val="150000"/>
              </a:lnSpc>
              <a:buFont typeface="Arial"/>
              <a:buChar char="•"/>
            </a:pPr>
            <a:r>
              <a:rPr lang="en-IN" sz="2000" dirty="0">
                <a:latin typeface="Times New Roman" panose="02020603050405020304" pitchFamily="18" charset="0"/>
                <a:cs typeface="Times New Roman" panose="02020603050405020304" pitchFamily="18" charset="0"/>
              </a:rPr>
              <a:t> std::queue</a:t>
            </a:r>
          </a:p>
          <a:p>
            <a:pPr marL="285750" indent="-285750">
              <a:lnSpc>
                <a:spcPct val="150000"/>
              </a:lnSpc>
              <a:buFont typeface="Arial"/>
              <a:buChar char="•"/>
            </a:pPr>
            <a:r>
              <a:rPr lang="en-IN" sz="2000" dirty="0">
                <a:latin typeface="Times New Roman" panose="02020603050405020304" pitchFamily="18" charset="0"/>
                <a:cs typeface="Times New Roman" panose="02020603050405020304" pitchFamily="18" charset="0"/>
              </a:rPr>
              <a:t>std::</a:t>
            </a:r>
            <a:r>
              <a:rPr lang="en-IN" sz="2000" dirty="0" err="1">
                <a:latin typeface="Times New Roman" panose="02020603050405020304" pitchFamily="18" charset="0"/>
                <a:cs typeface="Times New Roman" panose="02020603050405020304" pitchFamily="18" charset="0"/>
              </a:rPr>
              <a:t>priority_queue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0427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85F255-BCEB-0B4B-FE38-93084F69E5EC}"/>
              </a:ext>
            </a:extLst>
          </p:cNvPr>
          <p:cNvSpPr>
            <a:spLocks noGrp="1"/>
          </p:cNvSpPr>
          <p:nvPr>
            <p:ph sz="quarter" idx="10"/>
          </p:nvPr>
        </p:nvSpPr>
        <p:spPr>
          <a:xfrm>
            <a:off x="247624" y="789587"/>
            <a:ext cx="11322051" cy="5031575"/>
          </a:xfrm>
        </p:spPr>
        <p:txBody>
          <a:bodyPr vert="horz" lIns="91440" tIns="45720" rIns="91440" bIns="45720" rtlCol="0" anchor="t">
            <a:normAutofit/>
          </a:bodyPr>
          <a:lstStyle/>
          <a:p>
            <a:pPr marL="342900" indent="-342900">
              <a:lnSpc>
                <a:spcPct val="10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buNone/>
            </a:pPr>
            <a:br>
              <a:rPr lang="en-US" dirty="0"/>
            </a:br>
            <a:endParaRPr lang="en-US" sz="1800" dirty="0">
              <a:latin typeface="Times New Roman" panose="02020603050405020304" pitchFamily="18" charset="0"/>
              <a:cs typeface="Times New Roman" panose="02020603050405020304" pitchFamily="18" charset="0"/>
            </a:endParaRPr>
          </a:p>
          <a:p>
            <a:pPr marL="0" indent="0">
              <a:buNone/>
            </a:pPr>
            <a:endParaRPr lang="en-IN" sz="20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DD1C2010-A260-2F95-7333-5D16B1A46699}"/>
              </a:ext>
            </a:extLst>
          </p:cNvPr>
          <p:cNvSpPr txBox="1"/>
          <p:nvPr/>
        </p:nvSpPr>
        <p:spPr>
          <a:xfrm>
            <a:off x="0" y="138408"/>
            <a:ext cx="6100916" cy="954107"/>
          </a:xfrm>
          <a:prstGeom prst="rect">
            <a:avLst/>
          </a:prstGeom>
          <a:noFill/>
        </p:spPr>
        <p:txBody>
          <a:bodyPr wrap="square" lIns="91440" tIns="45720" rIns="91440" bIns="45720" anchor="t">
            <a:spAutoFit/>
          </a:bodyPr>
          <a:lstStyle/>
          <a:p>
            <a:r>
              <a:rPr lang="en-US" sz="2800" b="1" dirty="0">
                <a:solidFill>
                  <a:srgbClr val="992E3A"/>
                </a:solidFill>
                <a:latin typeface="Times New Roman"/>
                <a:cs typeface="Times New Roman"/>
              </a:rPr>
              <a:t>Container Adapters</a:t>
            </a:r>
          </a:p>
          <a:p>
            <a:endParaRPr lang="en-US" sz="2800" b="1" dirty="0">
              <a:solidFill>
                <a:srgbClr val="992E3A"/>
              </a:solidFill>
              <a:latin typeface="Times New Roman"/>
              <a:cs typeface="Times New Roman"/>
            </a:endParaRPr>
          </a:p>
        </p:txBody>
      </p:sp>
      <p:sp>
        <p:nvSpPr>
          <p:cNvPr id="2" name="TextBox 1">
            <a:extLst>
              <a:ext uri="{FF2B5EF4-FFF2-40B4-BE49-F238E27FC236}">
                <a16:creationId xmlns:a16="http://schemas.microsoft.com/office/drawing/2014/main" id="{4BAC384B-C8FF-F34A-F634-E3EEDC8C9218}"/>
              </a:ext>
            </a:extLst>
          </p:cNvPr>
          <p:cNvSpPr txBox="1"/>
          <p:nvPr/>
        </p:nvSpPr>
        <p:spPr>
          <a:xfrm>
            <a:off x="622325" y="1036838"/>
            <a:ext cx="10433792" cy="41975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solidFill>
                  <a:srgbClr val="992A3E"/>
                </a:solidFill>
                <a:latin typeface="Times New Roman" panose="02020603050405020304" pitchFamily="18" charset="0"/>
                <a:cs typeface="Times New Roman" panose="02020603050405020304" pitchFamily="18" charset="0"/>
              </a:rPr>
              <a:t>Container adapters</a:t>
            </a:r>
            <a:r>
              <a:rPr lang="en-US" dirty="0">
                <a:solidFill>
                  <a:srgbClr val="992A3E"/>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C++ are classes in the Standard Template Library (STL) that provide a restricted interface to an underlying container (like std::vector, std::deque, or std::list) to enforce a specific access pattern. They simplify the usage of containers for specific data structures by limiting how elements can be added, accessed, or removed. The three main container adapters in C++ are:</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b="1" dirty="0">
                <a:solidFill>
                  <a:srgbClr val="992A3E"/>
                </a:solidFill>
                <a:latin typeface="Times New Roman" panose="02020603050405020304" pitchFamily="18" charset="0"/>
                <a:cs typeface="Times New Roman" panose="02020603050405020304" pitchFamily="18" charset="0"/>
              </a:rPr>
              <a:t>std::stack</a:t>
            </a:r>
            <a:r>
              <a:rPr lang="en-US" dirty="0">
                <a:solidFill>
                  <a:srgbClr val="992A3E"/>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Implements a Last-In-First-Out (LIFO) structure.</a:t>
            </a:r>
          </a:p>
          <a:p>
            <a:pPr>
              <a:lnSpc>
                <a:spcPct val="150000"/>
              </a:lnSpc>
            </a:pPr>
            <a:r>
              <a:rPr lang="en-US" b="1" dirty="0">
                <a:solidFill>
                  <a:srgbClr val="992A3E"/>
                </a:solidFill>
                <a:latin typeface="Times New Roman" panose="02020603050405020304" pitchFamily="18" charset="0"/>
                <a:cs typeface="Times New Roman" panose="02020603050405020304" pitchFamily="18" charset="0"/>
              </a:rPr>
              <a:t>std::queue</a:t>
            </a:r>
            <a:r>
              <a:rPr lang="en-US" dirty="0">
                <a:solidFill>
                  <a:srgbClr val="992A3E"/>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Implements a First-In-First-Out (FIFO) structure.</a:t>
            </a:r>
          </a:p>
          <a:p>
            <a:pPr>
              <a:lnSpc>
                <a:spcPct val="150000"/>
              </a:lnSpc>
            </a:pPr>
            <a:r>
              <a:rPr lang="en-US" b="1" dirty="0">
                <a:solidFill>
                  <a:srgbClr val="992A3E"/>
                </a:solidFill>
                <a:latin typeface="Times New Roman" panose="02020603050405020304" pitchFamily="18" charset="0"/>
                <a:cs typeface="Times New Roman" panose="02020603050405020304" pitchFamily="18" charset="0"/>
              </a:rPr>
              <a:t>std::</a:t>
            </a:r>
            <a:r>
              <a:rPr lang="en-US" b="1" dirty="0" err="1">
                <a:solidFill>
                  <a:srgbClr val="992A3E"/>
                </a:solidFill>
                <a:latin typeface="Times New Roman" panose="02020603050405020304" pitchFamily="18" charset="0"/>
                <a:cs typeface="Times New Roman" panose="02020603050405020304" pitchFamily="18" charset="0"/>
              </a:rPr>
              <a:t>priority_queue</a:t>
            </a:r>
            <a:r>
              <a:rPr lang="en-US" dirty="0">
                <a:solidFill>
                  <a:srgbClr val="992A3E"/>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Implements a priority-based structure (typically a max-heap).</a:t>
            </a: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5554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7AD4BB-8661-0853-F7F6-A35702FF1AE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1367D9-5386-F881-239F-1E1EBCD59A39}"/>
              </a:ext>
            </a:extLst>
          </p:cNvPr>
          <p:cNvSpPr>
            <a:spLocks noGrp="1"/>
          </p:cNvSpPr>
          <p:nvPr>
            <p:ph sz="quarter" idx="10"/>
          </p:nvPr>
        </p:nvSpPr>
        <p:spPr>
          <a:xfrm>
            <a:off x="247624" y="789587"/>
            <a:ext cx="11322051" cy="5031575"/>
          </a:xfrm>
        </p:spPr>
        <p:txBody>
          <a:bodyPr vert="horz" lIns="91440" tIns="45720" rIns="91440" bIns="45720" rtlCol="0" anchor="t">
            <a:normAutofit/>
          </a:bodyPr>
          <a:lstStyle/>
          <a:p>
            <a:pPr marL="342900" indent="-342900">
              <a:lnSpc>
                <a:spcPct val="10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buNone/>
            </a:pPr>
            <a:br>
              <a:rPr lang="en-US" dirty="0"/>
            </a:br>
            <a:endParaRPr lang="en-US" sz="1800" dirty="0">
              <a:latin typeface="Times New Roman" panose="02020603050405020304" pitchFamily="18" charset="0"/>
              <a:cs typeface="Times New Roman" panose="02020603050405020304" pitchFamily="18" charset="0"/>
            </a:endParaRPr>
          </a:p>
          <a:p>
            <a:pPr marL="0" indent="0">
              <a:buNone/>
            </a:pPr>
            <a:endParaRPr lang="en-IN" sz="20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ACCE5FBE-468B-A31B-1D4D-8EAE233E5FE2}"/>
              </a:ext>
            </a:extLst>
          </p:cNvPr>
          <p:cNvSpPr txBox="1"/>
          <p:nvPr/>
        </p:nvSpPr>
        <p:spPr>
          <a:xfrm>
            <a:off x="100781" y="198793"/>
            <a:ext cx="6100916" cy="954107"/>
          </a:xfrm>
          <a:prstGeom prst="rect">
            <a:avLst/>
          </a:prstGeom>
          <a:noFill/>
        </p:spPr>
        <p:txBody>
          <a:bodyPr wrap="square" lIns="91440" tIns="45720" rIns="91440" bIns="45720" anchor="t">
            <a:spAutoFit/>
          </a:bodyPr>
          <a:lstStyle/>
          <a:p>
            <a:r>
              <a:rPr lang="en-US" sz="2800" b="1" dirty="0">
                <a:solidFill>
                  <a:srgbClr val="992E3A"/>
                </a:solidFill>
                <a:latin typeface="Times New Roman"/>
                <a:cs typeface="Times New Roman"/>
              </a:rPr>
              <a:t>std::stack</a:t>
            </a:r>
          </a:p>
          <a:p>
            <a:endParaRPr lang="en-US" sz="2800" b="1" dirty="0">
              <a:solidFill>
                <a:srgbClr val="992E3A"/>
              </a:solidFill>
              <a:latin typeface="Times New Roman"/>
              <a:cs typeface="Times New Roman"/>
            </a:endParaRPr>
          </a:p>
        </p:txBody>
      </p:sp>
      <p:sp>
        <p:nvSpPr>
          <p:cNvPr id="8" name="TextBox 7">
            <a:extLst>
              <a:ext uri="{FF2B5EF4-FFF2-40B4-BE49-F238E27FC236}">
                <a16:creationId xmlns:a16="http://schemas.microsoft.com/office/drawing/2014/main" id="{7EF57C16-0400-1D48-859F-77421CB8BAEE}"/>
              </a:ext>
            </a:extLst>
          </p:cNvPr>
          <p:cNvSpPr txBox="1"/>
          <p:nvPr/>
        </p:nvSpPr>
        <p:spPr>
          <a:xfrm>
            <a:off x="247624" y="675846"/>
            <a:ext cx="11843595" cy="5859553"/>
          </a:xfrm>
          <a:prstGeom prst="rect">
            <a:avLst/>
          </a:prstGeom>
          <a:noFill/>
        </p:spPr>
        <p:txBody>
          <a:bodyPr wrap="square">
            <a:spAutoFit/>
          </a:bodyPr>
          <a:lstStyle/>
          <a:p>
            <a:pPr>
              <a:lnSpc>
                <a:spcPct val="150000"/>
              </a:lnSpc>
              <a:buNone/>
            </a:pPr>
            <a:r>
              <a:rPr lang="en-US" dirty="0">
                <a:effectLst/>
                <a:latin typeface="Times New Roman" panose="02020603050405020304" pitchFamily="18" charset="0"/>
                <a:cs typeface="Times New Roman" panose="02020603050405020304" pitchFamily="18" charset="0"/>
              </a:rPr>
              <a:t>std::stack is a </a:t>
            </a:r>
            <a:r>
              <a:rPr lang="en-US" b="1" dirty="0">
                <a:solidFill>
                  <a:srgbClr val="992A3E"/>
                </a:solidFill>
                <a:effectLst/>
                <a:latin typeface="Times New Roman" panose="02020603050405020304" pitchFamily="18" charset="0"/>
                <a:cs typeface="Times New Roman" panose="02020603050405020304" pitchFamily="18" charset="0"/>
              </a:rPr>
              <a:t>container adapter</a:t>
            </a:r>
            <a:r>
              <a:rPr lang="en-US" dirty="0">
                <a:solidFill>
                  <a:srgbClr val="992A3E"/>
                </a:solidFill>
                <a:effectLst/>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in C++’s Standard Template Library (STL) that implements a </a:t>
            </a:r>
            <a:r>
              <a:rPr lang="en-US" b="1" dirty="0">
                <a:solidFill>
                  <a:srgbClr val="992A3E"/>
                </a:solidFill>
                <a:effectLst/>
                <a:latin typeface="Times New Roman" panose="02020603050405020304" pitchFamily="18" charset="0"/>
                <a:cs typeface="Times New Roman" panose="02020603050405020304" pitchFamily="18" charset="0"/>
              </a:rPr>
              <a:t>Last-In-First-Out (LIFO)</a:t>
            </a:r>
            <a:r>
              <a:rPr lang="en-US" dirty="0">
                <a:solidFill>
                  <a:srgbClr val="992A3E"/>
                </a:solidFill>
                <a:effectLst/>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data structure. It restricts access to elements so that you can only add (push) or remove (pop) elements from the top of the stack. It adapts an underlying container (like std::deque, std::vector, or std::list) to enforce this LIFO behavior.</a:t>
            </a:r>
          </a:p>
          <a:p>
            <a:pPr marL="285750" indent="-285750">
              <a:lnSpc>
                <a:spcPct val="150000"/>
              </a:lnSpc>
              <a:buFont typeface="Arial" panose="020B0604020202020204" pitchFamily="34" charset="0"/>
              <a:buChar char="•"/>
            </a:pPr>
            <a:r>
              <a:rPr lang="en-US" b="1" dirty="0">
                <a:solidFill>
                  <a:srgbClr val="992A3E"/>
                </a:solidFill>
                <a:latin typeface="Times New Roman" panose="02020603050405020304" pitchFamily="18" charset="0"/>
                <a:cs typeface="Times New Roman" panose="02020603050405020304" pitchFamily="18" charset="0"/>
              </a:rPr>
              <a:t>Header</a:t>
            </a:r>
            <a:r>
              <a:rPr lang="en-US" dirty="0">
                <a:solidFill>
                  <a:srgbClr val="992A3E"/>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Defined in &lt;stack&gt;.</a:t>
            </a:r>
          </a:p>
          <a:p>
            <a:pPr marL="285750" indent="-285750">
              <a:lnSpc>
                <a:spcPct val="150000"/>
              </a:lnSpc>
              <a:buFont typeface="Arial" panose="020B0604020202020204" pitchFamily="34" charset="0"/>
              <a:buChar char="•"/>
            </a:pPr>
            <a:r>
              <a:rPr lang="en-US" b="1" dirty="0">
                <a:solidFill>
                  <a:srgbClr val="992A3E"/>
                </a:solidFill>
                <a:latin typeface="Times New Roman" panose="02020603050405020304" pitchFamily="18" charset="0"/>
                <a:cs typeface="Times New Roman" panose="02020603050405020304" pitchFamily="18" charset="0"/>
              </a:rPr>
              <a:t>Underlying Container</a:t>
            </a:r>
            <a:r>
              <a:rPr lang="en-US" dirty="0">
                <a:solidFill>
                  <a:srgbClr val="992A3E"/>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By default, std::deque. Can be customized to std::vector or std::list.</a:t>
            </a:r>
          </a:p>
          <a:p>
            <a:pPr marL="285750" indent="-285750">
              <a:lnSpc>
                <a:spcPct val="150000"/>
              </a:lnSpc>
              <a:buFont typeface="Arial" panose="020B0604020202020204" pitchFamily="34" charset="0"/>
              <a:buChar char="•"/>
            </a:pPr>
            <a:r>
              <a:rPr lang="en-US" b="1" dirty="0">
                <a:solidFill>
                  <a:srgbClr val="992A3E"/>
                </a:solidFill>
                <a:latin typeface="Times New Roman" panose="02020603050405020304" pitchFamily="18" charset="0"/>
                <a:cs typeface="Times New Roman" panose="02020603050405020304" pitchFamily="18" charset="0"/>
              </a:rPr>
              <a:t>Key Methods</a:t>
            </a:r>
            <a:r>
              <a:rPr lang="en-US" dirty="0">
                <a:solidFill>
                  <a:srgbClr val="992A3E"/>
                </a:solidFill>
                <a:latin typeface="Times New Roman" panose="02020603050405020304" pitchFamily="18" charset="0"/>
                <a:cs typeface="Times New Roman" panose="02020603050405020304" pitchFamily="18" charset="0"/>
              </a:rPr>
              <a:t>: </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push(value): Adds an element to the top.</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pop(): Removes the top element (no return value).</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top(): Returns a reference to the top element (const or non-const).</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empty(): Checks if the stack is empty (true/false).</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size(): Returns the number of elements.</a:t>
            </a:r>
          </a:p>
          <a:p>
            <a:pPr marL="285750" indent="-285750">
              <a:lnSpc>
                <a:spcPct val="150000"/>
              </a:lnSpc>
              <a:buFont typeface="Arial" panose="020B0604020202020204" pitchFamily="34" charset="0"/>
              <a:buChar char="•"/>
            </a:pPr>
            <a:r>
              <a:rPr lang="en-US" b="1" dirty="0">
                <a:solidFill>
                  <a:srgbClr val="992A3E"/>
                </a:solidFill>
                <a:latin typeface="Times New Roman" panose="02020603050405020304" pitchFamily="18" charset="0"/>
                <a:cs typeface="Times New Roman" panose="02020603050405020304" pitchFamily="18" charset="0"/>
              </a:rPr>
              <a:t>Iterators</a:t>
            </a:r>
            <a:r>
              <a:rPr lang="en-US" dirty="0">
                <a:solidFill>
                  <a:srgbClr val="992A3E"/>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None. You can only access the top element, enforcing LIFO.</a:t>
            </a:r>
          </a:p>
          <a:p>
            <a:pPr marL="285750" indent="-285750">
              <a:lnSpc>
                <a:spcPct val="150000"/>
              </a:lnSpc>
              <a:buFont typeface="Arial" panose="020B0604020202020204" pitchFamily="34" charset="0"/>
              <a:buChar char="•"/>
            </a:pPr>
            <a:r>
              <a:rPr lang="en-US" b="1" dirty="0">
                <a:solidFill>
                  <a:srgbClr val="992A3E"/>
                </a:solidFill>
                <a:latin typeface="Times New Roman" panose="02020603050405020304" pitchFamily="18" charset="0"/>
                <a:cs typeface="Times New Roman" panose="02020603050405020304" pitchFamily="18" charset="0"/>
              </a:rPr>
              <a:t>LIFO Behavior</a:t>
            </a:r>
            <a:r>
              <a:rPr lang="en-US" dirty="0">
                <a:solidFill>
                  <a:srgbClr val="992A3E"/>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last element added is the first to be removed, like a stack of plates where you can only take the top plate.</a:t>
            </a:r>
          </a:p>
        </p:txBody>
      </p:sp>
    </p:spTree>
    <p:extLst>
      <p:ext uri="{BB962C8B-B14F-4D97-AF65-F5344CB8AC3E}">
        <p14:creationId xmlns:p14="http://schemas.microsoft.com/office/powerpoint/2010/main" val="1617071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F3CD19-9180-357D-D83A-C0A54598E01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8A95A5-6E7B-F67D-5A45-ADC5E00753D6}"/>
              </a:ext>
            </a:extLst>
          </p:cNvPr>
          <p:cNvSpPr>
            <a:spLocks noGrp="1"/>
          </p:cNvSpPr>
          <p:nvPr>
            <p:ph sz="quarter" idx="10"/>
          </p:nvPr>
        </p:nvSpPr>
        <p:spPr>
          <a:xfrm>
            <a:off x="247624" y="789587"/>
            <a:ext cx="11322051" cy="5031575"/>
          </a:xfrm>
        </p:spPr>
        <p:txBody>
          <a:bodyPr vert="horz" lIns="91440" tIns="45720" rIns="91440" bIns="45720" rtlCol="0" anchor="t">
            <a:normAutofit/>
          </a:bodyPr>
          <a:lstStyle/>
          <a:p>
            <a:pPr marL="342900" indent="-342900">
              <a:lnSpc>
                <a:spcPct val="10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buNone/>
            </a:pPr>
            <a:br>
              <a:rPr lang="en-US" dirty="0"/>
            </a:br>
            <a:endParaRPr lang="en-US" sz="1800" dirty="0">
              <a:latin typeface="Times New Roman" panose="02020603050405020304" pitchFamily="18" charset="0"/>
              <a:cs typeface="Times New Roman" panose="02020603050405020304" pitchFamily="18" charset="0"/>
            </a:endParaRPr>
          </a:p>
          <a:p>
            <a:pPr marL="0" indent="0">
              <a:buNone/>
            </a:pPr>
            <a:endParaRPr lang="en-IN" sz="20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E0FE2E42-52D3-0815-0BEF-2EE7A9798D56}"/>
              </a:ext>
            </a:extLst>
          </p:cNvPr>
          <p:cNvSpPr txBox="1"/>
          <p:nvPr/>
        </p:nvSpPr>
        <p:spPr>
          <a:xfrm>
            <a:off x="100781" y="198793"/>
            <a:ext cx="6100916" cy="954107"/>
          </a:xfrm>
          <a:prstGeom prst="rect">
            <a:avLst/>
          </a:prstGeom>
          <a:noFill/>
        </p:spPr>
        <p:txBody>
          <a:bodyPr wrap="square" lIns="91440" tIns="45720" rIns="91440" bIns="45720" anchor="t">
            <a:spAutoFit/>
          </a:bodyPr>
          <a:lstStyle/>
          <a:p>
            <a:r>
              <a:rPr lang="en-US" sz="2800" b="1" dirty="0">
                <a:solidFill>
                  <a:srgbClr val="992E3A"/>
                </a:solidFill>
                <a:latin typeface="Times New Roman"/>
                <a:cs typeface="Times New Roman"/>
              </a:rPr>
              <a:t>std::stack</a:t>
            </a:r>
          </a:p>
          <a:p>
            <a:endParaRPr lang="en-US" sz="2800" b="1" dirty="0">
              <a:solidFill>
                <a:srgbClr val="992E3A"/>
              </a:solidFill>
              <a:latin typeface="Times New Roman"/>
              <a:cs typeface="Times New Roman"/>
            </a:endParaRPr>
          </a:p>
        </p:txBody>
      </p:sp>
      <p:sp>
        <p:nvSpPr>
          <p:cNvPr id="14" name="TextBox 13">
            <a:extLst>
              <a:ext uri="{FF2B5EF4-FFF2-40B4-BE49-F238E27FC236}">
                <a16:creationId xmlns:a16="http://schemas.microsoft.com/office/drawing/2014/main" id="{4E3B8A87-07E5-0754-A23F-B4C787F89937}"/>
              </a:ext>
            </a:extLst>
          </p:cNvPr>
          <p:cNvSpPr txBox="1"/>
          <p:nvPr/>
        </p:nvSpPr>
        <p:spPr>
          <a:xfrm>
            <a:off x="869998" y="908602"/>
            <a:ext cx="1056700" cy="369332"/>
          </a:xfrm>
          <a:prstGeom prst="rect">
            <a:avLst/>
          </a:prstGeom>
          <a:noFill/>
          <a:ln>
            <a:solidFill>
              <a:schemeClr val="tx1"/>
            </a:solidFill>
          </a:ln>
        </p:spPr>
        <p:txBody>
          <a:bodyPr wrap="none" rtlCol="0">
            <a:spAutoFit/>
          </a:bodyPr>
          <a:lstStyle/>
          <a:p>
            <a:r>
              <a:rPr lang="en-US" b="1">
                <a:latin typeface="Times New Roman" panose="02020603050405020304" pitchFamily="18" charset="0"/>
                <a:cs typeface="Times New Roman" panose="02020603050405020304" pitchFamily="18" charset="0"/>
              </a:rPr>
              <a:t>Example</a:t>
            </a:r>
          </a:p>
        </p:txBody>
      </p:sp>
      <p:sp>
        <p:nvSpPr>
          <p:cNvPr id="15" name="TextBox 14">
            <a:extLst>
              <a:ext uri="{FF2B5EF4-FFF2-40B4-BE49-F238E27FC236}">
                <a16:creationId xmlns:a16="http://schemas.microsoft.com/office/drawing/2014/main" id="{C577934E-9A96-CE2C-1717-005341C6A96C}"/>
              </a:ext>
            </a:extLst>
          </p:cNvPr>
          <p:cNvSpPr txBox="1"/>
          <p:nvPr/>
        </p:nvSpPr>
        <p:spPr>
          <a:xfrm>
            <a:off x="6688246" y="1093268"/>
            <a:ext cx="902811" cy="369332"/>
          </a:xfrm>
          <a:prstGeom prst="rect">
            <a:avLst/>
          </a:prstGeom>
          <a:noFill/>
          <a:ln>
            <a:solidFill>
              <a:schemeClr val="tx1"/>
            </a:solidFill>
          </a:ln>
        </p:spPr>
        <p:txBody>
          <a:bodyPr wrap="none" rtlCol="0">
            <a:spAutoFit/>
          </a:bodyPr>
          <a:lstStyle/>
          <a:p>
            <a:r>
              <a:rPr lang="en-US" b="1" dirty="0">
                <a:latin typeface="Times New Roman" panose="02020603050405020304" pitchFamily="18" charset="0"/>
                <a:cs typeface="Times New Roman" panose="02020603050405020304" pitchFamily="18" charset="0"/>
              </a:rPr>
              <a:t>Output</a:t>
            </a:r>
          </a:p>
        </p:txBody>
      </p:sp>
      <p:pic>
        <p:nvPicPr>
          <p:cNvPr id="4" name="Picture 3">
            <a:extLst>
              <a:ext uri="{FF2B5EF4-FFF2-40B4-BE49-F238E27FC236}">
                <a16:creationId xmlns:a16="http://schemas.microsoft.com/office/drawing/2014/main" id="{73CB0357-D811-229F-19B5-0052E3C51AED}"/>
              </a:ext>
            </a:extLst>
          </p:cNvPr>
          <p:cNvPicPr>
            <a:picLocks noChangeAspect="1"/>
          </p:cNvPicPr>
          <p:nvPr/>
        </p:nvPicPr>
        <p:blipFill>
          <a:blip r:embed="rId2"/>
          <a:stretch>
            <a:fillRect/>
          </a:stretch>
        </p:blipFill>
        <p:spPr>
          <a:xfrm>
            <a:off x="869998" y="1271915"/>
            <a:ext cx="5120568" cy="5006460"/>
          </a:xfrm>
          <a:prstGeom prst="rect">
            <a:avLst/>
          </a:prstGeom>
        </p:spPr>
      </p:pic>
      <p:pic>
        <p:nvPicPr>
          <p:cNvPr id="7" name="Picture 6">
            <a:extLst>
              <a:ext uri="{FF2B5EF4-FFF2-40B4-BE49-F238E27FC236}">
                <a16:creationId xmlns:a16="http://schemas.microsoft.com/office/drawing/2014/main" id="{67E63128-1403-A45B-2AE8-C3AACBE8919C}"/>
              </a:ext>
            </a:extLst>
          </p:cNvPr>
          <p:cNvPicPr>
            <a:picLocks noChangeAspect="1"/>
          </p:cNvPicPr>
          <p:nvPr/>
        </p:nvPicPr>
        <p:blipFill>
          <a:blip r:embed="rId3"/>
          <a:stretch>
            <a:fillRect/>
          </a:stretch>
        </p:blipFill>
        <p:spPr>
          <a:xfrm>
            <a:off x="6688246" y="1441407"/>
            <a:ext cx="3362794" cy="2467319"/>
          </a:xfrm>
          <a:prstGeom prst="rect">
            <a:avLst/>
          </a:prstGeom>
        </p:spPr>
      </p:pic>
    </p:spTree>
    <p:extLst>
      <p:ext uri="{BB962C8B-B14F-4D97-AF65-F5344CB8AC3E}">
        <p14:creationId xmlns:p14="http://schemas.microsoft.com/office/powerpoint/2010/main" val="772059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0E57B1-7C45-C491-3CAD-10FDF6F36D7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97A396-45D2-A741-B105-3491AEE9BD59}"/>
              </a:ext>
            </a:extLst>
          </p:cNvPr>
          <p:cNvSpPr>
            <a:spLocks noGrp="1"/>
          </p:cNvSpPr>
          <p:nvPr>
            <p:ph sz="quarter" idx="10"/>
          </p:nvPr>
        </p:nvSpPr>
        <p:spPr>
          <a:xfrm>
            <a:off x="247624" y="789587"/>
            <a:ext cx="11322051" cy="5031575"/>
          </a:xfrm>
        </p:spPr>
        <p:txBody>
          <a:bodyPr vert="horz" lIns="91440" tIns="45720" rIns="91440" bIns="45720" rtlCol="0" anchor="t">
            <a:normAutofit/>
          </a:bodyPr>
          <a:lstStyle/>
          <a:p>
            <a:pPr marL="342900" indent="-342900">
              <a:lnSpc>
                <a:spcPct val="10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buNone/>
            </a:pPr>
            <a:br>
              <a:rPr lang="en-US" dirty="0"/>
            </a:br>
            <a:endParaRPr lang="en-US" sz="1800" dirty="0">
              <a:latin typeface="Times New Roman" panose="02020603050405020304" pitchFamily="18" charset="0"/>
              <a:cs typeface="Times New Roman" panose="02020603050405020304" pitchFamily="18" charset="0"/>
            </a:endParaRPr>
          </a:p>
          <a:p>
            <a:pPr marL="0" indent="0">
              <a:buNone/>
            </a:pPr>
            <a:endParaRPr lang="en-IN" sz="20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63D4BAF4-8D86-4C16-1D2F-2D5F81FE2901}"/>
              </a:ext>
            </a:extLst>
          </p:cNvPr>
          <p:cNvSpPr txBox="1"/>
          <p:nvPr/>
        </p:nvSpPr>
        <p:spPr>
          <a:xfrm>
            <a:off x="100781" y="198793"/>
            <a:ext cx="6100916" cy="954107"/>
          </a:xfrm>
          <a:prstGeom prst="rect">
            <a:avLst/>
          </a:prstGeom>
          <a:noFill/>
        </p:spPr>
        <p:txBody>
          <a:bodyPr wrap="square" lIns="91440" tIns="45720" rIns="91440" bIns="45720" anchor="t">
            <a:spAutoFit/>
          </a:bodyPr>
          <a:lstStyle/>
          <a:p>
            <a:r>
              <a:rPr lang="en-US" sz="2800" b="1" dirty="0">
                <a:solidFill>
                  <a:srgbClr val="992E3A"/>
                </a:solidFill>
                <a:latin typeface="Times New Roman"/>
                <a:cs typeface="Times New Roman"/>
              </a:rPr>
              <a:t>std::stack</a:t>
            </a:r>
          </a:p>
          <a:p>
            <a:endParaRPr lang="en-US" sz="2800" b="1" dirty="0">
              <a:solidFill>
                <a:srgbClr val="992E3A"/>
              </a:solidFill>
              <a:latin typeface="Times New Roman"/>
              <a:cs typeface="Times New Roman"/>
            </a:endParaRPr>
          </a:p>
        </p:txBody>
      </p:sp>
      <p:sp>
        <p:nvSpPr>
          <p:cNvPr id="5" name="TextBox 4">
            <a:extLst>
              <a:ext uri="{FF2B5EF4-FFF2-40B4-BE49-F238E27FC236}">
                <a16:creationId xmlns:a16="http://schemas.microsoft.com/office/drawing/2014/main" id="{7B256C7D-D64E-FE39-E8AE-460C828153A1}"/>
              </a:ext>
            </a:extLst>
          </p:cNvPr>
          <p:cNvSpPr txBox="1"/>
          <p:nvPr/>
        </p:nvSpPr>
        <p:spPr>
          <a:xfrm>
            <a:off x="506506" y="928460"/>
            <a:ext cx="11437870" cy="4613058"/>
          </a:xfrm>
          <a:prstGeom prst="rect">
            <a:avLst/>
          </a:prstGeom>
          <a:noFill/>
        </p:spPr>
        <p:txBody>
          <a:bodyPr wrap="square">
            <a:spAutoFit/>
          </a:bodyPr>
          <a:lstStyle/>
          <a:p>
            <a:pPr>
              <a:lnSpc>
                <a:spcPct val="150000"/>
              </a:lnSpc>
              <a:buNone/>
            </a:pPr>
            <a:r>
              <a:rPr lang="en-US" b="1" dirty="0">
                <a:solidFill>
                  <a:srgbClr val="992A3E"/>
                </a:solidFill>
                <a:latin typeface="Times New Roman" panose="02020603050405020304" pitchFamily="18" charset="0"/>
                <a:cs typeface="Times New Roman" panose="02020603050405020304" pitchFamily="18" charset="0"/>
              </a:rPr>
              <a:t>Time Complexity</a:t>
            </a:r>
          </a:p>
          <a:p>
            <a:pPr>
              <a:lnSpc>
                <a:spcPct val="150000"/>
              </a:lnSpc>
              <a:buNone/>
            </a:pPr>
            <a:r>
              <a:rPr lang="en-US" dirty="0">
                <a:effectLst/>
                <a:latin typeface="Times New Roman" panose="02020603050405020304" pitchFamily="18" charset="0"/>
                <a:cs typeface="Times New Roman" panose="02020603050405020304" pitchFamily="18" charset="0"/>
              </a:rPr>
              <a:t>The time complexity of std::stack operations depends on the underlying container, but with the default std::deque, they are:</a:t>
            </a:r>
          </a:p>
          <a:p>
            <a:pPr>
              <a:lnSpc>
                <a:spcPct val="150000"/>
              </a:lnSpc>
              <a:buNone/>
            </a:pPr>
            <a:endParaRPr lang="en-US" dirty="0">
              <a:effectLst/>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b="1" dirty="0">
                <a:solidFill>
                  <a:srgbClr val="992A3E"/>
                </a:solidFill>
                <a:latin typeface="Times New Roman" panose="02020603050405020304" pitchFamily="18" charset="0"/>
                <a:cs typeface="Times New Roman" panose="02020603050405020304" pitchFamily="18" charset="0"/>
              </a:rPr>
              <a:t>push(value)</a:t>
            </a:r>
            <a:r>
              <a:rPr lang="en-US" dirty="0">
                <a:solidFill>
                  <a:srgbClr val="992A3E"/>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O(1) amortized. Adds an element to the top (may involve occasional reallocation for std::vector).</a:t>
            </a:r>
          </a:p>
          <a:p>
            <a:pPr marL="285750" indent="-285750">
              <a:lnSpc>
                <a:spcPct val="150000"/>
              </a:lnSpc>
              <a:buFont typeface="Arial" panose="020B0604020202020204" pitchFamily="34" charset="0"/>
              <a:buChar char="•"/>
            </a:pPr>
            <a:r>
              <a:rPr lang="en-US" b="1" dirty="0">
                <a:solidFill>
                  <a:srgbClr val="992A3E"/>
                </a:solidFill>
                <a:latin typeface="Times New Roman" panose="02020603050405020304" pitchFamily="18" charset="0"/>
                <a:cs typeface="Times New Roman" panose="02020603050405020304" pitchFamily="18" charset="0"/>
              </a:rPr>
              <a:t>pop()</a:t>
            </a:r>
            <a:r>
              <a:rPr lang="en-US" dirty="0">
                <a:solidFill>
                  <a:srgbClr val="992A3E"/>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O(1). Removes the top element.</a:t>
            </a:r>
          </a:p>
          <a:p>
            <a:pPr marL="285750" indent="-285750">
              <a:lnSpc>
                <a:spcPct val="150000"/>
              </a:lnSpc>
              <a:buFont typeface="Arial" panose="020B0604020202020204" pitchFamily="34" charset="0"/>
              <a:buChar char="•"/>
            </a:pPr>
            <a:r>
              <a:rPr lang="en-US" b="1" dirty="0">
                <a:solidFill>
                  <a:srgbClr val="992A3E"/>
                </a:solidFill>
                <a:latin typeface="Times New Roman" panose="02020603050405020304" pitchFamily="18" charset="0"/>
                <a:cs typeface="Times New Roman" panose="02020603050405020304" pitchFamily="18" charset="0"/>
              </a:rPr>
              <a:t>top()</a:t>
            </a:r>
            <a:r>
              <a:rPr lang="en-US" dirty="0">
                <a:solidFill>
                  <a:srgbClr val="992A3E"/>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O(1). Accesses the top element.</a:t>
            </a:r>
          </a:p>
          <a:p>
            <a:pPr marL="285750" indent="-285750">
              <a:lnSpc>
                <a:spcPct val="150000"/>
              </a:lnSpc>
              <a:buFont typeface="Arial" panose="020B0604020202020204" pitchFamily="34" charset="0"/>
              <a:buChar char="•"/>
            </a:pPr>
            <a:r>
              <a:rPr lang="en-US" b="1" dirty="0">
                <a:solidFill>
                  <a:srgbClr val="992A3E"/>
                </a:solidFill>
                <a:latin typeface="Times New Roman" panose="02020603050405020304" pitchFamily="18" charset="0"/>
                <a:cs typeface="Times New Roman" panose="02020603050405020304" pitchFamily="18" charset="0"/>
              </a:rPr>
              <a:t>empty()</a:t>
            </a:r>
            <a:r>
              <a:rPr lang="en-US" dirty="0">
                <a:solidFill>
                  <a:srgbClr val="992A3E"/>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O(1). Checks if the stack is empty.</a:t>
            </a:r>
          </a:p>
          <a:p>
            <a:pPr marL="285750" indent="-285750">
              <a:lnSpc>
                <a:spcPct val="150000"/>
              </a:lnSpc>
              <a:buFont typeface="Arial" panose="020B0604020202020204" pitchFamily="34" charset="0"/>
              <a:buChar char="•"/>
            </a:pPr>
            <a:r>
              <a:rPr lang="en-US" b="1" dirty="0">
                <a:solidFill>
                  <a:srgbClr val="992A3E"/>
                </a:solidFill>
                <a:latin typeface="Times New Roman" panose="02020603050405020304" pitchFamily="18" charset="0"/>
                <a:cs typeface="Times New Roman" panose="02020603050405020304" pitchFamily="18" charset="0"/>
              </a:rPr>
              <a:t>size()</a:t>
            </a:r>
            <a:r>
              <a:rPr lang="en-US" dirty="0">
                <a:solidFill>
                  <a:srgbClr val="992A3E"/>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O(1). Returns the number of elements.</a:t>
            </a:r>
          </a:p>
          <a:p>
            <a:pPr>
              <a:lnSpc>
                <a:spcPct val="150000"/>
              </a:lnSpc>
              <a:buNone/>
            </a:pPr>
            <a:r>
              <a:rPr lang="en-US" b="1" dirty="0">
                <a:solidFill>
                  <a:srgbClr val="992A3E"/>
                </a:solidFill>
                <a:effectLst/>
                <a:latin typeface="Times New Roman" panose="02020603050405020304" pitchFamily="18" charset="0"/>
                <a:cs typeface="Times New Roman" panose="02020603050405020304" pitchFamily="18" charset="0"/>
              </a:rPr>
              <a:t>Note</a:t>
            </a:r>
            <a:r>
              <a:rPr lang="en-US" dirty="0">
                <a:solidFill>
                  <a:srgbClr val="992A3E"/>
                </a:solidFill>
                <a:effectLst/>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If std::vector is used, push may occasionally be O(n) due to reallocation, but this is amortized to O(1). std::deque avoids this by using a block-based structure, ensuring consistent O(1) for push/pop.</a:t>
            </a:r>
          </a:p>
        </p:txBody>
      </p:sp>
    </p:spTree>
    <p:extLst>
      <p:ext uri="{BB962C8B-B14F-4D97-AF65-F5344CB8AC3E}">
        <p14:creationId xmlns:p14="http://schemas.microsoft.com/office/powerpoint/2010/main" val="3708742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4B1EFE-AB31-6DF4-4DEB-80BED5E659FF}"/>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25D5C6D3-A9EC-DF4D-0822-B0EFDAA58EF6}"/>
              </a:ext>
            </a:extLst>
          </p:cNvPr>
          <p:cNvSpPr txBox="1"/>
          <p:nvPr/>
        </p:nvSpPr>
        <p:spPr>
          <a:xfrm>
            <a:off x="100781" y="198793"/>
            <a:ext cx="6100916" cy="954107"/>
          </a:xfrm>
          <a:prstGeom prst="rect">
            <a:avLst/>
          </a:prstGeom>
          <a:noFill/>
        </p:spPr>
        <p:txBody>
          <a:bodyPr wrap="square" lIns="91440" tIns="45720" rIns="91440" bIns="45720" anchor="t">
            <a:spAutoFit/>
          </a:bodyPr>
          <a:lstStyle/>
          <a:p>
            <a:r>
              <a:rPr lang="en-US" sz="2800" b="1" dirty="0">
                <a:solidFill>
                  <a:srgbClr val="992E3A"/>
                </a:solidFill>
                <a:latin typeface="Times New Roman"/>
                <a:cs typeface="Times New Roman"/>
              </a:rPr>
              <a:t>std::queue</a:t>
            </a:r>
          </a:p>
          <a:p>
            <a:endParaRPr lang="en-US" sz="2800" b="1" dirty="0">
              <a:solidFill>
                <a:srgbClr val="992E3A"/>
              </a:solidFill>
              <a:latin typeface="Times New Roman"/>
              <a:cs typeface="Times New Roman"/>
            </a:endParaRPr>
          </a:p>
        </p:txBody>
      </p:sp>
      <p:sp>
        <p:nvSpPr>
          <p:cNvPr id="7" name="TextBox 6">
            <a:extLst>
              <a:ext uri="{FF2B5EF4-FFF2-40B4-BE49-F238E27FC236}">
                <a16:creationId xmlns:a16="http://schemas.microsoft.com/office/drawing/2014/main" id="{9F9ED5CF-B2EF-7897-38FD-E8F785126A2D}"/>
              </a:ext>
            </a:extLst>
          </p:cNvPr>
          <p:cNvSpPr txBox="1"/>
          <p:nvPr/>
        </p:nvSpPr>
        <p:spPr>
          <a:xfrm>
            <a:off x="304368" y="667266"/>
            <a:ext cx="11794658" cy="5874120"/>
          </a:xfrm>
          <a:prstGeom prst="rect">
            <a:avLst/>
          </a:prstGeom>
          <a:noFill/>
        </p:spPr>
        <p:txBody>
          <a:bodyPr wrap="square">
            <a:spAutoFit/>
          </a:bodyPr>
          <a:lstStyle/>
          <a:p>
            <a:pPr>
              <a:lnSpc>
                <a:spcPct val="150000"/>
              </a:lnSpc>
              <a:buNone/>
            </a:pPr>
            <a:r>
              <a:rPr lang="en-US" dirty="0">
                <a:effectLst/>
                <a:latin typeface="Times New Roman" panose="02020603050405020304" pitchFamily="18" charset="0"/>
                <a:cs typeface="Times New Roman" panose="02020603050405020304" pitchFamily="18" charset="0"/>
              </a:rPr>
              <a:t>std::queue is a </a:t>
            </a:r>
            <a:r>
              <a:rPr lang="en-US" b="1" dirty="0">
                <a:solidFill>
                  <a:srgbClr val="992A3E"/>
                </a:solidFill>
                <a:effectLst/>
                <a:latin typeface="Times New Roman" panose="02020603050405020304" pitchFamily="18" charset="0"/>
                <a:cs typeface="Times New Roman" panose="02020603050405020304" pitchFamily="18" charset="0"/>
              </a:rPr>
              <a:t>container adapter</a:t>
            </a:r>
            <a:r>
              <a:rPr lang="en-US" dirty="0">
                <a:solidFill>
                  <a:srgbClr val="992A3E"/>
                </a:solidFill>
                <a:effectLst/>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in C++’s Standard Template Library (STL) that implements a </a:t>
            </a:r>
            <a:r>
              <a:rPr lang="en-US" b="1" dirty="0">
                <a:solidFill>
                  <a:srgbClr val="992A3E"/>
                </a:solidFill>
                <a:effectLst/>
                <a:latin typeface="Times New Roman" panose="02020603050405020304" pitchFamily="18" charset="0"/>
                <a:cs typeface="Times New Roman" panose="02020603050405020304" pitchFamily="18" charset="0"/>
              </a:rPr>
              <a:t>First-In-First-Out (FIFO)</a:t>
            </a:r>
            <a:r>
              <a:rPr lang="en-US" dirty="0">
                <a:solidFill>
                  <a:srgbClr val="992A3E"/>
                </a:solidFill>
                <a:effectLst/>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data structure. It restricts access to elements so that you can only add (push) elements to the back and remove (pop) elements from the front, mimicking a real-world queue (e.g., a line of people). It adapts an underlying container (like std::deque or std::list) to enforce this FIFO behavior.</a:t>
            </a:r>
          </a:p>
          <a:p>
            <a:pPr marL="285750" indent="-285750">
              <a:lnSpc>
                <a:spcPct val="150000"/>
              </a:lnSpc>
              <a:buFont typeface="Arial" panose="020B0604020202020204" pitchFamily="34" charset="0"/>
              <a:buChar char="•"/>
            </a:pPr>
            <a:r>
              <a:rPr lang="en-US" b="1" dirty="0">
                <a:solidFill>
                  <a:srgbClr val="992A3E"/>
                </a:solidFill>
                <a:latin typeface="Times New Roman" panose="02020603050405020304" pitchFamily="18" charset="0"/>
                <a:cs typeface="Times New Roman" panose="02020603050405020304" pitchFamily="18" charset="0"/>
              </a:rPr>
              <a:t>Header</a:t>
            </a:r>
            <a:r>
              <a:rPr lang="en-US" dirty="0">
                <a:solidFill>
                  <a:srgbClr val="992A3E"/>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Defined in &lt;queue&gt;.</a:t>
            </a:r>
          </a:p>
          <a:p>
            <a:pPr marL="285750" indent="-285750">
              <a:lnSpc>
                <a:spcPct val="150000"/>
              </a:lnSpc>
              <a:buFont typeface="Arial" panose="020B0604020202020204" pitchFamily="34" charset="0"/>
              <a:buChar char="•"/>
            </a:pPr>
            <a:r>
              <a:rPr lang="en-US" b="1" dirty="0">
                <a:solidFill>
                  <a:srgbClr val="992A3E"/>
                </a:solidFill>
                <a:latin typeface="Times New Roman" panose="02020603050405020304" pitchFamily="18" charset="0"/>
                <a:cs typeface="Times New Roman" panose="02020603050405020304" pitchFamily="18" charset="0"/>
              </a:rPr>
              <a:t>Underlying Container</a:t>
            </a:r>
            <a:r>
              <a:rPr lang="en-US" dirty="0">
                <a:solidFill>
                  <a:srgbClr val="992A3E"/>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By default, std::deque. Can be customized to std::list (but not std::vector, as it doesn’t support efficient front removal).</a:t>
            </a:r>
          </a:p>
          <a:p>
            <a:pPr marL="285750" indent="-285750">
              <a:lnSpc>
                <a:spcPct val="150000"/>
              </a:lnSpc>
              <a:buFont typeface="Arial" panose="020B0604020202020204" pitchFamily="34" charset="0"/>
              <a:buChar char="•"/>
            </a:pPr>
            <a:r>
              <a:rPr lang="en-US" b="1" dirty="0">
                <a:solidFill>
                  <a:srgbClr val="992A3E"/>
                </a:solidFill>
                <a:latin typeface="Times New Roman" panose="02020603050405020304" pitchFamily="18" charset="0"/>
                <a:cs typeface="Times New Roman" panose="02020603050405020304" pitchFamily="18" charset="0"/>
              </a:rPr>
              <a:t>Key Methods</a:t>
            </a:r>
            <a:r>
              <a:rPr lang="en-US" dirty="0">
                <a:solidFill>
                  <a:srgbClr val="992A3E"/>
                </a:solidFill>
                <a:latin typeface="Times New Roman" panose="02020603050405020304" pitchFamily="18" charset="0"/>
                <a:cs typeface="Times New Roman" panose="02020603050405020304" pitchFamily="18" charset="0"/>
              </a:rPr>
              <a:t>: </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push(value): Adds an element to the back of the queue.</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pop(): Removes the front element (no return value).</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front(): Returns a reference to the front element (const or non-const).</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back(): Returns a reference to the back element (const or non-const).</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empty(): Checks if the queue is empty (true/false).</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size(): Returns the number of elements.</a:t>
            </a:r>
          </a:p>
        </p:txBody>
      </p:sp>
    </p:spTree>
    <p:extLst>
      <p:ext uri="{BB962C8B-B14F-4D97-AF65-F5344CB8AC3E}">
        <p14:creationId xmlns:p14="http://schemas.microsoft.com/office/powerpoint/2010/main" val="2961609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6986CB-2829-28D6-D26F-7EF220D9A76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FCB1CB-1223-FF08-AB86-BE0ED3FF4E8F}"/>
              </a:ext>
            </a:extLst>
          </p:cNvPr>
          <p:cNvSpPr>
            <a:spLocks noGrp="1"/>
          </p:cNvSpPr>
          <p:nvPr>
            <p:ph sz="quarter" idx="10"/>
          </p:nvPr>
        </p:nvSpPr>
        <p:spPr>
          <a:xfrm>
            <a:off x="247624" y="789587"/>
            <a:ext cx="11322051" cy="5031575"/>
          </a:xfrm>
        </p:spPr>
        <p:txBody>
          <a:bodyPr vert="horz" lIns="91440" tIns="45720" rIns="91440" bIns="45720" rtlCol="0" anchor="t">
            <a:normAutofit/>
          </a:bodyPr>
          <a:lstStyle/>
          <a:p>
            <a:pPr marL="342900" indent="-342900">
              <a:lnSpc>
                <a:spcPct val="10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buNone/>
            </a:pPr>
            <a:br>
              <a:rPr lang="en-US" dirty="0"/>
            </a:br>
            <a:endParaRPr lang="en-US" sz="1800" dirty="0">
              <a:latin typeface="Times New Roman" panose="02020603050405020304" pitchFamily="18" charset="0"/>
              <a:cs typeface="Times New Roman" panose="02020603050405020304" pitchFamily="18" charset="0"/>
            </a:endParaRPr>
          </a:p>
          <a:p>
            <a:pPr marL="0" indent="0">
              <a:buNone/>
            </a:pPr>
            <a:endParaRPr lang="en-IN" sz="20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4701F784-BF70-0290-8A03-AA8239CC776C}"/>
              </a:ext>
            </a:extLst>
          </p:cNvPr>
          <p:cNvSpPr txBox="1"/>
          <p:nvPr/>
        </p:nvSpPr>
        <p:spPr>
          <a:xfrm>
            <a:off x="100781" y="198793"/>
            <a:ext cx="6100916" cy="523220"/>
          </a:xfrm>
          <a:prstGeom prst="rect">
            <a:avLst/>
          </a:prstGeom>
          <a:noFill/>
        </p:spPr>
        <p:txBody>
          <a:bodyPr wrap="square" lIns="91440" tIns="45720" rIns="91440" bIns="45720" anchor="t">
            <a:spAutoFit/>
          </a:bodyPr>
          <a:lstStyle/>
          <a:p>
            <a:r>
              <a:rPr lang="en-US" sz="2800" b="1" dirty="0">
                <a:solidFill>
                  <a:srgbClr val="992E3A"/>
                </a:solidFill>
                <a:latin typeface="Times New Roman"/>
                <a:cs typeface="Times New Roman"/>
              </a:rPr>
              <a:t>Std::deque</a:t>
            </a:r>
          </a:p>
        </p:txBody>
      </p:sp>
      <p:sp>
        <p:nvSpPr>
          <p:cNvPr id="12" name="TextBox 11">
            <a:extLst>
              <a:ext uri="{FF2B5EF4-FFF2-40B4-BE49-F238E27FC236}">
                <a16:creationId xmlns:a16="http://schemas.microsoft.com/office/drawing/2014/main" id="{91D60DE4-32BE-46BD-3669-F4443C91CD80}"/>
              </a:ext>
            </a:extLst>
          </p:cNvPr>
          <p:cNvSpPr txBox="1"/>
          <p:nvPr/>
        </p:nvSpPr>
        <p:spPr>
          <a:xfrm>
            <a:off x="806436" y="787504"/>
            <a:ext cx="1056700" cy="369332"/>
          </a:xfrm>
          <a:prstGeom prst="rect">
            <a:avLst/>
          </a:prstGeom>
          <a:noFill/>
          <a:ln>
            <a:solidFill>
              <a:schemeClr val="tx1"/>
            </a:solidFill>
          </a:ln>
        </p:spPr>
        <p:txBody>
          <a:bodyPr wrap="none" rtlCol="0">
            <a:spAutoFit/>
          </a:bodyPr>
          <a:lstStyle/>
          <a:p>
            <a:r>
              <a:rPr lang="en-US" b="1">
                <a:latin typeface="Times New Roman" panose="02020603050405020304" pitchFamily="18" charset="0"/>
                <a:cs typeface="Times New Roman" panose="02020603050405020304" pitchFamily="18" charset="0"/>
              </a:rPr>
              <a:t>Example</a:t>
            </a:r>
          </a:p>
        </p:txBody>
      </p:sp>
      <p:sp>
        <p:nvSpPr>
          <p:cNvPr id="13" name="TextBox 12">
            <a:extLst>
              <a:ext uri="{FF2B5EF4-FFF2-40B4-BE49-F238E27FC236}">
                <a16:creationId xmlns:a16="http://schemas.microsoft.com/office/drawing/2014/main" id="{C93FB1E4-1B67-611C-C029-2DB8F4C05E70}"/>
              </a:ext>
            </a:extLst>
          </p:cNvPr>
          <p:cNvSpPr txBox="1"/>
          <p:nvPr/>
        </p:nvSpPr>
        <p:spPr>
          <a:xfrm>
            <a:off x="6397461" y="1516051"/>
            <a:ext cx="902811" cy="369332"/>
          </a:xfrm>
          <a:prstGeom prst="rect">
            <a:avLst/>
          </a:prstGeom>
          <a:noFill/>
          <a:ln>
            <a:solidFill>
              <a:schemeClr val="tx1"/>
            </a:solidFill>
          </a:ln>
        </p:spPr>
        <p:txBody>
          <a:bodyPr wrap="none" rtlCol="0">
            <a:spAutoFit/>
          </a:bodyPr>
          <a:lstStyle/>
          <a:p>
            <a:r>
              <a:rPr lang="en-US" b="1" dirty="0">
                <a:latin typeface="Times New Roman" panose="02020603050405020304" pitchFamily="18" charset="0"/>
                <a:cs typeface="Times New Roman" panose="02020603050405020304" pitchFamily="18" charset="0"/>
              </a:rPr>
              <a:t>Output</a:t>
            </a:r>
          </a:p>
        </p:txBody>
      </p:sp>
      <p:pic>
        <p:nvPicPr>
          <p:cNvPr id="4" name="Picture 3">
            <a:extLst>
              <a:ext uri="{FF2B5EF4-FFF2-40B4-BE49-F238E27FC236}">
                <a16:creationId xmlns:a16="http://schemas.microsoft.com/office/drawing/2014/main" id="{BCADE8A0-D8E2-2FC3-0254-758AFCFE9D76}"/>
              </a:ext>
            </a:extLst>
          </p:cNvPr>
          <p:cNvPicPr>
            <a:picLocks noChangeAspect="1"/>
          </p:cNvPicPr>
          <p:nvPr/>
        </p:nvPicPr>
        <p:blipFill>
          <a:blip r:embed="rId2"/>
          <a:stretch>
            <a:fillRect/>
          </a:stretch>
        </p:blipFill>
        <p:spPr>
          <a:xfrm>
            <a:off x="806436" y="1156836"/>
            <a:ext cx="4399877" cy="4600407"/>
          </a:xfrm>
          <a:prstGeom prst="rect">
            <a:avLst/>
          </a:prstGeom>
        </p:spPr>
      </p:pic>
      <p:pic>
        <p:nvPicPr>
          <p:cNvPr id="7" name="Picture 6">
            <a:extLst>
              <a:ext uri="{FF2B5EF4-FFF2-40B4-BE49-F238E27FC236}">
                <a16:creationId xmlns:a16="http://schemas.microsoft.com/office/drawing/2014/main" id="{D1A7E92C-2C5E-8E73-D347-2FB612197F8F}"/>
              </a:ext>
            </a:extLst>
          </p:cNvPr>
          <p:cNvPicPr>
            <a:picLocks noChangeAspect="1"/>
          </p:cNvPicPr>
          <p:nvPr/>
        </p:nvPicPr>
        <p:blipFill>
          <a:blip r:embed="rId3"/>
          <a:stretch>
            <a:fillRect/>
          </a:stretch>
        </p:blipFill>
        <p:spPr>
          <a:xfrm>
            <a:off x="6397461" y="1885383"/>
            <a:ext cx="3581900" cy="2676899"/>
          </a:xfrm>
          <a:prstGeom prst="rect">
            <a:avLst/>
          </a:prstGeom>
        </p:spPr>
      </p:pic>
    </p:spTree>
    <p:extLst>
      <p:ext uri="{BB962C8B-B14F-4D97-AF65-F5344CB8AC3E}">
        <p14:creationId xmlns:p14="http://schemas.microsoft.com/office/powerpoint/2010/main" val="4166371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78</TotalTime>
  <Words>1726</Words>
  <Application>Microsoft Office PowerPoint</Application>
  <PresentationFormat>Widescreen</PresentationFormat>
  <Paragraphs>161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dc:creator>
  <cp:lastModifiedBy>Dhupati Deepak</cp:lastModifiedBy>
  <cp:revision>313</cp:revision>
  <dcterms:created xsi:type="dcterms:W3CDTF">2013-07-15T20:26:40Z</dcterms:created>
  <dcterms:modified xsi:type="dcterms:W3CDTF">2025-06-06T06:09:37Z</dcterms:modified>
</cp:coreProperties>
</file>