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Aharoni CLM" panose="020B0604020202020204" charset="-79"/>
      <p:regular r:id="rId20"/>
    </p:embeddedFont>
    <p:embeddedFont>
      <p:font typeface="Aptos Bold" panose="020B0004020202020204" pitchFamily="34" charset="0"/>
      <p:regular r:id="rId21"/>
      <p:bold r:id="rId22"/>
    </p:embeddedFont>
    <p:embeddedFont>
      <p:font typeface="Brush Script Italics" panose="020B0604020202020204" charset="0"/>
      <p:regular r:id="rId23"/>
    </p:embeddedFont>
    <p:embeddedFont>
      <p:font typeface="Times New Roman Bold" panose="02020803070505020304" pitchFamily="18" charset="0"/>
      <p:regular r:id="rId24"/>
      <p:bold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9954B5-416C-B7B4-1F88-85E9D71E2D23}" v="14" dt="2025-06-10T04:56:06.9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09.06.2025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endParaRPr lang="en-US"/>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814564" y="8994099"/>
            <a:ext cx="3473436" cy="1268524"/>
            <a:chOff x="0" y="0"/>
            <a:chExt cx="4631248" cy="1691365"/>
          </a:xfrm>
        </p:grpSpPr>
        <p:sp>
          <p:nvSpPr>
            <p:cNvPr id="3" name="Freeform 3"/>
            <p:cNvSpPr/>
            <p:nvPr/>
          </p:nvSpPr>
          <p:spPr>
            <a:xfrm>
              <a:off x="0" y="0"/>
              <a:ext cx="4631309" cy="1691386"/>
            </a:xfrm>
            <a:custGeom>
              <a:avLst/>
              <a:gdLst/>
              <a:ahLst/>
              <a:cxnLst/>
              <a:rect l="l" t="t" r="r" b="b"/>
              <a:pathLst>
                <a:path w="4631309" h="1691386">
                  <a:moveTo>
                    <a:pt x="0" y="0"/>
                  </a:moveTo>
                  <a:lnTo>
                    <a:pt x="4631309" y="0"/>
                  </a:lnTo>
                  <a:lnTo>
                    <a:pt x="4631309" y="1691386"/>
                  </a:lnTo>
                  <a:lnTo>
                    <a:pt x="0" y="1691386"/>
                  </a:lnTo>
                  <a:lnTo>
                    <a:pt x="0" y="0"/>
                  </a:lnTo>
                  <a:close/>
                </a:path>
              </a:pathLst>
            </a:custGeom>
            <a:blipFill>
              <a:blip r:embed="rId2"/>
              <a:stretch>
                <a:fillRect t="-36" r="1" b="-34"/>
              </a:stretch>
            </a:blipFill>
          </p:spPr>
        </p:sp>
      </p:grpSp>
      <p:sp>
        <p:nvSpPr>
          <p:cNvPr id="4" name="Freeform 4"/>
          <p:cNvSpPr/>
          <p:nvPr/>
        </p:nvSpPr>
        <p:spPr>
          <a:xfrm>
            <a:off x="914400" y="1298044"/>
            <a:ext cx="7165960" cy="8988955"/>
          </a:xfrm>
          <a:custGeom>
            <a:avLst/>
            <a:gdLst/>
            <a:ahLst/>
            <a:cxnLst/>
            <a:rect l="l" t="t" r="r" b="b"/>
            <a:pathLst>
              <a:path w="7165960" h="8988955">
                <a:moveTo>
                  <a:pt x="0" y="0"/>
                </a:moveTo>
                <a:lnTo>
                  <a:pt x="7165960" y="0"/>
                </a:lnTo>
                <a:lnTo>
                  <a:pt x="7165960" y="8988955"/>
                </a:lnTo>
                <a:lnTo>
                  <a:pt x="0" y="8988955"/>
                </a:lnTo>
                <a:lnTo>
                  <a:pt x="0" y="0"/>
                </a:lnTo>
                <a:close/>
              </a:path>
            </a:pathLst>
          </a:custGeom>
          <a:blipFill>
            <a:blip r:embed="rId3">
              <a:extLst>
                <a:ext uri="{96DAC541-7B7A-43D3-8B79-37D633B846F1}">
                  <asvg:svgBlip xmlns:asvg="http://schemas.microsoft.com/office/drawing/2016/SVG/main" r:embed="rId4"/>
                </a:ext>
              </a:extLst>
            </a:blip>
            <a:stretch>
              <a:fillRect l="-29" r="-29"/>
            </a:stretch>
          </a:blipFill>
        </p:spPr>
      </p:sp>
      <p:grpSp>
        <p:nvGrpSpPr>
          <p:cNvPr id="5" name="Group 5"/>
          <p:cNvGrpSpPr/>
          <p:nvPr/>
        </p:nvGrpSpPr>
        <p:grpSpPr>
          <a:xfrm>
            <a:off x="8762497" y="2791416"/>
            <a:ext cx="9040419" cy="4847734"/>
            <a:chOff x="0" y="0"/>
            <a:chExt cx="12053892" cy="6463645"/>
          </a:xfrm>
        </p:grpSpPr>
        <p:sp>
          <p:nvSpPr>
            <p:cNvPr id="6" name="Freeform 6"/>
            <p:cNvSpPr/>
            <p:nvPr/>
          </p:nvSpPr>
          <p:spPr>
            <a:xfrm>
              <a:off x="0" y="0"/>
              <a:ext cx="12053892" cy="6463645"/>
            </a:xfrm>
            <a:custGeom>
              <a:avLst/>
              <a:gdLst/>
              <a:ahLst/>
              <a:cxnLst/>
              <a:rect l="l" t="t" r="r" b="b"/>
              <a:pathLst>
                <a:path w="12053892" h="6463645">
                  <a:moveTo>
                    <a:pt x="0" y="0"/>
                  </a:moveTo>
                  <a:lnTo>
                    <a:pt x="12053892" y="0"/>
                  </a:lnTo>
                  <a:lnTo>
                    <a:pt x="12053892" y="6463645"/>
                  </a:lnTo>
                  <a:lnTo>
                    <a:pt x="0" y="6463645"/>
                  </a:lnTo>
                  <a:close/>
                </a:path>
              </a:pathLst>
            </a:custGeom>
            <a:solidFill>
              <a:srgbClr val="000000">
                <a:alpha val="0"/>
              </a:srgbClr>
            </a:solidFill>
          </p:spPr>
        </p:sp>
        <p:sp>
          <p:nvSpPr>
            <p:cNvPr id="7" name="TextBox 7"/>
            <p:cNvSpPr txBox="1"/>
            <p:nvPr/>
          </p:nvSpPr>
          <p:spPr>
            <a:xfrm>
              <a:off x="0" y="-76200"/>
              <a:ext cx="12053892" cy="6539845"/>
            </a:xfrm>
            <a:prstGeom prst="rect">
              <a:avLst/>
            </a:prstGeom>
          </p:spPr>
          <p:txBody>
            <a:bodyPr lIns="0" tIns="0" rIns="0" bIns="0" rtlCol="0" anchor="ctr"/>
            <a:lstStyle/>
            <a:p>
              <a:pPr algn="r">
                <a:lnSpc>
                  <a:spcPts val="9720"/>
                </a:lnSpc>
              </a:pPr>
              <a:r>
                <a:rPr lang="en-US" sz="9000">
                  <a:solidFill>
                    <a:srgbClr val="992E3A"/>
                  </a:solidFill>
                  <a:latin typeface="Times New Roman"/>
                  <a:ea typeface="Times New Roman"/>
                  <a:cs typeface="Times New Roman"/>
                  <a:sym typeface="Times New Roman"/>
                </a:rPr>
                <a:t>ASSOCIATIVE CONTAINERS</a:t>
              </a:r>
            </a:p>
          </p:txBody>
        </p:sp>
      </p:grpSp>
      <p:sp>
        <p:nvSpPr>
          <p:cNvPr id="8" name="TextBox 8"/>
          <p:cNvSpPr txBox="1"/>
          <p:nvPr/>
        </p:nvSpPr>
        <p:spPr>
          <a:xfrm>
            <a:off x="1953812" y="7312146"/>
            <a:ext cx="5087134" cy="604004"/>
          </a:xfrm>
          <a:prstGeom prst="rect">
            <a:avLst/>
          </a:prstGeom>
        </p:spPr>
        <p:txBody>
          <a:bodyPr lIns="0" tIns="0" rIns="0" bIns="0" rtlCol="0" anchor="t">
            <a:spAutoFit/>
          </a:bodyPr>
          <a:lstStyle/>
          <a:p>
            <a:pPr algn="ctr">
              <a:lnSpc>
                <a:spcPts val="3240"/>
              </a:lnSpc>
            </a:pPr>
            <a:r>
              <a:rPr lang="en-US" sz="2700">
                <a:solidFill>
                  <a:srgbClr val="A81F38"/>
                </a:solidFill>
                <a:latin typeface="Aharoni CLM"/>
                <a:ea typeface="Aharoni CLM"/>
                <a:cs typeface="Aharoni CLM"/>
                <a:sym typeface="Aharoni CLM"/>
              </a:rPr>
              <a:t>A Quest Global Company</a:t>
            </a:r>
          </a:p>
        </p:txBody>
      </p:sp>
      <p:grpSp>
        <p:nvGrpSpPr>
          <p:cNvPr id="9" name="Group 9"/>
          <p:cNvGrpSpPr/>
          <p:nvPr/>
        </p:nvGrpSpPr>
        <p:grpSpPr>
          <a:xfrm>
            <a:off x="2304060" y="2748207"/>
            <a:ext cx="4386639" cy="4386639"/>
            <a:chOff x="0" y="0"/>
            <a:chExt cx="5848852" cy="5848852"/>
          </a:xfrm>
        </p:grpSpPr>
        <p:sp>
          <p:nvSpPr>
            <p:cNvPr id="10" name="Freeform 10"/>
            <p:cNvSpPr/>
            <p:nvPr/>
          </p:nvSpPr>
          <p:spPr>
            <a:xfrm>
              <a:off x="0" y="0"/>
              <a:ext cx="5848858" cy="5848858"/>
            </a:xfrm>
            <a:custGeom>
              <a:avLst/>
              <a:gdLst/>
              <a:ahLst/>
              <a:cxnLst/>
              <a:rect l="l" t="t" r="r" b="b"/>
              <a:pathLst>
                <a:path w="5848858" h="5848858">
                  <a:moveTo>
                    <a:pt x="0" y="0"/>
                  </a:moveTo>
                  <a:lnTo>
                    <a:pt x="5848858" y="0"/>
                  </a:lnTo>
                  <a:lnTo>
                    <a:pt x="5848858" y="5848858"/>
                  </a:lnTo>
                  <a:lnTo>
                    <a:pt x="0" y="5848858"/>
                  </a:lnTo>
                  <a:lnTo>
                    <a:pt x="0" y="0"/>
                  </a:lnTo>
                  <a:close/>
                </a:path>
              </a:pathLst>
            </a:custGeom>
            <a:blipFill>
              <a:blip r:embed="rId5"/>
              <a:stretch>
                <a:fillRect/>
              </a:stretch>
            </a:blipFill>
          </p:spPr>
        </p:sp>
      </p:grpSp>
      <p:grpSp>
        <p:nvGrpSpPr>
          <p:cNvPr id="11" name="Group 11"/>
          <p:cNvGrpSpPr/>
          <p:nvPr/>
        </p:nvGrpSpPr>
        <p:grpSpPr>
          <a:xfrm rot="31961">
            <a:off x="2273004" y="7168323"/>
            <a:ext cx="4629181" cy="19050"/>
            <a:chOff x="0" y="0"/>
            <a:chExt cx="6172241" cy="25400"/>
          </a:xfrm>
        </p:grpSpPr>
        <p:sp>
          <p:nvSpPr>
            <p:cNvPr id="12" name="Freeform 12"/>
            <p:cNvSpPr/>
            <p:nvPr/>
          </p:nvSpPr>
          <p:spPr>
            <a:xfrm>
              <a:off x="0" y="0"/>
              <a:ext cx="6172200" cy="25400"/>
            </a:xfrm>
            <a:custGeom>
              <a:avLst/>
              <a:gdLst/>
              <a:ahLst/>
              <a:cxnLst/>
              <a:rect l="l" t="t" r="r" b="b"/>
              <a:pathLst>
                <a:path w="6172200" h="25400">
                  <a:moveTo>
                    <a:pt x="12700" y="0"/>
                  </a:moveTo>
                  <a:lnTo>
                    <a:pt x="6159500" y="0"/>
                  </a:lnTo>
                  <a:cubicBezTo>
                    <a:pt x="6166485" y="0"/>
                    <a:pt x="6172200" y="5715"/>
                    <a:pt x="6172200" y="12700"/>
                  </a:cubicBezTo>
                  <a:cubicBezTo>
                    <a:pt x="6172200" y="19685"/>
                    <a:pt x="6166485" y="25400"/>
                    <a:pt x="6159500" y="25400"/>
                  </a:cubicBezTo>
                  <a:lnTo>
                    <a:pt x="12700" y="25400"/>
                  </a:lnTo>
                  <a:cubicBezTo>
                    <a:pt x="5715" y="25400"/>
                    <a:pt x="0" y="19685"/>
                    <a:pt x="0" y="12700"/>
                  </a:cubicBezTo>
                  <a:cubicBezTo>
                    <a:pt x="0" y="5715"/>
                    <a:pt x="5715" y="0"/>
                    <a:pt x="12700" y="0"/>
                  </a:cubicBezTo>
                  <a:close/>
                </a:path>
              </a:pathLst>
            </a:custGeom>
            <a:solidFill>
              <a:srgbClr val="A71F38"/>
            </a:solidFill>
          </p:spPr>
        </p:sp>
      </p:grpSp>
      <p:grpSp>
        <p:nvGrpSpPr>
          <p:cNvPr id="13" name="Group 13"/>
          <p:cNvGrpSpPr/>
          <p:nvPr/>
        </p:nvGrpSpPr>
        <p:grpSpPr>
          <a:xfrm rot="41461">
            <a:off x="8471789" y="6851031"/>
            <a:ext cx="9534541" cy="57150"/>
            <a:chOff x="0" y="0"/>
            <a:chExt cx="12712721" cy="76200"/>
          </a:xfrm>
        </p:grpSpPr>
        <p:sp>
          <p:nvSpPr>
            <p:cNvPr id="14" name="Freeform 14"/>
            <p:cNvSpPr/>
            <p:nvPr/>
          </p:nvSpPr>
          <p:spPr>
            <a:xfrm>
              <a:off x="0" y="0"/>
              <a:ext cx="12712700" cy="76200"/>
            </a:xfrm>
            <a:custGeom>
              <a:avLst/>
              <a:gdLst/>
              <a:ahLst/>
              <a:cxnLst/>
              <a:rect l="l" t="t" r="r" b="b"/>
              <a:pathLst>
                <a:path w="12712700" h="76200">
                  <a:moveTo>
                    <a:pt x="38100" y="0"/>
                  </a:moveTo>
                  <a:lnTo>
                    <a:pt x="12674600" y="0"/>
                  </a:lnTo>
                  <a:cubicBezTo>
                    <a:pt x="12695682" y="0"/>
                    <a:pt x="12712700" y="17018"/>
                    <a:pt x="12712700" y="38100"/>
                  </a:cubicBezTo>
                  <a:cubicBezTo>
                    <a:pt x="12712700" y="59182"/>
                    <a:pt x="12695682" y="76200"/>
                    <a:pt x="12674600" y="76200"/>
                  </a:cubicBezTo>
                  <a:lnTo>
                    <a:pt x="38100" y="76200"/>
                  </a:lnTo>
                  <a:cubicBezTo>
                    <a:pt x="17018" y="76200"/>
                    <a:pt x="0" y="59182"/>
                    <a:pt x="0" y="38100"/>
                  </a:cubicBezTo>
                  <a:cubicBezTo>
                    <a:pt x="0" y="17018"/>
                    <a:pt x="17018" y="0"/>
                    <a:pt x="38100" y="0"/>
                  </a:cubicBezTo>
                  <a:close/>
                </a:path>
              </a:pathLst>
            </a:custGeom>
            <a:solidFill>
              <a:srgbClr val="A71F38"/>
            </a:solidFill>
          </p:spPr>
        </p:sp>
      </p:grpSp>
      <p:grpSp>
        <p:nvGrpSpPr>
          <p:cNvPr id="15" name="Group 15"/>
          <p:cNvGrpSpPr/>
          <p:nvPr/>
        </p:nvGrpSpPr>
        <p:grpSpPr>
          <a:xfrm>
            <a:off x="13429522" y="3190926"/>
            <a:ext cx="4576463" cy="57150"/>
            <a:chOff x="0" y="0"/>
            <a:chExt cx="6101951" cy="76200"/>
          </a:xfrm>
        </p:grpSpPr>
        <p:sp>
          <p:nvSpPr>
            <p:cNvPr id="16" name="Freeform 16"/>
            <p:cNvSpPr/>
            <p:nvPr/>
          </p:nvSpPr>
          <p:spPr>
            <a:xfrm>
              <a:off x="0" y="0"/>
              <a:ext cx="6101969" cy="76200"/>
            </a:xfrm>
            <a:custGeom>
              <a:avLst/>
              <a:gdLst/>
              <a:ahLst/>
              <a:cxnLst/>
              <a:rect l="l" t="t" r="r" b="b"/>
              <a:pathLst>
                <a:path w="6101969" h="76200">
                  <a:moveTo>
                    <a:pt x="38100" y="0"/>
                  </a:moveTo>
                  <a:lnTo>
                    <a:pt x="6063869" y="0"/>
                  </a:lnTo>
                  <a:cubicBezTo>
                    <a:pt x="6084951" y="0"/>
                    <a:pt x="6101969" y="17018"/>
                    <a:pt x="6101969" y="38100"/>
                  </a:cubicBezTo>
                  <a:cubicBezTo>
                    <a:pt x="6101969" y="59182"/>
                    <a:pt x="6084951" y="76200"/>
                    <a:pt x="6063869" y="76200"/>
                  </a:cubicBezTo>
                  <a:lnTo>
                    <a:pt x="38100" y="76200"/>
                  </a:lnTo>
                  <a:cubicBezTo>
                    <a:pt x="17018" y="76200"/>
                    <a:pt x="0" y="59182"/>
                    <a:pt x="0" y="38100"/>
                  </a:cubicBezTo>
                  <a:cubicBezTo>
                    <a:pt x="0" y="17018"/>
                    <a:pt x="17018" y="0"/>
                    <a:pt x="38100" y="0"/>
                  </a:cubicBezTo>
                  <a:close/>
                </a:path>
              </a:pathLst>
            </a:custGeom>
            <a:solidFill>
              <a:srgbClr val="676767"/>
            </a:solidFill>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032"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a:stretch>
            </a:blipFill>
          </p:spPr>
        </p:sp>
      </p:grpSp>
      <p:grpSp>
        <p:nvGrpSpPr>
          <p:cNvPr id="4" name="Group 4"/>
          <p:cNvGrpSpPr/>
          <p:nvPr/>
        </p:nvGrpSpPr>
        <p:grpSpPr>
          <a:xfrm>
            <a:off x="349689" y="42863"/>
            <a:ext cx="15423711" cy="973138"/>
            <a:chOff x="0" y="0"/>
            <a:chExt cx="20564948" cy="1297517"/>
          </a:xfrm>
        </p:grpSpPr>
        <p:sp>
          <p:nvSpPr>
            <p:cNvPr id="5" name="Freeform 5"/>
            <p:cNvSpPr/>
            <p:nvPr/>
          </p:nvSpPr>
          <p:spPr>
            <a:xfrm>
              <a:off x="0" y="0"/>
              <a:ext cx="20564948" cy="1297517"/>
            </a:xfrm>
            <a:custGeom>
              <a:avLst/>
              <a:gdLst/>
              <a:ahLst/>
              <a:cxnLst/>
              <a:rect l="l" t="t" r="r" b="b"/>
              <a:pathLst>
                <a:path w="20564948" h="1297517">
                  <a:moveTo>
                    <a:pt x="0" y="0"/>
                  </a:moveTo>
                  <a:lnTo>
                    <a:pt x="20564948" y="0"/>
                  </a:lnTo>
                  <a:lnTo>
                    <a:pt x="20564948" y="1297517"/>
                  </a:lnTo>
                  <a:lnTo>
                    <a:pt x="0" y="1297517"/>
                  </a:lnTo>
                  <a:close/>
                </a:path>
              </a:pathLst>
            </a:custGeom>
            <a:solidFill>
              <a:srgbClr val="000000">
                <a:alpha val="0"/>
              </a:srgbClr>
            </a:solidFill>
          </p:spPr>
        </p:sp>
        <p:sp>
          <p:nvSpPr>
            <p:cNvPr id="6" name="TextBox 6"/>
            <p:cNvSpPr txBox="1"/>
            <p:nvPr/>
          </p:nvSpPr>
          <p:spPr>
            <a:xfrm>
              <a:off x="0" y="57150"/>
              <a:ext cx="20564948" cy="1240367"/>
            </a:xfrm>
            <a:prstGeom prst="rect">
              <a:avLst/>
            </a:prstGeom>
          </p:spPr>
          <p:txBody>
            <a:bodyPr lIns="0" tIns="0" rIns="0" bIns="0" rtlCol="0" anchor="ctr"/>
            <a:lstStyle/>
            <a:p>
              <a:pPr algn="l">
                <a:lnSpc>
                  <a:spcPts val="6415"/>
                </a:lnSpc>
              </a:pPr>
              <a:r>
                <a:rPr lang="en-US" sz="5939" b="1">
                  <a:solidFill>
                    <a:srgbClr val="992E3A"/>
                  </a:solidFill>
                  <a:latin typeface="Aptos Bold"/>
                  <a:ea typeface="Aptos Bold"/>
                  <a:cs typeface="Aptos Bold"/>
                  <a:sym typeface="Aptos Bold"/>
                </a:rPr>
                <a:t>Maps</a:t>
              </a:r>
            </a:p>
          </p:txBody>
        </p:sp>
      </p:grpSp>
      <p:sp>
        <p:nvSpPr>
          <p:cNvPr id="7" name="TextBox 7"/>
          <p:cNvSpPr txBox="1"/>
          <p:nvPr/>
        </p:nvSpPr>
        <p:spPr>
          <a:xfrm>
            <a:off x="349689" y="1183646"/>
            <a:ext cx="17114445" cy="1710149"/>
          </a:xfrm>
          <a:prstGeom prst="rect">
            <a:avLst/>
          </a:prstGeom>
        </p:spPr>
        <p:txBody>
          <a:bodyPr lIns="0" tIns="0" rIns="0" bIns="0" rtlCol="0" anchor="t">
            <a:spAutoFit/>
          </a:bodyPr>
          <a:lstStyle/>
          <a:p>
            <a:pPr algn="l">
              <a:lnSpc>
                <a:spcPts val="3839"/>
              </a:lnSpc>
            </a:pPr>
            <a:r>
              <a:rPr lang="en-US" sz="3199">
                <a:solidFill>
                  <a:srgbClr val="273239"/>
                </a:solidFill>
                <a:latin typeface="Times New Roman"/>
                <a:ea typeface="Times New Roman"/>
                <a:cs typeface="Times New Roman"/>
                <a:sym typeface="Times New Roman"/>
              </a:rPr>
              <a:t>In C++, </a:t>
            </a:r>
            <a:r>
              <a:rPr lang="en-US" sz="3199" b="1">
                <a:solidFill>
                  <a:srgbClr val="273239"/>
                </a:solidFill>
                <a:latin typeface="Times New Roman Bold"/>
                <a:ea typeface="Times New Roman Bold"/>
                <a:cs typeface="Times New Roman Bold"/>
                <a:sym typeface="Times New Roman Bold"/>
              </a:rPr>
              <a:t>maps</a:t>
            </a:r>
            <a:r>
              <a:rPr lang="en-US" sz="3199">
                <a:solidFill>
                  <a:srgbClr val="273239"/>
                </a:solidFill>
                <a:latin typeface="Times New Roman"/>
                <a:ea typeface="Times New Roman"/>
                <a:cs typeface="Times New Roman"/>
                <a:sym typeface="Times New Roman"/>
              </a:rPr>
              <a:t> are associative containers that store data in the form of key value pairs sorted on the basis of keys. No two mapped values can have the same keys. By default, it stores data in ascending order of the keys, but this can be changes as per requirement.</a:t>
            </a:r>
          </a:p>
        </p:txBody>
      </p:sp>
      <p:grpSp>
        <p:nvGrpSpPr>
          <p:cNvPr id="8" name="Group 8"/>
          <p:cNvGrpSpPr/>
          <p:nvPr/>
        </p:nvGrpSpPr>
        <p:grpSpPr>
          <a:xfrm>
            <a:off x="10641804" y="3128116"/>
            <a:ext cx="7634164" cy="5601791"/>
            <a:chOff x="0" y="0"/>
            <a:chExt cx="10178885" cy="7469055"/>
          </a:xfrm>
        </p:grpSpPr>
        <p:sp>
          <p:nvSpPr>
            <p:cNvPr id="9" name="Freeform 9" descr="Navigating The Landscape: A Comprehensive Guide To The Find Operation ..."/>
            <p:cNvSpPr/>
            <p:nvPr/>
          </p:nvSpPr>
          <p:spPr>
            <a:xfrm>
              <a:off x="0" y="0"/>
              <a:ext cx="10178923" cy="7468997"/>
            </a:xfrm>
            <a:custGeom>
              <a:avLst/>
              <a:gdLst/>
              <a:ahLst/>
              <a:cxnLst/>
              <a:rect l="l" t="t" r="r" b="b"/>
              <a:pathLst>
                <a:path w="10178923" h="7468997">
                  <a:moveTo>
                    <a:pt x="0" y="0"/>
                  </a:moveTo>
                  <a:lnTo>
                    <a:pt x="10178923" y="0"/>
                  </a:lnTo>
                  <a:lnTo>
                    <a:pt x="10178923" y="7468997"/>
                  </a:lnTo>
                  <a:lnTo>
                    <a:pt x="0" y="7468997"/>
                  </a:lnTo>
                  <a:lnTo>
                    <a:pt x="0" y="0"/>
                  </a:lnTo>
                  <a:close/>
                </a:path>
              </a:pathLst>
            </a:custGeom>
            <a:blipFill>
              <a:blip r:embed="rId4"/>
              <a:stretch>
                <a:fillRect l="-3085" r="-3084"/>
              </a:stretch>
            </a:blipFill>
          </p:spPr>
        </p:sp>
      </p:grpSp>
      <p:sp>
        <p:nvSpPr>
          <p:cNvPr id="10" name="TextBox 10"/>
          <p:cNvSpPr txBox="1"/>
          <p:nvPr/>
        </p:nvSpPr>
        <p:spPr>
          <a:xfrm>
            <a:off x="337657" y="3613930"/>
            <a:ext cx="10829566" cy="2642711"/>
          </a:xfrm>
          <a:prstGeom prst="rect">
            <a:avLst/>
          </a:prstGeom>
        </p:spPr>
        <p:txBody>
          <a:bodyPr lIns="0" tIns="0" rIns="0" bIns="0" rtlCol="0" anchor="t">
            <a:spAutoFit/>
          </a:bodyPr>
          <a:lstStyle/>
          <a:p>
            <a:pPr algn="l">
              <a:lnSpc>
                <a:spcPts val="4671"/>
              </a:lnSpc>
            </a:pPr>
            <a:r>
              <a:rPr lang="en-US" sz="3199">
                <a:solidFill>
                  <a:srgbClr val="000000"/>
                </a:solidFill>
                <a:latin typeface="Times New Roman"/>
                <a:ea typeface="Times New Roman"/>
                <a:cs typeface="Times New Roman"/>
                <a:sym typeface="Times New Roman"/>
              </a:rPr>
              <a:t>Why we use </a:t>
            </a:r>
            <a:r>
              <a:rPr lang="en-US" sz="3199" b="1">
                <a:solidFill>
                  <a:srgbClr val="000000"/>
                </a:solidFill>
                <a:latin typeface="Times New Roman Bold"/>
                <a:ea typeface="Times New Roman Bold"/>
                <a:cs typeface="Times New Roman Bold"/>
                <a:sym typeface="Times New Roman Bold"/>
              </a:rPr>
              <a:t>maps</a:t>
            </a:r>
            <a:r>
              <a:rPr lang="en-US" sz="3199">
                <a:solidFill>
                  <a:srgbClr val="000000"/>
                </a:solidFill>
                <a:latin typeface="Times New Roman"/>
                <a:ea typeface="Times New Roman"/>
                <a:cs typeface="Times New Roman"/>
                <a:sym typeface="Times New Roman"/>
              </a:rPr>
              <a:t> :</a:t>
            </a:r>
          </a:p>
          <a:p>
            <a:pPr marL="675518" lvl="2" indent="-225173" algn="l">
              <a:lnSpc>
                <a:spcPts val="4671"/>
              </a:lnSpc>
              <a:buFont typeface="Arial"/>
              <a:buChar char="⚬"/>
            </a:pPr>
            <a:r>
              <a:rPr lang="en-US" sz="3199" b="1">
                <a:solidFill>
                  <a:srgbClr val="000000"/>
                </a:solidFill>
                <a:latin typeface="Times New Roman Bold"/>
                <a:ea typeface="Times New Roman Bold"/>
                <a:cs typeface="Times New Roman Bold"/>
                <a:sym typeface="Times New Roman Bold"/>
              </a:rPr>
              <a:t> </a:t>
            </a:r>
            <a:r>
              <a:rPr lang="en-US" sz="3199">
                <a:solidFill>
                  <a:srgbClr val="000000"/>
                </a:solidFill>
                <a:latin typeface="Times New Roman"/>
                <a:ea typeface="Times New Roman"/>
                <a:cs typeface="Times New Roman"/>
                <a:sym typeface="Times New Roman"/>
              </a:rPr>
              <a:t>Store data as pairs: a key and its value (like a dictionary).</a:t>
            </a:r>
          </a:p>
          <a:p>
            <a:pPr marL="675518" lvl="2" indent="-225173" algn="l">
              <a:lnSpc>
                <a:spcPts val="4671"/>
              </a:lnSpc>
              <a:buFont typeface="Arial"/>
              <a:buChar char="⚬"/>
            </a:pPr>
            <a:r>
              <a:rPr lang="en-US" sz="3199">
                <a:solidFill>
                  <a:srgbClr val="000000"/>
                </a:solidFill>
                <a:latin typeface="Times New Roman"/>
                <a:ea typeface="Times New Roman"/>
                <a:cs typeface="Times New Roman"/>
                <a:sym typeface="Times New Roman"/>
              </a:rPr>
              <a:t> Quickly find the value using the key and no duplicates are allowed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14622"/>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a:stretch>
            </a:blipFill>
          </p:spPr>
        </p:sp>
      </p:grpSp>
      <p:grpSp>
        <p:nvGrpSpPr>
          <p:cNvPr id="4" name="Group 4"/>
          <p:cNvGrpSpPr/>
          <p:nvPr/>
        </p:nvGrpSpPr>
        <p:grpSpPr>
          <a:xfrm>
            <a:off x="0" y="264628"/>
            <a:ext cx="9290115" cy="672244"/>
            <a:chOff x="0" y="0"/>
            <a:chExt cx="12386820" cy="896325"/>
          </a:xfrm>
        </p:grpSpPr>
        <p:sp>
          <p:nvSpPr>
            <p:cNvPr id="5" name="Freeform 5"/>
            <p:cNvSpPr/>
            <p:nvPr/>
          </p:nvSpPr>
          <p:spPr>
            <a:xfrm>
              <a:off x="0" y="0"/>
              <a:ext cx="12386820" cy="896325"/>
            </a:xfrm>
            <a:custGeom>
              <a:avLst/>
              <a:gdLst/>
              <a:ahLst/>
              <a:cxnLst/>
              <a:rect l="l" t="t" r="r" b="b"/>
              <a:pathLst>
                <a:path w="12386820" h="896325">
                  <a:moveTo>
                    <a:pt x="0" y="0"/>
                  </a:moveTo>
                  <a:lnTo>
                    <a:pt x="12386820" y="0"/>
                  </a:lnTo>
                  <a:lnTo>
                    <a:pt x="12386820" y="896325"/>
                  </a:lnTo>
                  <a:lnTo>
                    <a:pt x="0" y="896325"/>
                  </a:lnTo>
                  <a:close/>
                </a:path>
              </a:pathLst>
            </a:custGeom>
            <a:solidFill>
              <a:srgbClr val="000000">
                <a:alpha val="0"/>
              </a:srgbClr>
            </a:solidFill>
          </p:spPr>
        </p:sp>
        <p:sp>
          <p:nvSpPr>
            <p:cNvPr id="6" name="TextBox 6"/>
            <p:cNvSpPr txBox="1"/>
            <p:nvPr/>
          </p:nvSpPr>
          <p:spPr>
            <a:xfrm>
              <a:off x="0" y="66675"/>
              <a:ext cx="12386820" cy="829650"/>
            </a:xfrm>
            <a:prstGeom prst="rect">
              <a:avLst/>
            </a:prstGeom>
          </p:spPr>
          <p:txBody>
            <a:bodyPr lIns="0" tIns="0" rIns="0" bIns="0" rtlCol="0" anchor="ctr"/>
            <a:lstStyle/>
            <a:p>
              <a:pPr algn="l">
                <a:lnSpc>
                  <a:spcPts val="7128"/>
                </a:lnSpc>
              </a:pPr>
              <a:r>
                <a:rPr lang="en-US" sz="6600" b="1">
                  <a:solidFill>
                    <a:srgbClr val="A71F38"/>
                  </a:solidFill>
                  <a:latin typeface="Aptos Bold"/>
                  <a:ea typeface="Aptos Bold"/>
                  <a:cs typeface="Aptos Bold"/>
                  <a:sym typeface="Aptos Bold"/>
                </a:rPr>
                <a:t>Code Implementation</a:t>
              </a:r>
            </a:p>
          </p:txBody>
        </p:sp>
      </p:grpSp>
      <p:grpSp>
        <p:nvGrpSpPr>
          <p:cNvPr id="7" name="Group 7"/>
          <p:cNvGrpSpPr>
            <a:grpSpLocks noChangeAspect="1"/>
          </p:cNvGrpSpPr>
          <p:nvPr/>
        </p:nvGrpSpPr>
        <p:grpSpPr>
          <a:xfrm>
            <a:off x="609600" y="1638300"/>
            <a:ext cx="7620000" cy="7574712"/>
            <a:chOff x="0" y="0"/>
            <a:chExt cx="10160000" cy="10099616"/>
          </a:xfrm>
        </p:grpSpPr>
        <p:sp>
          <p:nvSpPr>
            <p:cNvPr id="8" name="Freeform 8"/>
            <p:cNvSpPr/>
            <p:nvPr/>
          </p:nvSpPr>
          <p:spPr>
            <a:xfrm>
              <a:off x="0" y="0"/>
              <a:ext cx="10160000" cy="10099675"/>
            </a:xfrm>
            <a:custGeom>
              <a:avLst/>
              <a:gdLst/>
              <a:ahLst/>
              <a:cxnLst/>
              <a:rect l="l" t="t" r="r" b="b"/>
              <a:pathLst>
                <a:path w="10160000" h="10099675">
                  <a:moveTo>
                    <a:pt x="0" y="0"/>
                  </a:moveTo>
                  <a:lnTo>
                    <a:pt x="10160000" y="0"/>
                  </a:lnTo>
                  <a:lnTo>
                    <a:pt x="10160000" y="10099675"/>
                  </a:lnTo>
                  <a:lnTo>
                    <a:pt x="0" y="10099675"/>
                  </a:lnTo>
                  <a:lnTo>
                    <a:pt x="0" y="0"/>
                  </a:lnTo>
                  <a:close/>
                </a:path>
              </a:pathLst>
            </a:custGeom>
            <a:blipFill>
              <a:blip r:embed="rId4"/>
              <a:stretch>
                <a:fillRect l="-14646" r="-14646"/>
              </a:stretch>
            </a:blipFill>
          </p:spPr>
        </p:sp>
      </p:grpSp>
      <p:grpSp>
        <p:nvGrpSpPr>
          <p:cNvPr id="9" name="Group 9"/>
          <p:cNvGrpSpPr>
            <a:grpSpLocks noChangeAspect="1"/>
          </p:cNvGrpSpPr>
          <p:nvPr/>
        </p:nvGrpSpPr>
        <p:grpSpPr>
          <a:xfrm>
            <a:off x="8686800" y="1604211"/>
            <a:ext cx="7924800" cy="7574712"/>
            <a:chOff x="0" y="0"/>
            <a:chExt cx="10566400" cy="10099616"/>
          </a:xfrm>
        </p:grpSpPr>
        <p:sp>
          <p:nvSpPr>
            <p:cNvPr id="10" name="Freeform 10"/>
            <p:cNvSpPr/>
            <p:nvPr/>
          </p:nvSpPr>
          <p:spPr>
            <a:xfrm>
              <a:off x="0" y="0"/>
              <a:ext cx="10566400" cy="10099675"/>
            </a:xfrm>
            <a:custGeom>
              <a:avLst/>
              <a:gdLst/>
              <a:ahLst/>
              <a:cxnLst/>
              <a:rect l="l" t="t" r="r" b="b"/>
              <a:pathLst>
                <a:path w="10566400" h="10099675">
                  <a:moveTo>
                    <a:pt x="0" y="0"/>
                  </a:moveTo>
                  <a:lnTo>
                    <a:pt x="10566400" y="0"/>
                  </a:lnTo>
                  <a:lnTo>
                    <a:pt x="10566400" y="10099675"/>
                  </a:lnTo>
                  <a:lnTo>
                    <a:pt x="0" y="10099675"/>
                  </a:lnTo>
                  <a:lnTo>
                    <a:pt x="0" y="0"/>
                  </a:lnTo>
                  <a:close/>
                </a:path>
              </a:pathLst>
            </a:custGeom>
            <a:blipFill>
              <a:blip r:embed="rId5"/>
              <a:stretch>
                <a:fillRect l="-14851" r="-14851"/>
              </a:stretch>
            </a:blipFill>
          </p:spPr>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09907" y="-42863"/>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a:stretch>
            </a:blipFill>
          </p:spPr>
        </p:sp>
      </p:grpSp>
      <p:grpSp>
        <p:nvGrpSpPr>
          <p:cNvPr id="4" name="Group 4"/>
          <p:cNvGrpSpPr/>
          <p:nvPr/>
        </p:nvGrpSpPr>
        <p:grpSpPr>
          <a:xfrm>
            <a:off x="349689" y="-42863"/>
            <a:ext cx="15423711" cy="1058863"/>
            <a:chOff x="0" y="0"/>
            <a:chExt cx="20564948" cy="1411817"/>
          </a:xfrm>
        </p:grpSpPr>
        <p:sp>
          <p:nvSpPr>
            <p:cNvPr id="5" name="Freeform 5"/>
            <p:cNvSpPr/>
            <p:nvPr/>
          </p:nvSpPr>
          <p:spPr>
            <a:xfrm>
              <a:off x="0" y="0"/>
              <a:ext cx="20564948" cy="1411817"/>
            </a:xfrm>
            <a:custGeom>
              <a:avLst/>
              <a:gdLst/>
              <a:ahLst/>
              <a:cxnLst/>
              <a:rect l="l" t="t" r="r" b="b"/>
              <a:pathLst>
                <a:path w="20564948" h="1411817">
                  <a:moveTo>
                    <a:pt x="0" y="0"/>
                  </a:moveTo>
                  <a:lnTo>
                    <a:pt x="20564948" y="0"/>
                  </a:lnTo>
                  <a:lnTo>
                    <a:pt x="20564948" y="1411817"/>
                  </a:lnTo>
                  <a:lnTo>
                    <a:pt x="0" y="1411817"/>
                  </a:lnTo>
                  <a:close/>
                </a:path>
              </a:pathLst>
            </a:custGeom>
            <a:solidFill>
              <a:srgbClr val="000000">
                <a:alpha val="0"/>
              </a:srgbClr>
            </a:solidFill>
          </p:spPr>
        </p:sp>
        <p:sp>
          <p:nvSpPr>
            <p:cNvPr id="6" name="TextBox 6"/>
            <p:cNvSpPr txBox="1"/>
            <p:nvPr/>
          </p:nvSpPr>
          <p:spPr>
            <a:xfrm>
              <a:off x="0" y="-57150"/>
              <a:ext cx="20564948" cy="1468967"/>
            </a:xfrm>
            <a:prstGeom prst="rect">
              <a:avLst/>
            </a:prstGeom>
          </p:spPr>
          <p:txBody>
            <a:bodyPr lIns="0" tIns="0" rIns="0" bIns="0" rtlCol="0" anchor="ctr"/>
            <a:lstStyle/>
            <a:p>
              <a:pPr algn="l">
                <a:lnSpc>
                  <a:spcPts val="6415"/>
                </a:lnSpc>
              </a:pPr>
              <a:r>
                <a:rPr lang="en-US" sz="5939" b="1">
                  <a:solidFill>
                    <a:srgbClr val="992E3A"/>
                  </a:solidFill>
                  <a:latin typeface="Times New Roman Bold"/>
                  <a:ea typeface="Times New Roman Bold"/>
                  <a:cs typeface="Times New Roman Bold"/>
                  <a:sym typeface="Times New Roman Bold"/>
                </a:rPr>
                <a:t>MultiMaps</a:t>
              </a:r>
            </a:p>
          </p:txBody>
        </p:sp>
      </p:grpSp>
      <p:sp>
        <p:nvSpPr>
          <p:cNvPr id="7" name="TextBox 7"/>
          <p:cNvSpPr txBox="1"/>
          <p:nvPr/>
        </p:nvSpPr>
        <p:spPr>
          <a:xfrm>
            <a:off x="586778" y="1144228"/>
            <a:ext cx="17114445" cy="2195924"/>
          </a:xfrm>
          <a:prstGeom prst="rect">
            <a:avLst/>
          </a:prstGeom>
        </p:spPr>
        <p:txBody>
          <a:bodyPr lIns="0" tIns="0" rIns="0" bIns="0" rtlCol="0" anchor="t">
            <a:spAutoFit/>
          </a:bodyPr>
          <a:lstStyle/>
          <a:p>
            <a:pPr algn="l">
              <a:lnSpc>
                <a:spcPts val="3839"/>
              </a:lnSpc>
            </a:pPr>
            <a:r>
              <a:rPr lang="en-US" sz="3199">
                <a:solidFill>
                  <a:srgbClr val="273239"/>
                </a:solidFill>
                <a:latin typeface="Times New Roman"/>
                <a:ea typeface="Times New Roman"/>
                <a:cs typeface="Times New Roman"/>
                <a:sym typeface="Times New Roman"/>
              </a:rPr>
              <a:t>In C++, </a:t>
            </a:r>
            <a:r>
              <a:rPr lang="en-US" sz="3199" b="1">
                <a:solidFill>
                  <a:srgbClr val="273239"/>
                </a:solidFill>
                <a:latin typeface="Times New Roman Bold"/>
                <a:ea typeface="Times New Roman Bold"/>
                <a:cs typeface="Times New Roman Bold"/>
                <a:sym typeface="Times New Roman Bold"/>
              </a:rPr>
              <a:t>multimap</a:t>
            </a:r>
            <a:r>
              <a:rPr lang="en-US" sz="3199">
                <a:solidFill>
                  <a:srgbClr val="273239"/>
                </a:solidFill>
                <a:latin typeface="Times New Roman"/>
                <a:ea typeface="Times New Roman"/>
                <a:cs typeface="Times New Roman"/>
                <a:sym typeface="Times New Roman"/>
              </a:rPr>
              <a:t> is an associative container similar to map, but it can have multiple elements with same keys. It stores all the elements in increasing order based on their keys by default but can be changed if required. It provides fast insertion, deletion and search on this sorted data.</a:t>
            </a:r>
          </a:p>
          <a:p>
            <a:pPr algn="l">
              <a:lnSpc>
                <a:spcPts val="3839"/>
              </a:lnSpc>
            </a:pPr>
            <a:endParaRPr lang="en-US" sz="3199">
              <a:solidFill>
                <a:srgbClr val="273239"/>
              </a:solidFill>
              <a:latin typeface="Times New Roman"/>
              <a:ea typeface="Times New Roman"/>
              <a:cs typeface="Times New Roman"/>
              <a:sym typeface="Times New Roman"/>
            </a:endParaRPr>
          </a:p>
        </p:txBody>
      </p:sp>
      <p:grpSp>
        <p:nvGrpSpPr>
          <p:cNvPr id="8" name="Group 8"/>
          <p:cNvGrpSpPr/>
          <p:nvPr/>
        </p:nvGrpSpPr>
        <p:grpSpPr>
          <a:xfrm>
            <a:off x="10906554" y="3340152"/>
            <a:ext cx="7031757" cy="4709951"/>
            <a:chOff x="0" y="0"/>
            <a:chExt cx="9375676" cy="6279935"/>
          </a:xfrm>
        </p:grpSpPr>
        <p:sp>
          <p:nvSpPr>
            <p:cNvPr id="9" name="Freeform 9"/>
            <p:cNvSpPr/>
            <p:nvPr/>
          </p:nvSpPr>
          <p:spPr>
            <a:xfrm>
              <a:off x="0" y="0"/>
              <a:ext cx="9375648" cy="6279896"/>
            </a:xfrm>
            <a:custGeom>
              <a:avLst/>
              <a:gdLst/>
              <a:ahLst/>
              <a:cxnLst/>
              <a:rect l="l" t="t" r="r" b="b"/>
              <a:pathLst>
                <a:path w="9375648" h="6279896">
                  <a:moveTo>
                    <a:pt x="0" y="0"/>
                  </a:moveTo>
                  <a:lnTo>
                    <a:pt x="9375648" y="0"/>
                  </a:lnTo>
                  <a:lnTo>
                    <a:pt x="9375648" y="6279896"/>
                  </a:lnTo>
                  <a:lnTo>
                    <a:pt x="0" y="6279896"/>
                  </a:lnTo>
                  <a:lnTo>
                    <a:pt x="0" y="0"/>
                  </a:lnTo>
                  <a:close/>
                </a:path>
              </a:pathLst>
            </a:custGeom>
            <a:blipFill>
              <a:blip r:embed="rId4"/>
              <a:stretch>
                <a:fillRect t="-18972" b="-18972"/>
              </a:stretch>
            </a:blipFill>
          </p:spPr>
        </p:sp>
      </p:grpSp>
      <p:sp>
        <p:nvSpPr>
          <p:cNvPr id="10" name="TextBox 10"/>
          <p:cNvSpPr txBox="1"/>
          <p:nvPr/>
        </p:nvSpPr>
        <p:spPr>
          <a:xfrm>
            <a:off x="446935" y="4752336"/>
            <a:ext cx="10627475" cy="1710150"/>
          </a:xfrm>
          <a:prstGeom prst="rect">
            <a:avLst/>
          </a:prstGeom>
        </p:spPr>
        <p:txBody>
          <a:bodyPr lIns="0" tIns="0" rIns="0" bIns="0" rtlCol="0" anchor="t">
            <a:spAutoFit/>
          </a:bodyPr>
          <a:lstStyle/>
          <a:p>
            <a:pPr marL="675640" lvl="2" indent="-225213" algn="l">
              <a:lnSpc>
                <a:spcPts val="3840"/>
              </a:lnSpc>
              <a:buFont typeface="Arial"/>
              <a:buChar char="⚬"/>
            </a:pPr>
            <a:r>
              <a:rPr lang="en-US" sz="3200">
                <a:solidFill>
                  <a:srgbClr val="000000"/>
                </a:solidFill>
                <a:latin typeface="Times New Roman"/>
                <a:ea typeface="Times New Roman"/>
                <a:cs typeface="Times New Roman"/>
                <a:sym typeface="Times New Roman"/>
              </a:rPr>
              <a:t> We use multimap when one key has many values.</a:t>
            </a:r>
          </a:p>
          <a:p>
            <a:pPr marL="675640" lvl="2" indent="-225213" algn="l">
              <a:lnSpc>
                <a:spcPts val="3840"/>
              </a:lnSpc>
              <a:buFont typeface="Arial"/>
              <a:buChar char="⚬"/>
            </a:pPr>
            <a:r>
              <a:rPr lang="en-US" sz="3200">
                <a:solidFill>
                  <a:srgbClr val="000000"/>
                </a:solidFill>
                <a:latin typeface="Times New Roman"/>
                <a:ea typeface="Times New Roman"/>
                <a:cs typeface="Times New Roman"/>
                <a:sym typeface="Times New Roman"/>
              </a:rPr>
              <a:t> The same key can appear more than once.</a:t>
            </a:r>
          </a:p>
          <a:p>
            <a:pPr marL="675640" lvl="2" indent="-225213" algn="l">
              <a:lnSpc>
                <a:spcPts val="3840"/>
              </a:lnSpc>
              <a:buFont typeface="Arial"/>
              <a:buChar char="⚬"/>
            </a:pPr>
            <a:r>
              <a:rPr lang="en-US" sz="3200">
                <a:solidFill>
                  <a:srgbClr val="000000"/>
                </a:solidFill>
                <a:latin typeface="Times New Roman"/>
                <a:ea typeface="Times New Roman"/>
                <a:cs typeface="Times New Roman"/>
                <a:sym typeface="Times New Roman"/>
              </a:rPr>
              <a:t> The keys are always kept in order.</a:t>
            </a:r>
          </a:p>
        </p:txBody>
      </p:sp>
      <p:sp>
        <p:nvSpPr>
          <p:cNvPr id="11" name="TextBox 11"/>
          <p:cNvSpPr txBox="1"/>
          <p:nvPr/>
        </p:nvSpPr>
        <p:spPr>
          <a:xfrm>
            <a:off x="915306" y="4057066"/>
            <a:ext cx="9069404" cy="554881"/>
          </a:xfrm>
          <a:prstGeom prst="rect">
            <a:avLst/>
          </a:prstGeom>
        </p:spPr>
        <p:txBody>
          <a:bodyPr lIns="0" tIns="0" rIns="0" bIns="0" rtlCol="0" anchor="t">
            <a:spAutoFit/>
          </a:bodyPr>
          <a:lstStyle/>
          <a:p>
            <a:pPr algn="l">
              <a:lnSpc>
                <a:spcPts val="3839"/>
              </a:lnSpc>
            </a:pPr>
            <a:r>
              <a:rPr lang="en-US" sz="3200" b="1">
                <a:solidFill>
                  <a:srgbClr val="273239"/>
                </a:solidFill>
                <a:latin typeface="Times New Roman Bold"/>
                <a:ea typeface="Times New Roman Bold"/>
                <a:cs typeface="Times New Roman Bold"/>
                <a:sym typeface="Times New Roman Bold"/>
              </a:rPr>
              <a:t>Why we use</a:t>
            </a:r>
            <a:r>
              <a:rPr lang="en-US" sz="3200">
                <a:solidFill>
                  <a:srgbClr val="273239"/>
                </a:solidFill>
                <a:latin typeface="Times New Roman"/>
                <a:ea typeface="Times New Roman"/>
                <a:cs typeface="Times New Roman"/>
                <a:sym typeface="Times New Roman"/>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43132"/>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a:stretch>
            </a:blipFill>
          </p:spPr>
        </p:sp>
      </p:grpSp>
      <p:grpSp>
        <p:nvGrpSpPr>
          <p:cNvPr id="4" name="Group 4"/>
          <p:cNvGrpSpPr/>
          <p:nvPr/>
        </p:nvGrpSpPr>
        <p:grpSpPr>
          <a:xfrm>
            <a:off x="349689" y="-42863"/>
            <a:ext cx="15423711" cy="1058863"/>
            <a:chOff x="0" y="0"/>
            <a:chExt cx="20564948" cy="1411817"/>
          </a:xfrm>
        </p:grpSpPr>
        <p:sp>
          <p:nvSpPr>
            <p:cNvPr id="5" name="Freeform 5"/>
            <p:cNvSpPr/>
            <p:nvPr/>
          </p:nvSpPr>
          <p:spPr>
            <a:xfrm>
              <a:off x="0" y="0"/>
              <a:ext cx="20564948" cy="1411817"/>
            </a:xfrm>
            <a:custGeom>
              <a:avLst/>
              <a:gdLst/>
              <a:ahLst/>
              <a:cxnLst/>
              <a:rect l="l" t="t" r="r" b="b"/>
              <a:pathLst>
                <a:path w="20564948" h="1411817">
                  <a:moveTo>
                    <a:pt x="0" y="0"/>
                  </a:moveTo>
                  <a:lnTo>
                    <a:pt x="20564948" y="0"/>
                  </a:lnTo>
                  <a:lnTo>
                    <a:pt x="20564948" y="1411817"/>
                  </a:lnTo>
                  <a:lnTo>
                    <a:pt x="0" y="1411817"/>
                  </a:lnTo>
                  <a:close/>
                </a:path>
              </a:pathLst>
            </a:custGeom>
            <a:solidFill>
              <a:srgbClr val="000000">
                <a:alpha val="0"/>
              </a:srgbClr>
            </a:solidFill>
          </p:spPr>
        </p:sp>
        <p:sp>
          <p:nvSpPr>
            <p:cNvPr id="6" name="TextBox 6"/>
            <p:cNvSpPr txBox="1"/>
            <p:nvPr/>
          </p:nvSpPr>
          <p:spPr>
            <a:xfrm>
              <a:off x="0" y="-57150"/>
              <a:ext cx="20564948" cy="1468967"/>
            </a:xfrm>
            <a:prstGeom prst="rect">
              <a:avLst/>
            </a:prstGeom>
          </p:spPr>
          <p:txBody>
            <a:bodyPr lIns="0" tIns="0" rIns="0" bIns="0" rtlCol="0" anchor="ctr"/>
            <a:lstStyle/>
            <a:p>
              <a:pPr algn="l">
                <a:lnSpc>
                  <a:spcPts val="6415"/>
                </a:lnSpc>
              </a:pPr>
              <a:r>
                <a:rPr lang="en-US" sz="5939" b="1">
                  <a:solidFill>
                    <a:srgbClr val="992E3A"/>
                  </a:solidFill>
                  <a:latin typeface="Times New Roman Bold"/>
                  <a:ea typeface="Times New Roman Bold"/>
                  <a:cs typeface="Times New Roman Bold"/>
                  <a:sym typeface="Times New Roman Bold"/>
                </a:rPr>
                <a:t>Implementation of MultiMaps</a:t>
              </a:r>
            </a:p>
          </p:txBody>
        </p:sp>
      </p:grpSp>
      <p:pic>
        <p:nvPicPr>
          <p:cNvPr id="11" name="Picture 10" descr="A screen shot of a computer program&#10;&#10;AI-generated content may be incorrect.">
            <a:extLst>
              <a:ext uri="{FF2B5EF4-FFF2-40B4-BE49-F238E27FC236}">
                <a16:creationId xmlns:a16="http://schemas.microsoft.com/office/drawing/2014/main" id="{03C2CB03-1C9B-1B8E-AD69-3ABB936649BC}"/>
              </a:ext>
            </a:extLst>
          </p:cNvPr>
          <p:cNvPicPr>
            <a:picLocks noChangeAspect="1"/>
          </p:cNvPicPr>
          <p:nvPr/>
        </p:nvPicPr>
        <p:blipFill>
          <a:blip r:embed="rId4"/>
          <a:stretch>
            <a:fillRect/>
          </a:stretch>
        </p:blipFill>
        <p:spPr>
          <a:xfrm>
            <a:off x="1000125" y="1911124"/>
            <a:ext cx="10436678" cy="7566931"/>
          </a:xfrm>
          <a:prstGeom prst="rect">
            <a:avLst/>
          </a:prstGeom>
        </p:spPr>
      </p:pic>
      <p:pic>
        <p:nvPicPr>
          <p:cNvPr id="12" name="Picture 11" descr="A screenshot of a computer screen&#10;&#10;AI-generated content may be incorrect.">
            <a:extLst>
              <a:ext uri="{FF2B5EF4-FFF2-40B4-BE49-F238E27FC236}">
                <a16:creationId xmlns:a16="http://schemas.microsoft.com/office/drawing/2014/main" id="{F362AD9D-9910-0CA0-BC7C-22677C2C8E8A}"/>
              </a:ext>
            </a:extLst>
          </p:cNvPr>
          <p:cNvPicPr>
            <a:picLocks noChangeAspect="1"/>
          </p:cNvPicPr>
          <p:nvPr/>
        </p:nvPicPr>
        <p:blipFill>
          <a:blip r:embed="rId5"/>
          <a:stretch>
            <a:fillRect/>
          </a:stretch>
        </p:blipFill>
        <p:spPr>
          <a:xfrm>
            <a:off x="11634107" y="2432958"/>
            <a:ext cx="5796642" cy="253637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a:stretch>
            </a:blipFill>
          </p:spPr>
        </p:sp>
      </p:grpSp>
      <p:grpSp>
        <p:nvGrpSpPr>
          <p:cNvPr id="4" name="Group 4"/>
          <p:cNvGrpSpPr/>
          <p:nvPr/>
        </p:nvGrpSpPr>
        <p:grpSpPr>
          <a:xfrm>
            <a:off x="349689" y="42863"/>
            <a:ext cx="15423711" cy="973137"/>
            <a:chOff x="0" y="0"/>
            <a:chExt cx="20564948" cy="1297517"/>
          </a:xfrm>
        </p:grpSpPr>
        <p:sp>
          <p:nvSpPr>
            <p:cNvPr id="5" name="Freeform 5"/>
            <p:cNvSpPr/>
            <p:nvPr/>
          </p:nvSpPr>
          <p:spPr>
            <a:xfrm>
              <a:off x="0" y="0"/>
              <a:ext cx="20564948" cy="1297517"/>
            </a:xfrm>
            <a:custGeom>
              <a:avLst/>
              <a:gdLst/>
              <a:ahLst/>
              <a:cxnLst/>
              <a:rect l="l" t="t" r="r" b="b"/>
              <a:pathLst>
                <a:path w="20564948" h="1297517">
                  <a:moveTo>
                    <a:pt x="0" y="0"/>
                  </a:moveTo>
                  <a:lnTo>
                    <a:pt x="20564948" y="0"/>
                  </a:lnTo>
                  <a:lnTo>
                    <a:pt x="20564948" y="1297517"/>
                  </a:lnTo>
                  <a:lnTo>
                    <a:pt x="0" y="1297517"/>
                  </a:lnTo>
                  <a:close/>
                </a:path>
              </a:pathLst>
            </a:custGeom>
            <a:solidFill>
              <a:srgbClr val="000000">
                <a:alpha val="0"/>
              </a:srgbClr>
            </a:solidFill>
          </p:spPr>
        </p:sp>
        <p:sp>
          <p:nvSpPr>
            <p:cNvPr id="6" name="TextBox 6"/>
            <p:cNvSpPr txBox="1"/>
            <p:nvPr/>
          </p:nvSpPr>
          <p:spPr>
            <a:xfrm>
              <a:off x="0" y="57150"/>
              <a:ext cx="20564948" cy="1240367"/>
            </a:xfrm>
            <a:prstGeom prst="rect">
              <a:avLst/>
            </a:prstGeom>
          </p:spPr>
          <p:txBody>
            <a:bodyPr lIns="0" tIns="0" rIns="0" bIns="0" rtlCol="0" anchor="ctr"/>
            <a:lstStyle/>
            <a:p>
              <a:pPr algn="l">
                <a:lnSpc>
                  <a:spcPts val="6415"/>
                </a:lnSpc>
              </a:pPr>
              <a:r>
                <a:rPr lang="en-US" sz="5939" b="1">
                  <a:solidFill>
                    <a:srgbClr val="992E3A"/>
                  </a:solidFill>
                  <a:latin typeface="Aptos Bold"/>
                  <a:ea typeface="Aptos Bold"/>
                  <a:cs typeface="Aptos Bold"/>
                  <a:sym typeface="Aptos Bold"/>
                </a:rPr>
                <a:t>Maps VS MultiMaps</a:t>
              </a:r>
            </a:p>
          </p:txBody>
        </p:sp>
      </p:grpSp>
      <p:grpSp>
        <p:nvGrpSpPr>
          <p:cNvPr id="7" name="Group 7"/>
          <p:cNvGrpSpPr/>
          <p:nvPr/>
        </p:nvGrpSpPr>
        <p:grpSpPr>
          <a:xfrm>
            <a:off x="349689" y="559435"/>
            <a:ext cx="16752422" cy="3451860"/>
            <a:chOff x="0" y="0"/>
            <a:chExt cx="22336563" cy="4602480"/>
          </a:xfrm>
        </p:grpSpPr>
        <p:sp>
          <p:nvSpPr>
            <p:cNvPr id="8" name="Freeform 8"/>
            <p:cNvSpPr/>
            <p:nvPr/>
          </p:nvSpPr>
          <p:spPr>
            <a:xfrm>
              <a:off x="0" y="0"/>
              <a:ext cx="22336562" cy="4602480"/>
            </a:xfrm>
            <a:custGeom>
              <a:avLst/>
              <a:gdLst/>
              <a:ahLst/>
              <a:cxnLst/>
              <a:rect l="l" t="t" r="r" b="b"/>
              <a:pathLst>
                <a:path w="22336562" h="4602480">
                  <a:moveTo>
                    <a:pt x="0" y="0"/>
                  </a:moveTo>
                  <a:lnTo>
                    <a:pt x="22336562" y="0"/>
                  </a:lnTo>
                  <a:lnTo>
                    <a:pt x="22336562" y="4602480"/>
                  </a:lnTo>
                  <a:lnTo>
                    <a:pt x="0" y="4602480"/>
                  </a:lnTo>
                  <a:close/>
                </a:path>
              </a:pathLst>
            </a:custGeom>
            <a:solidFill>
              <a:srgbClr val="000000">
                <a:alpha val="0"/>
              </a:srgbClr>
            </a:solidFill>
          </p:spPr>
        </p:sp>
        <p:sp>
          <p:nvSpPr>
            <p:cNvPr id="9" name="TextBox 9"/>
            <p:cNvSpPr txBox="1"/>
            <p:nvPr/>
          </p:nvSpPr>
          <p:spPr>
            <a:xfrm>
              <a:off x="0" y="-57150"/>
              <a:ext cx="22336563" cy="4659630"/>
            </a:xfrm>
            <a:prstGeom prst="rect">
              <a:avLst/>
            </a:prstGeom>
          </p:spPr>
          <p:txBody>
            <a:bodyPr lIns="0" tIns="0" rIns="0" bIns="0" rtlCol="0" anchor="ctr"/>
            <a:lstStyle/>
            <a:p>
              <a:pPr marL="633291" lvl="2" indent="-211097" algn="l">
                <a:lnSpc>
                  <a:spcPts val="3598"/>
                </a:lnSpc>
                <a:buFont typeface="Arial"/>
                <a:buChar char="⚬"/>
              </a:pPr>
              <a:r>
                <a:rPr lang="en-US" sz="2999" b="1">
                  <a:solidFill>
                    <a:srgbClr val="000000"/>
                  </a:solidFill>
                  <a:latin typeface="Times New Roman Bold"/>
                  <a:ea typeface="Times New Roman Bold"/>
                  <a:cs typeface="Times New Roman Bold"/>
                  <a:sym typeface="Times New Roman Bold"/>
                </a:rPr>
                <a:t> Map:</a:t>
              </a:r>
            </a:p>
            <a:p>
              <a:pPr marL="633291" lvl="2" indent="-211097" algn="l">
                <a:lnSpc>
                  <a:spcPts val="3598"/>
                </a:lnSpc>
              </a:pPr>
              <a:r>
                <a:rPr lang="en-US" sz="2999">
                  <a:solidFill>
                    <a:srgbClr val="000000"/>
                  </a:solidFill>
                  <a:latin typeface="Times New Roman"/>
                  <a:ea typeface="Times New Roman"/>
                  <a:cs typeface="Times New Roman"/>
                  <a:sym typeface="Times New Roman"/>
                </a:rPr>
                <a:t>A collection of key-value pairs where </a:t>
              </a:r>
              <a:r>
                <a:rPr lang="en-US" sz="2999" b="1">
                  <a:solidFill>
                    <a:srgbClr val="000000"/>
                  </a:solidFill>
                  <a:latin typeface="Times New Roman Bold"/>
                  <a:ea typeface="Times New Roman Bold"/>
                  <a:cs typeface="Times New Roman Bold"/>
                  <a:sym typeface="Times New Roman Bold"/>
                </a:rPr>
                <a:t>each key is unique</a:t>
              </a:r>
              <a:r>
                <a:rPr lang="en-US" sz="2999">
                  <a:solidFill>
                    <a:srgbClr val="000000"/>
                  </a:solidFill>
                  <a:latin typeface="Times New Roman"/>
                  <a:ea typeface="Times New Roman"/>
                  <a:cs typeface="Times New Roman"/>
                  <a:sym typeface="Times New Roman"/>
                </a:rPr>
                <a:t>. You cannot have two entries with the same key.</a:t>
              </a:r>
            </a:p>
            <a:p>
              <a:pPr marL="633291" lvl="2" indent="-211097" algn="l">
                <a:lnSpc>
                  <a:spcPts val="3598"/>
                </a:lnSpc>
                <a:buFont typeface="Arial"/>
                <a:buChar char="⚬"/>
              </a:pPr>
              <a:r>
                <a:rPr lang="en-US" sz="2999" b="1">
                  <a:solidFill>
                    <a:srgbClr val="000000"/>
                  </a:solidFill>
                  <a:latin typeface="Times New Roman Bold"/>
                  <a:ea typeface="Times New Roman Bold"/>
                  <a:cs typeface="Times New Roman Bold"/>
                  <a:sym typeface="Times New Roman Bold"/>
                </a:rPr>
                <a:t> Multimap:</a:t>
              </a:r>
            </a:p>
            <a:p>
              <a:pPr marL="633291" lvl="2" indent="-211097" algn="l">
                <a:lnSpc>
                  <a:spcPts val="3598"/>
                </a:lnSpc>
              </a:pPr>
              <a:r>
                <a:rPr lang="en-US" sz="2999">
                  <a:solidFill>
                    <a:srgbClr val="000000"/>
                  </a:solidFill>
                  <a:latin typeface="Times New Roman"/>
                  <a:ea typeface="Times New Roman"/>
                  <a:cs typeface="Times New Roman"/>
                  <a:sym typeface="Times New Roman"/>
                </a:rPr>
                <a:t>A collection of key-value pairs where </a:t>
              </a:r>
              <a:r>
                <a:rPr lang="en-US" sz="2999" b="1">
                  <a:solidFill>
                    <a:srgbClr val="000000"/>
                  </a:solidFill>
                  <a:latin typeface="Times New Roman Bold"/>
                  <a:ea typeface="Times New Roman Bold"/>
                  <a:cs typeface="Times New Roman Bold"/>
                  <a:sym typeface="Times New Roman Bold"/>
                </a:rPr>
                <a:t>keys can repeat</a:t>
              </a:r>
              <a:r>
                <a:rPr lang="en-US" sz="2999">
                  <a:solidFill>
                    <a:srgbClr val="000000"/>
                  </a:solidFill>
                  <a:latin typeface="Times New Roman"/>
                  <a:ea typeface="Times New Roman"/>
                  <a:cs typeface="Times New Roman"/>
                  <a:sym typeface="Times New Roman"/>
                </a:rPr>
                <a:t>. Multiple entries can have the same key</a:t>
              </a:r>
            </a:p>
          </p:txBody>
        </p:sp>
      </p:grpSp>
      <p:graphicFrame>
        <p:nvGraphicFramePr>
          <p:cNvPr id="10" name="Table 10"/>
          <p:cNvGraphicFramePr>
            <a:graphicFrameLocks noGrp="1"/>
          </p:cNvGraphicFramePr>
          <p:nvPr>
            <p:extLst>
              <p:ext uri="{D42A27DB-BD31-4B8C-83A1-F6EECF244321}">
                <p14:modId xmlns:p14="http://schemas.microsoft.com/office/powerpoint/2010/main" val="2648273027"/>
              </p:ext>
            </p:extLst>
          </p:nvPr>
        </p:nvGraphicFramePr>
        <p:xfrm>
          <a:off x="713014" y="3408938"/>
          <a:ext cx="15811500" cy="6746240"/>
        </p:xfrm>
        <a:graphic>
          <a:graphicData uri="http://schemas.openxmlformats.org/drawingml/2006/table">
            <a:tbl>
              <a:tblPr/>
              <a:tblGrid>
                <a:gridCol w="5270500">
                  <a:extLst>
                    <a:ext uri="{9D8B030D-6E8A-4147-A177-3AD203B41FA5}">
                      <a16:colId xmlns:a16="http://schemas.microsoft.com/office/drawing/2014/main" val="20000"/>
                    </a:ext>
                  </a:extLst>
                </a:gridCol>
                <a:gridCol w="5270500">
                  <a:extLst>
                    <a:ext uri="{9D8B030D-6E8A-4147-A177-3AD203B41FA5}">
                      <a16:colId xmlns:a16="http://schemas.microsoft.com/office/drawing/2014/main" val="20001"/>
                    </a:ext>
                  </a:extLst>
                </a:gridCol>
                <a:gridCol w="5270500">
                  <a:extLst>
                    <a:ext uri="{9D8B030D-6E8A-4147-A177-3AD203B41FA5}">
                      <a16:colId xmlns:a16="http://schemas.microsoft.com/office/drawing/2014/main" val="20002"/>
                    </a:ext>
                  </a:extLst>
                </a:gridCol>
              </a:tblGrid>
              <a:tr h="510977">
                <a:tc>
                  <a:txBody>
                    <a:bodyPr/>
                    <a:lstStyle/>
                    <a:p>
                      <a:pPr algn="l">
                        <a:lnSpc>
                          <a:spcPts val="3240"/>
                        </a:lnSpc>
                        <a:defRPr/>
                      </a:pPr>
                      <a:r>
                        <a:rPr lang="en-US" sz="2700" b="1">
                          <a:solidFill>
                            <a:srgbClr val="FFFFFF"/>
                          </a:solidFill>
                          <a:latin typeface="Aptos Bold"/>
                          <a:ea typeface="Aptos Bold"/>
                          <a:cs typeface="Aptos Bold"/>
                          <a:sym typeface="Aptos Bold"/>
                        </a:rPr>
                        <a:t>Feature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4472C4"/>
                    </a:solidFill>
                  </a:tcPr>
                </a:tc>
                <a:tc>
                  <a:txBody>
                    <a:bodyPr/>
                    <a:lstStyle/>
                    <a:p>
                      <a:pPr algn="l">
                        <a:lnSpc>
                          <a:spcPts val="3240"/>
                        </a:lnSpc>
                        <a:defRPr/>
                      </a:pPr>
                      <a:r>
                        <a:rPr lang="en-US" sz="2700" b="1">
                          <a:solidFill>
                            <a:srgbClr val="FFFFFF"/>
                          </a:solidFill>
                          <a:latin typeface="Aptos Bold"/>
                          <a:ea typeface="Aptos Bold"/>
                          <a:cs typeface="Aptos Bold"/>
                          <a:sym typeface="Aptos Bold"/>
                        </a:rPr>
                        <a:t>std::map</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4472C4"/>
                    </a:solidFill>
                  </a:tcPr>
                </a:tc>
                <a:tc>
                  <a:txBody>
                    <a:bodyPr/>
                    <a:lstStyle/>
                    <a:p>
                      <a:pPr algn="l">
                        <a:lnSpc>
                          <a:spcPts val="3240"/>
                        </a:lnSpc>
                        <a:defRPr/>
                      </a:pPr>
                      <a:r>
                        <a:rPr lang="en-US" sz="2700" b="1">
                          <a:solidFill>
                            <a:srgbClr val="FFFFFF"/>
                          </a:solidFill>
                          <a:latin typeface="Aptos Bold"/>
                          <a:ea typeface="Aptos Bold"/>
                          <a:cs typeface="Aptos Bold"/>
                          <a:sym typeface="Aptos Bold"/>
                        </a:rPr>
                        <a:t>std::multimap</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10000"/>
                  </a:ext>
                </a:extLst>
              </a:tr>
              <a:tr h="510977">
                <a:tc>
                  <a:txBody>
                    <a:bodyPr/>
                    <a:lstStyle/>
                    <a:p>
                      <a:pPr algn="l">
                        <a:lnSpc>
                          <a:spcPts val="3240"/>
                        </a:lnSpc>
                        <a:defRPr/>
                      </a:pPr>
                      <a:r>
                        <a:rPr lang="en-US" sz="2700" b="1">
                          <a:solidFill>
                            <a:srgbClr val="000000"/>
                          </a:solidFill>
                          <a:latin typeface="Aptos Bold"/>
                          <a:ea typeface="Aptos Bold"/>
                          <a:cs typeface="Aptos Bold"/>
                          <a:sym typeface="Aptos Bold"/>
                        </a:rPr>
                        <a:t>Key Uniqueness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FD5EA"/>
                    </a:solidFill>
                  </a:tcPr>
                </a:tc>
                <a:tc>
                  <a:txBody>
                    <a:bodyPr/>
                    <a:lstStyle/>
                    <a:p>
                      <a:pPr algn="l">
                        <a:lnSpc>
                          <a:spcPts val="3240"/>
                        </a:lnSpc>
                        <a:defRPr/>
                      </a:pPr>
                      <a:r>
                        <a:rPr lang="en-US" sz="2700">
                          <a:solidFill>
                            <a:srgbClr val="000000"/>
                          </a:solidFill>
                          <a:latin typeface="Aptos"/>
                          <a:ea typeface="Aptos"/>
                          <a:cs typeface="Aptos"/>
                          <a:sym typeface="Aptos"/>
                        </a:rPr>
                        <a:t>Keys are </a:t>
                      </a:r>
                      <a:r>
                        <a:rPr lang="en-US" sz="2700" b="1">
                          <a:solidFill>
                            <a:srgbClr val="000000"/>
                          </a:solidFill>
                          <a:latin typeface="Aptos Bold"/>
                          <a:ea typeface="Aptos Bold"/>
                          <a:cs typeface="Aptos Bold"/>
                          <a:sym typeface="Aptos Bold"/>
                        </a:rPr>
                        <a:t>unique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FD5EA"/>
                    </a:solidFill>
                  </a:tcPr>
                </a:tc>
                <a:tc>
                  <a:txBody>
                    <a:bodyPr/>
                    <a:lstStyle/>
                    <a:p>
                      <a:pPr algn="l">
                        <a:lnSpc>
                          <a:spcPts val="3240"/>
                        </a:lnSpc>
                        <a:defRPr/>
                      </a:pPr>
                      <a:r>
                        <a:rPr lang="en-US" sz="2700">
                          <a:solidFill>
                            <a:srgbClr val="000000"/>
                          </a:solidFill>
                          <a:latin typeface="Aptos"/>
                          <a:ea typeface="Aptos"/>
                          <a:cs typeface="Aptos"/>
                          <a:sym typeface="Aptos"/>
                        </a:rPr>
                        <a:t>Keys can have </a:t>
                      </a:r>
                      <a:r>
                        <a:rPr lang="en-US" sz="2700" b="1">
                          <a:solidFill>
                            <a:srgbClr val="000000"/>
                          </a:solidFill>
                          <a:latin typeface="Aptos Bold"/>
                          <a:ea typeface="Aptos Bold"/>
                          <a:cs typeface="Aptos Bold"/>
                          <a:sym typeface="Aptos Bold"/>
                        </a:rPr>
                        <a:t>duplicates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FD5EA"/>
                    </a:solidFill>
                  </a:tcPr>
                </a:tc>
                <a:extLst>
                  <a:ext uri="{0D108BD9-81ED-4DB2-BD59-A6C34878D82A}">
                    <a16:rowId xmlns:a16="http://schemas.microsoft.com/office/drawing/2014/main" val="10001"/>
                  </a:ext>
                </a:extLst>
              </a:tr>
              <a:tr h="887214">
                <a:tc>
                  <a:txBody>
                    <a:bodyPr/>
                    <a:lstStyle/>
                    <a:p>
                      <a:pPr algn="l">
                        <a:lnSpc>
                          <a:spcPts val="3240"/>
                        </a:lnSpc>
                        <a:defRPr/>
                      </a:pPr>
                      <a:r>
                        <a:rPr lang="en-US" sz="2700" b="1">
                          <a:solidFill>
                            <a:srgbClr val="000000"/>
                          </a:solidFill>
                          <a:latin typeface="Aptos Bold"/>
                          <a:ea typeface="Aptos Bold"/>
                          <a:cs typeface="Aptos Bold"/>
                          <a:sym typeface="Aptos Bold"/>
                        </a:rPr>
                        <a:t>Key-Value Storage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9EBF5"/>
                    </a:solidFill>
                  </a:tcPr>
                </a:tc>
                <a:tc>
                  <a:txBody>
                    <a:bodyPr/>
                    <a:lstStyle/>
                    <a:p>
                      <a:pPr algn="l">
                        <a:lnSpc>
                          <a:spcPts val="3240"/>
                        </a:lnSpc>
                        <a:defRPr/>
                      </a:pPr>
                      <a:r>
                        <a:rPr lang="en-US" sz="2700">
                          <a:solidFill>
                            <a:srgbClr val="000000"/>
                          </a:solidFill>
                          <a:latin typeface="Aptos"/>
                          <a:ea typeface="Aptos"/>
                          <a:cs typeface="Aptos"/>
                          <a:sym typeface="Aptos"/>
                        </a:rPr>
                        <a:t>One value per key</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9EBF5"/>
                    </a:solidFill>
                  </a:tcPr>
                </a:tc>
                <a:tc>
                  <a:txBody>
                    <a:bodyPr/>
                    <a:lstStyle/>
                    <a:p>
                      <a:pPr algn="l">
                        <a:lnSpc>
                          <a:spcPts val="3240"/>
                        </a:lnSpc>
                        <a:defRPr/>
                      </a:pPr>
                      <a:r>
                        <a:rPr lang="en-US" sz="2700">
                          <a:solidFill>
                            <a:srgbClr val="000000"/>
                          </a:solidFill>
                          <a:latin typeface="Aptos"/>
                          <a:ea typeface="Aptos"/>
                          <a:cs typeface="Aptos"/>
                          <a:sym typeface="Aptos"/>
                        </a:rPr>
                        <a:t>Multiple values per key (one-to-many)</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9EBF5"/>
                    </a:solidFill>
                  </a:tcPr>
                </a:tc>
                <a:extLst>
                  <a:ext uri="{0D108BD9-81ED-4DB2-BD59-A6C34878D82A}">
                    <a16:rowId xmlns:a16="http://schemas.microsoft.com/office/drawing/2014/main" val="10002"/>
                  </a:ext>
                </a:extLst>
              </a:tr>
              <a:tr h="887214">
                <a:tc>
                  <a:txBody>
                    <a:bodyPr/>
                    <a:lstStyle/>
                    <a:p>
                      <a:pPr algn="l">
                        <a:lnSpc>
                          <a:spcPts val="3240"/>
                        </a:lnSpc>
                        <a:defRPr/>
                      </a:pPr>
                      <a:r>
                        <a:rPr lang="en-US" sz="2700" b="1">
                          <a:solidFill>
                            <a:srgbClr val="000000"/>
                          </a:solidFill>
                          <a:latin typeface="Aptos Bold"/>
                          <a:ea typeface="Aptos Bold"/>
                          <a:cs typeface="Aptos Bold"/>
                          <a:sym typeface="Aptos Bold"/>
                        </a:rPr>
                        <a:t>Insert Behavior</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FD5EA"/>
                    </a:solidFill>
                  </a:tcPr>
                </a:tc>
                <a:tc>
                  <a:txBody>
                    <a:bodyPr/>
                    <a:lstStyle/>
                    <a:p>
                      <a:pPr algn="l">
                        <a:lnSpc>
                          <a:spcPts val="3240"/>
                        </a:lnSpc>
                        <a:defRPr/>
                      </a:pPr>
                      <a:r>
                        <a:rPr lang="en-US" sz="2700">
                          <a:solidFill>
                            <a:srgbClr val="000000"/>
                          </a:solidFill>
                          <a:latin typeface="Aptos"/>
                          <a:ea typeface="Aptos"/>
                          <a:cs typeface="Aptos"/>
                          <a:sym typeface="Aptos"/>
                        </a:rPr>
                        <a:t>Ignores insert if key exists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FD5EA"/>
                    </a:solidFill>
                  </a:tcPr>
                </a:tc>
                <a:tc>
                  <a:txBody>
                    <a:bodyPr/>
                    <a:lstStyle/>
                    <a:p>
                      <a:pPr algn="l">
                        <a:lnSpc>
                          <a:spcPts val="3240"/>
                        </a:lnSpc>
                        <a:defRPr/>
                      </a:pPr>
                      <a:r>
                        <a:rPr lang="en-US" sz="2700">
                          <a:solidFill>
                            <a:srgbClr val="000000"/>
                          </a:solidFill>
                          <a:latin typeface="Aptos"/>
                          <a:ea typeface="Aptos"/>
                          <a:cs typeface="Aptos"/>
                          <a:sym typeface="Aptos"/>
                        </a:rPr>
                        <a:t>Allows multiple inserts for same key</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FD5EA"/>
                    </a:solidFill>
                  </a:tcPr>
                </a:tc>
                <a:extLst>
                  <a:ext uri="{0D108BD9-81ED-4DB2-BD59-A6C34878D82A}">
                    <a16:rowId xmlns:a16="http://schemas.microsoft.com/office/drawing/2014/main" val="10003"/>
                  </a:ext>
                </a:extLst>
              </a:tr>
              <a:tr h="887214">
                <a:tc>
                  <a:txBody>
                    <a:bodyPr/>
                    <a:lstStyle/>
                    <a:p>
                      <a:pPr algn="l">
                        <a:lnSpc>
                          <a:spcPts val="3240"/>
                        </a:lnSpc>
                        <a:defRPr/>
                      </a:pPr>
                      <a:r>
                        <a:rPr lang="en-US" sz="2700" b="1">
                          <a:solidFill>
                            <a:srgbClr val="000000"/>
                          </a:solidFill>
                          <a:latin typeface="Aptos Bold"/>
                          <a:ea typeface="Aptos Bold"/>
                          <a:cs typeface="Aptos Bold"/>
                          <a:sym typeface="Aptos Bold"/>
                        </a:rPr>
                        <a:t>Access Operator</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9EBF5"/>
                    </a:solidFill>
                  </a:tcPr>
                </a:tc>
                <a:tc>
                  <a:txBody>
                    <a:bodyPr/>
                    <a:lstStyle/>
                    <a:p>
                      <a:pPr algn="l">
                        <a:lnSpc>
                          <a:spcPts val="3240"/>
                        </a:lnSpc>
                        <a:defRPr/>
                      </a:pPr>
                      <a:r>
                        <a:rPr lang="en-US" sz="2700">
                          <a:solidFill>
                            <a:srgbClr val="000000"/>
                          </a:solidFill>
                          <a:latin typeface="Aptos"/>
                          <a:ea typeface="Aptos"/>
                          <a:cs typeface="Aptos"/>
                          <a:sym typeface="Aptos"/>
                        </a:rPr>
                        <a:t>Supports [] for access/modification</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9EBF5"/>
                    </a:solidFill>
                  </a:tcPr>
                </a:tc>
                <a:tc>
                  <a:txBody>
                    <a:bodyPr/>
                    <a:lstStyle/>
                    <a:p>
                      <a:pPr algn="l">
                        <a:lnSpc>
                          <a:spcPts val="3240"/>
                        </a:lnSpc>
                        <a:defRPr/>
                      </a:pPr>
                      <a:r>
                        <a:rPr lang="en-US" sz="2700">
                          <a:solidFill>
                            <a:srgbClr val="000000"/>
                          </a:solidFill>
                          <a:latin typeface="Aptos"/>
                          <a:ea typeface="Aptos"/>
                          <a:cs typeface="Aptos"/>
                          <a:sym typeface="Aptos"/>
                        </a:rPr>
                        <a:t>Does </a:t>
                      </a:r>
                      <a:r>
                        <a:rPr lang="en-US" sz="2700" b="1">
                          <a:solidFill>
                            <a:srgbClr val="000000"/>
                          </a:solidFill>
                          <a:latin typeface="Aptos Bold"/>
                          <a:ea typeface="Aptos Bold"/>
                          <a:cs typeface="Aptos Bold"/>
                          <a:sym typeface="Aptos Bold"/>
                        </a:rPr>
                        <a:t>not</a:t>
                      </a:r>
                      <a:r>
                        <a:rPr lang="en-US" sz="2700">
                          <a:solidFill>
                            <a:srgbClr val="000000"/>
                          </a:solidFill>
                          <a:latin typeface="Aptos"/>
                          <a:ea typeface="Aptos"/>
                          <a:cs typeface="Aptos"/>
                          <a:sym typeface="Aptos"/>
                        </a:rPr>
                        <a:t> support [] operator</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9EBF5"/>
                    </a:solidFill>
                  </a:tcPr>
                </a:tc>
                <a:extLst>
                  <a:ext uri="{0D108BD9-81ED-4DB2-BD59-A6C34878D82A}">
                    <a16:rowId xmlns:a16="http://schemas.microsoft.com/office/drawing/2014/main" val="10004"/>
                  </a:ext>
                </a:extLst>
              </a:tr>
              <a:tr h="510977">
                <a:tc>
                  <a:txBody>
                    <a:bodyPr/>
                    <a:lstStyle/>
                    <a:p>
                      <a:pPr algn="l">
                        <a:lnSpc>
                          <a:spcPts val="3240"/>
                        </a:lnSpc>
                        <a:defRPr/>
                      </a:pPr>
                      <a:r>
                        <a:rPr lang="en-US" sz="2700" b="1">
                          <a:solidFill>
                            <a:srgbClr val="000000"/>
                          </a:solidFill>
                          <a:latin typeface="Aptos Bold"/>
                          <a:ea typeface="Aptos Bold"/>
                          <a:cs typeface="Aptos Bold"/>
                          <a:sym typeface="Aptos Bold"/>
                        </a:rPr>
                        <a:t>Ordering</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FD5EA"/>
                    </a:solidFill>
                  </a:tcPr>
                </a:tc>
                <a:tc>
                  <a:txBody>
                    <a:bodyPr/>
                    <a:lstStyle/>
                    <a:p>
                      <a:pPr algn="l">
                        <a:lnSpc>
                          <a:spcPts val="3240"/>
                        </a:lnSpc>
                        <a:defRPr/>
                      </a:pPr>
                      <a:r>
                        <a:rPr lang="en-US" sz="2700">
                          <a:solidFill>
                            <a:srgbClr val="000000"/>
                          </a:solidFill>
                          <a:latin typeface="Aptos"/>
                          <a:ea typeface="Aptos"/>
                          <a:cs typeface="Aptos"/>
                          <a:sym typeface="Aptos"/>
                        </a:rPr>
                        <a:t>Sorted by key (default ascending)</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FD5EA"/>
                    </a:solidFill>
                  </a:tcPr>
                </a:tc>
                <a:tc>
                  <a:txBody>
                    <a:bodyPr/>
                    <a:lstStyle/>
                    <a:p>
                      <a:pPr algn="l">
                        <a:lnSpc>
                          <a:spcPts val="3240"/>
                        </a:lnSpc>
                        <a:defRPr/>
                      </a:pPr>
                      <a:r>
                        <a:rPr lang="en-US" sz="2700">
                          <a:solidFill>
                            <a:srgbClr val="000000"/>
                          </a:solidFill>
                          <a:latin typeface="Aptos"/>
                          <a:ea typeface="Aptos"/>
                          <a:cs typeface="Aptos"/>
                          <a:sym typeface="Aptos"/>
                        </a:rPr>
                        <a:t>Sorted by key (default ascending)</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FD5EA"/>
                    </a:solidFill>
                  </a:tcPr>
                </a:tc>
                <a:extLst>
                  <a:ext uri="{0D108BD9-81ED-4DB2-BD59-A6C34878D82A}">
                    <a16:rowId xmlns:a16="http://schemas.microsoft.com/office/drawing/2014/main" val="10005"/>
                  </a:ext>
                </a:extLst>
              </a:tr>
              <a:tr h="887214">
                <a:tc>
                  <a:txBody>
                    <a:bodyPr/>
                    <a:lstStyle/>
                    <a:p>
                      <a:pPr algn="l">
                        <a:lnSpc>
                          <a:spcPts val="3240"/>
                        </a:lnSpc>
                        <a:defRPr/>
                      </a:pPr>
                      <a:r>
                        <a:rPr lang="en-US" sz="2700" b="1">
                          <a:solidFill>
                            <a:srgbClr val="000000"/>
                          </a:solidFill>
                          <a:latin typeface="Aptos Bold"/>
                          <a:ea typeface="Aptos Bold"/>
                          <a:cs typeface="Aptos Bold"/>
                          <a:sym typeface="Aptos Bold"/>
                        </a:rPr>
                        <a:t>Use Case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9EBF5"/>
                    </a:solidFill>
                  </a:tcPr>
                </a:tc>
                <a:tc>
                  <a:txBody>
                    <a:bodyPr/>
                    <a:lstStyle/>
                    <a:p>
                      <a:pPr algn="l">
                        <a:lnSpc>
                          <a:spcPts val="3240"/>
                        </a:lnSpc>
                        <a:defRPr/>
                      </a:pPr>
                      <a:r>
                        <a:rPr lang="en-US" sz="2700">
                          <a:solidFill>
                            <a:srgbClr val="000000"/>
                          </a:solidFill>
                          <a:latin typeface="Aptos"/>
                          <a:ea typeface="Aptos"/>
                          <a:cs typeface="Aptos"/>
                          <a:sym typeface="Aptos"/>
                        </a:rPr>
                        <a:t>When each key maps to exactly one value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9EBF5"/>
                    </a:solidFill>
                  </a:tcPr>
                </a:tc>
                <a:tc>
                  <a:txBody>
                    <a:bodyPr/>
                    <a:lstStyle/>
                    <a:p>
                      <a:pPr algn="l">
                        <a:lnSpc>
                          <a:spcPts val="3240"/>
                        </a:lnSpc>
                        <a:defRPr/>
                      </a:pPr>
                      <a:r>
                        <a:rPr lang="en-US" sz="2700">
                          <a:solidFill>
                            <a:srgbClr val="000000"/>
                          </a:solidFill>
                          <a:latin typeface="Aptos"/>
                          <a:ea typeface="Aptos"/>
                          <a:cs typeface="Aptos"/>
                          <a:sym typeface="Aptos"/>
                        </a:rPr>
                        <a:t>When keys may map to multiple values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9EBF5"/>
                    </a:solidFill>
                  </a:tcPr>
                </a:tc>
                <a:extLst>
                  <a:ext uri="{0D108BD9-81ED-4DB2-BD59-A6C34878D82A}">
                    <a16:rowId xmlns:a16="http://schemas.microsoft.com/office/drawing/2014/main" val="10006"/>
                  </a:ext>
                </a:extLst>
              </a:tr>
              <a:tr h="887214">
                <a:tc>
                  <a:txBody>
                    <a:bodyPr/>
                    <a:lstStyle/>
                    <a:p>
                      <a:pPr algn="l">
                        <a:lnSpc>
                          <a:spcPts val="3240"/>
                        </a:lnSpc>
                        <a:defRPr/>
                      </a:pPr>
                      <a:r>
                        <a:rPr lang="en-US" sz="2700" b="1">
                          <a:solidFill>
                            <a:srgbClr val="000000"/>
                          </a:solidFill>
                          <a:latin typeface="Aptos Bold"/>
                          <a:ea typeface="Aptos Bold"/>
                          <a:cs typeface="Aptos Bold"/>
                          <a:sym typeface="Aptos Bold"/>
                        </a:rPr>
                        <a:t>Underlying Structure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FD5EA"/>
                    </a:solidFill>
                  </a:tcPr>
                </a:tc>
                <a:tc>
                  <a:txBody>
                    <a:bodyPr/>
                    <a:lstStyle/>
                    <a:p>
                      <a:pPr algn="l">
                        <a:lnSpc>
                          <a:spcPts val="3240"/>
                        </a:lnSpc>
                        <a:defRPr/>
                      </a:pPr>
                      <a:r>
                        <a:rPr lang="en-US" sz="2700">
                          <a:solidFill>
                            <a:srgbClr val="000000"/>
                          </a:solidFill>
                          <a:latin typeface="Aptos"/>
                          <a:ea typeface="Aptos"/>
                          <a:cs typeface="Aptos"/>
                          <a:sym typeface="Aptos"/>
                        </a:rPr>
                        <a:t>Balanced BST (usually Red-Black Tree)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FD5EA"/>
                    </a:solidFill>
                  </a:tcPr>
                </a:tc>
                <a:tc>
                  <a:txBody>
                    <a:bodyPr/>
                    <a:lstStyle/>
                    <a:p>
                      <a:pPr algn="l">
                        <a:lnSpc>
                          <a:spcPts val="3240"/>
                        </a:lnSpc>
                        <a:defRPr/>
                      </a:pPr>
                      <a:r>
                        <a:rPr lang="en-US" sz="2700">
                          <a:solidFill>
                            <a:srgbClr val="000000"/>
                          </a:solidFill>
                          <a:latin typeface="Aptos"/>
                          <a:ea typeface="Aptos"/>
                          <a:cs typeface="Aptos"/>
                          <a:sym typeface="Aptos"/>
                        </a:rPr>
                        <a:t>Balanced BST (usually Red-Black Tree)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FD5EA"/>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376" y="-2241"/>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a:stretch>
            </a:blipFill>
          </p:spPr>
        </p:sp>
      </p:grpSp>
      <p:grpSp>
        <p:nvGrpSpPr>
          <p:cNvPr id="4" name="Group 4"/>
          <p:cNvGrpSpPr/>
          <p:nvPr/>
        </p:nvGrpSpPr>
        <p:grpSpPr>
          <a:xfrm>
            <a:off x="153345" y="0"/>
            <a:ext cx="17632566" cy="932944"/>
            <a:chOff x="0" y="0"/>
            <a:chExt cx="23510087" cy="1243926"/>
          </a:xfrm>
        </p:grpSpPr>
        <p:sp>
          <p:nvSpPr>
            <p:cNvPr id="5" name="Freeform 5"/>
            <p:cNvSpPr/>
            <p:nvPr/>
          </p:nvSpPr>
          <p:spPr>
            <a:xfrm>
              <a:off x="0" y="0"/>
              <a:ext cx="23510087" cy="1243926"/>
            </a:xfrm>
            <a:custGeom>
              <a:avLst/>
              <a:gdLst/>
              <a:ahLst/>
              <a:cxnLst/>
              <a:rect l="l" t="t" r="r" b="b"/>
              <a:pathLst>
                <a:path w="23510087" h="1243926">
                  <a:moveTo>
                    <a:pt x="0" y="0"/>
                  </a:moveTo>
                  <a:lnTo>
                    <a:pt x="23510087" y="0"/>
                  </a:lnTo>
                  <a:lnTo>
                    <a:pt x="23510087" y="1243926"/>
                  </a:lnTo>
                  <a:lnTo>
                    <a:pt x="0" y="1243926"/>
                  </a:lnTo>
                  <a:close/>
                </a:path>
              </a:pathLst>
            </a:custGeom>
            <a:solidFill>
              <a:srgbClr val="000000">
                <a:alpha val="0"/>
              </a:srgbClr>
            </a:solidFill>
          </p:spPr>
        </p:sp>
        <p:sp>
          <p:nvSpPr>
            <p:cNvPr id="6" name="TextBox 6"/>
            <p:cNvSpPr txBox="1"/>
            <p:nvPr/>
          </p:nvSpPr>
          <p:spPr>
            <a:xfrm>
              <a:off x="0" y="57150"/>
              <a:ext cx="23510087" cy="1186776"/>
            </a:xfrm>
            <a:prstGeom prst="rect">
              <a:avLst/>
            </a:prstGeom>
          </p:spPr>
          <p:txBody>
            <a:bodyPr lIns="0" tIns="0" rIns="0" bIns="0" rtlCol="0" anchor="ctr"/>
            <a:lstStyle/>
            <a:p>
              <a:pPr algn="l">
                <a:lnSpc>
                  <a:spcPts val="6415"/>
                </a:lnSpc>
              </a:pPr>
              <a:r>
                <a:rPr lang="en-US" sz="5939" b="1">
                  <a:solidFill>
                    <a:srgbClr val="992E3A"/>
                  </a:solidFill>
                  <a:latin typeface="Aptos Bold"/>
                  <a:ea typeface="Aptos Bold"/>
                  <a:cs typeface="Aptos Bold"/>
                  <a:sym typeface="Aptos Bold"/>
                </a:rPr>
                <a:t>Iterators</a:t>
              </a:r>
            </a:p>
          </p:txBody>
        </p:sp>
      </p:grpSp>
      <p:sp>
        <p:nvSpPr>
          <p:cNvPr id="7" name="TextBox 7"/>
          <p:cNvSpPr txBox="1"/>
          <p:nvPr/>
        </p:nvSpPr>
        <p:spPr>
          <a:xfrm>
            <a:off x="336108" y="1130182"/>
            <a:ext cx="16517430" cy="1224375"/>
          </a:xfrm>
          <a:prstGeom prst="rect">
            <a:avLst/>
          </a:prstGeom>
        </p:spPr>
        <p:txBody>
          <a:bodyPr lIns="0" tIns="0" rIns="0" bIns="0" rtlCol="0" anchor="t">
            <a:spAutoFit/>
          </a:bodyPr>
          <a:lstStyle/>
          <a:p>
            <a:pPr algn="l">
              <a:lnSpc>
                <a:spcPts val="3839"/>
              </a:lnSpc>
            </a:pPr>
            <a:r>
              <a:rPr lang="en-US" sz="3199">
                <a:solidFill>
                  <a:srgbClr val="000000"/>
                </a:solidFill>
                <a:latin typeface="Times New Roman"/>
                <a:ea typeface="Times New Roman"/>
                <a:cs typeface="Times New Roman"/>
                <a:sym typeface="Times New Roman"/>
              </a:rPr>
              <a:t>An </a:t>
            </a:r>
            <a:r>
              <a:rPr lang="en-US" sz="3199" b="1">
                <a:solidFill>
                  <a:srgbClr val="000000"/>
                </a:solidFill>
                <a:latin typeface="Times New Roman Bold"/>
                <a:ea typeface="Times New Roman Bold"/>
                <a:cs typeface="Times New Roman Bold"/>
                <a:sym typeface="Times New Roman Bold"/>
              </a:rPr>
              <a:t>iterator</a:t>
            </a:r>
            <a:r>
              <a:rPr lang="en-US" sz="3199">
                <a:solidFill>
                  <a:srgbClr val="000000"/>
                </a:solidFill>
                <a:latin typeface="Times New Roman"/>
                <a:ea typeface="Times New Roman"/>
                <a:cs typeface="Times New Roman"/>
                <a:sym typeface="Times New Roman"/>
              </a:rPr>
              <a:t> is an object (like a pointer) that points to an element inside a container (like a vector, list, or map) and allows you to </a:t>
            </a:r>
            <a:r>
              <a:rPr lang="en-US" sz="3199" b="1">
                <a:solidFill>
                  <a:srgbClr val="000000"/>
                </a:solidFill>
                <a:latin typeface="Times New Roman Bold"/>
                <a:ea typeface="Times New Roman Bold"/>
                <a:cs typeface="Times New Roman Bold"/>
                <a:sym typeface="Times New Roman Bold"/>
              </a:rPr>
              <a:t>traverse</a:t>
            </a:r>
            <a:r>
              <a:rPr lang="en-US" sz="3199">
                <a:solidFill>
                  <a:srgbClr val="000000"/>
                </a:solidFill>
                <a:latin typeface="Times New Roman"/>
                <a:ea typeface="Times New Roman"/>
                <a:cs typeface="Times New Roman"/>
                <a:sym typeface="Times New Roman"/>
              </a:rPr>
              <a:t> the container elements one by one.</a:t>
            </a:r>
          </a:p>
        </p:txBody>
      </p:sp>
      <p:grpSp>
        <p:nvGrpSpPr>
          <p:cNvPr id="8" name="Group 8"/>
          <p:cNvGrpSpPr/>
          <p:nvPr/>
        </p:nvGrpSpPr>
        <p:grpSpPr>
          <a:xfrm>
            <a:off x="770174" y="3439913"/>
            <a:ext cx="10621178" cy="4305237"/>
            <a:chOff x="0" y="0"/>
            <a:chExt cx="14161570" cy="5740316"/>
          </a:xfrm>
        </p:grpSpPr>
        <p:sp>
          <p:nvSpPr>
            <p:cNvPr id="9" name="Freeform 9"/>
            <p:cNvSpPr/>
            <p:nvPr/>
          </p:nvSpPr>
          <p:spPr>
            <a:xfrm>
              <a:off x="0" y="0"/>
              <a:ext cx="14161570" cy="5740316"/>
            </a:xfrm>
            <a:custGeom>
              <a:avLst/>
              <a:gdLst/>
              <a:ahLst/>
              <a:cxnLst/>
              <a:rect l="l" t="t" r="r" b="b"/>
              <a:pathLst>
                <a:path w="14161570" h="5740316">
                  <a:moveTo>
                    <a:pt x="0" y="0"/>
                  </a:moveTo>
                  <a:lnTo>
                    <a:pt x="14161570" y="0"/>
                  </a:lnTo>
                  <a:lnTo>
                    <a:pt x="14161570" y="5740316"/>
                  </a:lnTo>
                  <a:lnTo>
                    <a:pt x="0" y="5740316"/>
                  </a:lnTo>
                  <a:close/>
                </a:path>
              </a:pathLst>
            </a:custGeom>
            <a:solidFill>
              <a:srgbClr val="000000">
                <a:alpha val="0"/>
              </a:srgbClr>
            </a:solidFill>
          </p:spPr>
        </p:sp>
        <p:sp>
          <p:nvSpPr>
            <p:cNvPr id="10" name="TextBox 10"/>
            <p:cNvSpPr txBox="1"/>
            <p:nvPr/>
          </p:nvSpPr>
          <p:spPr>
            <a:xfrm>
              <a:off x="0" y="-247650"/>
              <a:ext cx="14161570" cy="5987966"/>
            </a:xfrm>
            <a:prstGeom prst="rect">
              <a:avLst/>
            </a:prstGeom>
          </p:spPr>
          <p:txBody>
            <a:bodyPr lIns="0" tIns="0" rIns="0" bIns="0" rtlCol="0" anchor="ctr"/>
            <a:lstStyle/>
            <a:p>
              <a:pPr algn="l">
                <a:lnSpc>
                  <a:spcPts val="5758"/>
                </a:lnSpc>
              </a:pPr>
              <a:r>
                <a:rPr lang="en-US" sz="3199" b="1">
                  <a:solidFill>
                    <a:srgbClr val="000000"/>
                  </a:solidFill>
                  <a:latin typeface="Times New Roman Bold"/>
                  <a:ea typeface="Times New Roman Bold"/>
                  <a:cs typeface="Times New Roman Bold"/>
                  <a:sym typeface="Times New Roman Bold"/>
                </a:rPr>
                <a:t>Iterator Functions of Containers</a:t>
              </a:r>
            </a:p>
            <a:p>
              <a:pPr marL="675518" lvl="2" indent="-225173" algn="l">
                <a:lnSpc>
                  <a:spcPts val="5758"/>
                </a:lnSpc>
                <a:buFont typeface="Arial"/>
                <a:buChar char="⚬"/>
              </a:pPr>
              <a:r>
                <a:rPr lang="en-US" sz="3199">
                  <a:solidFill>
                    <a:srgbClr val="000000"/>
                  </a:solidFill>
                  <a:latin typeface="Times New Roman"/>
                  <a:ea typeface="Times New Roman"/>
                  <a:cs typeface="Times New Roman"/>
                  <a:sym typeface="Times New Roman"/>
                </a:rPr>
                <a:t> begin() — returns iterator to the first element</a:t>
              </a:r>
            </a:p>
            <a:p>
              <a:pPr marL="675518" lvl="2" indent="-225173" algn="l">
                <a:lnSpc>
                  <a:spcPts val="5758"/>
                </a:lnSpc>
                <a:buFont typeface="Arial"/>
                <a:buChar char="⚬"/>
              </a:pPr>
              <a:r>
                <a:rPr lang="en-US" sz="3199">
                  <a:solidFill>
                    <a:srgbClr val="000000"/>
                  </a:solidFill>
                  <a:latin typeface="Times New Roman"/>
                  <a:ea typeface="Times New Roman"/>
                  <a:cs typeface="Times New Roman"/>
                  <a:sym typeface="Times New Roman"/>
                </a:rPr>
                <a:t> end() —returns iterator </a:t>
              </a:r>
              <a:r>
                <a:rPr lang="en-US" sz="3199" b="1">
                  <a:solidFill>
                    <a:srgbClr val="000000"/>
                  </a:solidFill>
                  <a:latin typeface="Times New Roman Bold"/>
                  <a:ea typeface="Times New Roman Bold"/>
                  <a:cs typeface="Times New Roman Bold"/>
                  <a:sym typeface="Times New Roman Bold"/>
                </a:rPr>
                <a:t>past</a:t>
              </a:r>
              <a:r>
                <a:rPr lang="en-US" sz="3199">
                  <a:solidFill>
                    <a:srgbClr val="000000"/>
                  </a:solidFill>
                  <a:latin typeface="Times New Roman"/>
                  <a:ea typeface="Times New Roman"/>
                  <a:cs typeface="Times New Roman"/>
                  <a:sym typeface="Times New Roman"/>
                </a:rPr>
                <a:t> the last element (not dereferenceable)</a:t>
              </a:r>
            </a:p>
            <a:p>
              <a:pPr marL="675518" lvl="2" indent="-225173" algn="l">
                <a:lnSpc>
                  <a:spcPts val="5758"/>
                </a:lnSpc>
                <a:buFont typeface="Arial"/>
                <a:buChar char="⚬"/>
              </a:pPr>
              <a:r>
                <a:rPr lang="en-US" sz="3199">
                  <a:solidFill>
                    <a:srgbClr val="000000"/>
                  </a:solidFill>
                  <a:latin typeface="Times New Roman"/>
                  <a:ea typeface="Times New Roman"/>
                  <a:cs typeface="Times New Roman"/>
                  <a:sym typeface="Times New Roman"/>
                </a:rPr>
                <a:t> rbegin() and rend() — reverse iterators</a:t>
              </a:r>
            </a:p>
            <a:p>
              <a:pPr marL="675518" lvl="2" indent="-225173" algn="l">
                <a:lnSpc>
                  <a:spcPts val="3839"/>
                </a:lnSpc>
              </a:pPr>
              <a:endParaRPr lang="en-US" sz="3199">
                <a:solidFill>
                  <a:srgbClr val="000000"/>
                </a:solidFill>
                <a:latin typeface="Times New Roman"/>
                <a:ea typeface="Times New Roman"/>
                <a:cs typeface="Times New Roman"/>
                <a:sym typeface="Times New Roman"/>
              </a:endParaRPr>
            </a:p>
          </p:txBody>
        </p:sp>
      </p:grpSp>
      <p:grpSp>
        <p:nvGrpSpPr>
          <p:cNvPr id="11" name="Group 11"/>
          <p:cNvGrpSpPr>
            <a:grpSpLocks noChangeAspect="1"/>
          </p:cNvGrpSpPr>
          <p:nvPr/>
        </p:nvGrpSpPr>
        <p:grpSpPr>
          <a:xfrm>
            <a:off x="10517302" y="4102218"/>
            <a:ext cx="6336236" cy="2697648"/>
            <a:chOff x="0" y="0"/>
            <a:chExt cx="8448315" cy="3596864"/>
          </a:xfrm>
        </p:grpSpPr>
        <p:sp>
          <p:nvSpPr>
            <p:cNvPr id="12" name="Freeform 12" descr="call erase with a reverse iterator ..."/>
            <p:cNvSpPr/>
            <p:nvPr/>
          </p:nvSpPr>
          <p:spPr>
            <a:xfrm>
              <a:off x="0" y="0"/>
              <a:ext cx="8448294" cy="3596894"/>
            </a:xfrm>
            <a:custGeom>
              <a:avLst/>
              <a:gdLst/>
              <a:ahLst/>
              <a:cxnLst/>
              <a:rect l="l" t="t" r="r" b="b"/>
              <a:pathLst>
                <a:path w="8448294" h="3596894">
                  <a:moveTo>
                    <a:pt x="0" y="0"/>
                  </a:moveTo>
                  <a:lnTo>
                    <a:pt x="8448294" y="0"/>
                  </a:lnTo>
                  <a:lnTo>
                    <a:pt x="8448294" y="3596894"/>
                  </a:lnTo>
                  <a:lnTo>
                    <a:pt x="0" y="3596894"/>
                  </a:lnTo>
                  <a:lnTo>
                    <a:pt x="0" y="0"/>
                  </a:lnTo>
                  <a:close/>
                </a:path>
              </a:pathLst>
            </a:custGeom>
            <a:blipFill>
              <a:blip r:embed="rId4"/>
              <a:stretch>
                <a:fillRect b="-956"/>
              </a:stretch>
            </a:blipFill>
          </p:spPr>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43000" y="18047"/>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a:stretch>
            </a:blipFill>
          </p:spPr>
        </p:sp>
      </p:grpSp>
      <p:grpSp>
        <p:nvGrpSpPr>
          <p:cNvPr id="4" name="Group 4"/>
          <p:cNvGrpSpPr/>
          <p:nvPr/>
        </p:nvGrpSpPr>
        <p:grpSpPr>
          <a:xfrm>
            <a:off x="336108" y="273726"/>
            <a:ext cx="15423711" cy="973138"/>
            <a:chOff x="0" y="0"/>
            <a:chExt cx="20564948" cy="1297517"/>
          </a:xfrm>
        </p:grpSpPr>
        <p:sp>
          <p:nvSpPr>
            <p:cNvPr id="5" name="Freeform 5"/>
            <p:cNvSpPr/>
            <p:nvPr/>
          </p:nvSpPr>
          <p:spPr>
            <a:xfrm>
              <a:off x="0" y="0"/>
              <a:ext cx="20564948" cy="1297517"/>
            </a:xfrm>
            <a:custGeom>
              <a:avLst/>
              <a:gdLst/>
              <a:ahLst/>
              <a:cxnLst/>
              <a:rect l="l" t="t" r="r" b="b"/>
              <a:pathLst>
                <a:path w="20564948" h="1297517">
                  <a:moveTo>
                    <a:pt x="0" y="0"/>
                  </a:moveTo>
                  <a:lnTo>
                    <a:pt x="20564948" y="0"/>
                  </a:lnTo>
                  <a:lnTo>
                    <a:pt x="20564948" y="1297517"/>
                  </a:lnTo>
                  <a:lnTo>
                    <a:pt x="0" y="1297517"/>
                  </a:lnTo>
                  <a:close/>
                </a:path>
              </a:pathLst>
            </a:custGeom>
            <a:solidFill>
              <a:srgbClr val="000000">
                <a:alpha val="0"/>
              </a:srgbClr>
            </a:solidFill>
          </p:spPr>
        </p:sp>
        <p:sp>
          <p:nvSpPr>
            <p:cNvPr id="6" name="TextBox 6"/>
            <p:cNvSpPr txBox="1"/>
            <p:nvPr/>
          </p:nvSpPr>
          <p:spPr>
            <a:xfrm>
              <a:off x="0" y="57150"/>
              <a:ext cx="20564948" cy="1240367"/>
            </a:xfrm>
            <a:prstGeom prst="rect">
              <a:avLst/>
            </a:prstGeom>
          </p:spPr>
          <p:txBody>
            <a:bodyPr lIns="0" tIns="0" rIns="0" bIns="0" rtlCol="0" anchor="ctr"/>
            <a:lstStyle/>
            <a:p>
              <a:pPr algn="l">
                <a:lnSpc>
                  <a:spcPts val="6415"/>
                </a:lnSpc>
              </a:pPr>
              <a:r>
                <a:rPr lang="en-US" sz="5939" b="1">
                  <a:solidFill>
                    <a:srgbClr val="992E3A"/>
                  </a:solidFill>
                  <a:latin typeface="Aptos Bold"/>
                  <a:ea typeface="Aptos Bold"/>
                  <a:cs typeface="Aptos Bold"/>
                  <a:sym typeface="Aptos Bold"/>
                </a:rPr>
                <a:t>Implementation</a:t>
              </a:r>
            </a:p>
          </p:txBody>
        </p:sp>
      </p:grpSp>
      <p:grpSp>
        <p:nvGrpSpPr>
          <p:cNvPr id="7" name="Group 7"/>
          <p:cNvGrpSpPr>
            <a:grpSpLocks noChangeAspect="1"/>
          </p:cNvGrpSpPr>
          <p:nvPr/>
        </p:nvGrpSpPr>
        <p:grpSpPr>
          <a:xfrm>
            <a:off x="5181601" y="2247901"/>
            <a:ext cx="10578218" cy="7543800"/>
            <a:chOff x="0" y="0"/>
            <a:chExt cx="14104291" cy="10058400"/>
          </a:xfrm>
        </p:grpSpPr>
        <p:sp>
          <p:nvSpPr>
            <p:cNvPr id="8" name="Freeform 8"/>
            <p:cNvSpPr/>
            <p:nvPr/>
          </p:nvSpPr>
          <p:spPr>
            <a:xfrm>
              <a:off x="0" y="0"/>
              <a:ext cx="14104238" cy="10058400"/>
            </a:xfrm>
            <a:custGeom>
              <a:avLst/>
              <a:gdLst/>
              <a:ahLst/>
              <a:cxnLst/>
              <a:rect l="l" t="t" r="r" b="b"/>
              <a:pathLst>
                <a:path w="14104238" h="10058400">
                  <a:moveTo>
                    <a:pt x="0" y="0"/>
                  </a:moveTo>
                  <a:lnTo>
                    <a:pt x="14104238" y="0"/>
                  </a:lnTo>
                  <a:lnTo>
                    <a:pt x="14104238" y="10058400"/>
                  </a:lnTo>
                  <a:lnTo>
                    <a:pt x="0" y="10058400"/>
                  </a:lnTo>
                  <a:lnTo>
                    <a:pt x="0" y="0"/>
                  </a:lnTo>
                  <a:close/>
                </a:path>
              </a:pathLst>
            </a:custGeom>
            <a:blipFill>
              <a:blip r:embed="rId4"/>
              <a:stretch>
                <a:fillRect t="-8426" b="-8426"/>
              </a:stretch>
            </a:blipFill>
          </p:spPr>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7380820" y="295093"/>
            <a:ext cx="484625" cy="363468"/>
            <a:chOff x="0" y="0"/>
            <a:chExt cx="646167" cy="484624"/>
          </a:xfrm>
        </p:grpSpPr>
        <p:sp>
          <p:nvSpPr>
            <p:cNvPr id="3" name="Freeform 3" descr="A close up of a sign  Description generated with very high confidence"/>
            <p:cNvSpPr/>
            <p:nvPr/>
          </p:nvSpPr>
          <p:spPr>
            <a:xfrm>
              <a:off x="0" y="0"/>
              <a:ext cx="646176" cy="484632"/>
            </a:xfrm>
            <a:custGeom>
              <a:avLst/>
              <a:gdLst/>
              <a:ahLst/>
              <a:cxnLst/>
              <a:rect l="l" t="t" r="r" b="b"/>
              <a:pathLst>
                <a:path w="646176" h="484632">
                  <a:moveTo>
                    <a:pt x="0" y="0"/>
                  </a:moveTo>
                  <a:lnTo>
                    <a:pt x="646176" y="0"/>
                  </a:lnTo>
                  <a:lnTo>
                    <a:pt x="646176" y="484632"/>
                  </a:lnTo>
                  <a:lnTo>
                    <a:pt x="0" y="484632"/>
                  </a:lnTo>
                  <a:lnTo>
                    <a:pt x="0" y="0"/>
                  </a:lnTo>
                  <a:close/>
                </a:path>
              </a:pathLst>
            </a:custGeom>
            <a:blipFill>
              <a:blip r:embed="rId2"/>
              <a:stretch>
                <a:fillRect t="-16666" r="1" b="-16664"/>
              </a:stretch>
            </a:blipFill>
          </p:spPr>
        </p:sp>
      </p:grpSp>
      <p:sp>
        <p:nvSpPr>
          <p:cNvPr id="4" name="AutoShape 4"/>
          <p:cNvSpPr/>
          <p:nvPr/>
        </p:nvSpPr>
        <p:spPr>
          <a:xfrm rot="1910">
            <a:off x="27557" y="953966"/>
            <a:ext cx="18265208" cy="0"/>
          </a:xfrm>
          <a:prstGeom prst="line">
            <a:avLst/>
          </a:prstGeom>
          <a:ln w="9525" cap="rnd">
            <a:solidFill>
              <a:srgbClr val="C0504D"/>
            </a:solidFill>
            <a:prstDash val="solid"/>
            <a:headEnd type="none" w="sm" len="sm"/>
            <a:tailEnd type="none" w="sm" len="sm"/>
          </a:ln>
        </p:spPr>
      </p:sp>
      <p:grpSp>
        <p:nvGrpSpPr>
          <p:cNvPr id="5" name="Group 5"/>
          <p:cNvGrpSpPr/>
          <p:nvPr/>
        </p:nvGrpSpPr>
        <p:grpSpPr>
          <a:xfrm>
            <a:off x="-25399" y="-53265"/>
            <a:ext cx="9431866" cy="10386871"/>
            <a:chOff x="0" y="0"/>
            <a:chExt cx="12575821" cy="13849161"/>
          </a:xfrm>
        </p:grpSpPr>
        <p:sp>
          <p:nvSpPr>
            <p:cNvPr id="6" name="Freeform 6"/>
            <p:cNvSpPr/>
            <p:nvPr/>
          </p:nvSpPr>
          <p:spPr>
            <a:xfrm>
              <a:off x="0" y="0"/>
              <a:ext cx="12575794" cy="13849096"/>
            </a:xfrm>
            <a:custGeom>
              <a:avLst/>
              <a:gdLst/>
              <a:ahLst/>
              <a:cxnLst/>
              <a:rect l="l" t="t" r="r" b="b"/>
              <a:pathLst>
                <a:path w="12575794" h="13849096">
                  <a:moveTo>
                    <a:pt x="0" y="0"/>
                  </a:moveTo>
                  <a:lnTo>
                    <a:pt x="6287897" y="0"/>
                  </a:lnTo>
                  <a:cubicBezTo>
                    <a:pt x="9760585" y="0"/>
                    <a:pt x="12575794" y="3100197"/>
                    <a:pt x="12575794" y="6924548"/>
                  </a:cubicBezTo>
                  <a:cubicBezTo>
                    <a:pt x="12575794" y="10748899"/>
                    <a:pt x="9760585" y="13849096"/>
                    <a:pt x="6287897" y="13849096"/>
                  </a:cubicBezTo>
                  <a:lnTo>
                    <a:pt x="0" y="13849096"/>
                  </a:lnTo>
                  <a:close/>
                </a:path>
              </a:pathLst>
            </a:custGeom>
            <a:blipFill>
              <a:blip r:embed="rId3">
                <a:alphaModFix amt="78000"/>
              </a:blip>
              <a:stretch>
                <a:fillRect l="-26277" r="-26277"/>
              </a:stretch>
            </a:blipFill>
          </p:spPr>
        </p:sp>
      </p:grpSp>
      <p:grpSp>
        <p:nvGrpSpPr>
          <p:cNvPr id="7" name="Group 7"/>
          <p:cNvGrpSpPr/>
          <p:nvPr/>
        </p:nvGrpSpPr>
        <p:grpSpPr>
          <a:xfrm>
            <a:off x="-13317" y="-53269"/>
            <a:ext cx="9431866" cy="10386871"/>
            <a:chOff x="0" y="0"/>
            <a:chExt cx="12575821" cy="13849161"/>
          </a:xfrm>
        </p:grpSpPr>
        <p:sp>
          <p:nvSpPr>
            <p:cNvPr id="8" name="Freeform 8"/>
            <p:cNvSpPr/>
            <p:nvPr/>
          </p:nvSpPr>
          <p:spPr>
            <a:xfrm>
              <a:off x="0" y="0"/>
              <a:ext cx="12575794" cy="13849096"/>
            </a:xfrm>
            <a:custGeom>
              <a:avLst/>
              <a:gdLst/>
              <a:ahLst/>
              <a:cxnLst/>
              <a:rect l="l" t="t" r="r" b="b"/>
              <a:pathLst>
                <a:path w="12575794" h="13849096">
                  <a:moveTo>
                    <a:pt x="0" y="0"/>
                  </a:moveTo>
                  <a:lnTo>
                    <a:pt x="6287897" y="0"/>
                  </a:lnTo>
                  <a:cubicBezTo>
                    <a:pt x="9760585" y="0"/>
                    <a:pt x="12575794" y="3100197"/>
                    <a:pt x="12575794" y="6924548"/>
                  </a:cubicBezTo>
                  <a:cubicBezTo>
                    <a:pt x="12575794" y="10748899"/>
                    <a:pt x="9760585" y="13849096"/>
                    <a:pt x="6287897" y="13849096"/>
                  </a:cubicBezTo>
                  <a:lnTo>
                    <a:pt x="0" y="13849096"/>
                  </a:lnTo>
                  <a:close/>
                </a:path>
              </a:pathLst>
            </a:custGeom>
            <a:gradFill rotWithShape="1">
              <a:gsLst>
                <a:gs pos="0">
                  <a:srgbClr val="A71F36">
                    <a:alpha val="100000"/>
                  </a:srgbClr>
                </a:gs>
                <a:gs pos="19000">
                  <a:srgbClr val="A71F36">
                    <a:alpha val="100000"/>
                  </a:srgbClr>
                </a:gs>
                <a:gs pos="100000">
                  <a:srgbClr val="FFFFFF">
                    <a:alpha val="0"/>
                  </a:srgbClr>
                </a:gs>
              </a:gsLst>
              <a:lin ang="16200000"/>
            </a:gradFill>
          </p:spPr>
        </p:sp>
        <p:sp>
          <p:nvSpPr>
            <p:cNvPr id="9" name="TextBox 9"/>
            <p:cNvSpPr txBox="1"/>
            <p:nvPr/>
          </p:nvSpPr>
          <p:spPr>
            <a:xfrm>
              <a:off x="0" y="-9525"/>
              <a:ext cx="12575821" cy="13858686"/>
            </a:xfrm>
            <a:prstGeom prst="rect">
              <a:avLst/>
            </a:prstGeom>
          </p:spPr>
          <p:txBody>
            <a:bodyPr lIns="50800" tIns="50800" rIns="50800" bIns="50800" rtlCol="0" anchor="b"/>
            <a:lstStyle/>
            <a:p>
              <a:pPr algn="ctr">
                <a:lnSpc>
                  <a:spcPts val="14400"/>
                </a:lnSpc>
              </a:pPr>
              <a:r>
                <a:rPr lang="en-US" sz="12000">
                  <a:solidFill>
                    <a:srgbClr val="FFFFFF"/>
                  </a:solidFill>
                  <a:latin typeface="Brush Script Italics"/>
                  <a:ea typeface="Brush Script Italics"/>
                  <a:cs typeface="Brush Script Italics"/>
                  <a:sym typeface="Brush Script Italics"/>
                </a:rPr>
                <a:t>Thank You</a:t>
              </a:r>
            </a:p>
          </p:txBody>
        </p:sp>
      </p:grpSp>
      <p:grpSp>
        <p:nvGrpSpPr>
          <p:cNvPr id="10" name="Group 10"/>
          <p:cNvGrpSpPr>
            <a:grpSpLocks noChangeAspect="1"/>
          </p:cNvGrpSpPr>
          <p:nvPr/>
        </p:nvGrpSpPr>
        <p:grpSpPr>
          <a:xfrm>
            <a:off x="13696952" y="8634620"/>
            <a:ext cx="4591050" cy="2400300"/>
            <a:chOff x="0" y="0"/>
            <a:chExt cx="6121400" cy="3200400"/>
          </a:xfrm>
        </p:grpSpPr>
        <p:sp>
          <p:nvSpPr>
            <p:cNvPr id="11" name="Freeform 11" descr="A black background with red and grey text  Description automatically generated"/>
            <p:cNvSpPr/>
            <p:nvPr/>
          </p:nvSpPr>
          <p:spPr>
            <a:xfrm>
              <a:off x="0" y="0"/>
              <a:ext cx="6121400" cy="3200400"/>
            </a:xfrm>
            <a:custGeom>
              <a:avLst/>
              <a:gdLst/>
              <a:ahLst/>
              <a:cxnLst/>
              <a:rect l="l" t="t" r="r" b="b"/>
              <a:pathLst>
                <a:path w="6121400" h="3200400">
                  <a:moveTo>
                    <a:pt x="0" y="0"/>
                  </a:moveTo>
                  <a:lnTo>
                    <a:pt x="6121400" y="0"/>
                  </a:lnTo>
                  <a:lnTo>
                    <a:pt x="6121400" y="3200400"/>
                  </a:lnTo>
                  <a:lnTo>
                    <a:pt x="0" y="3200400"/>
                  </a:lnTo>
                  <a:lnTo>
                    <a:pt x="0" y="0"/>
                  </a:lnTo>
                  <a:close/>
                </a:path>
              </a:pathLst>
            </a:custGeom>
            <a:blipFill>
              <a:blip r:embed="rId4"/>
              <a:stretch>
                <a:fillRect/>
              </a:stretch>
            </a:blipFill>
          </p:spPr>
        </p:sp>
      </p:gr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a:stretch>
            </a:blipFill>
          </p:spPr>
        </p:sp>
      </p:grpSp>
      <p:grpSp>
        <p:nvGrpSpPr>
          <p:cNvPr id="4" name="Group 4"/>
          <p:cNvGrpSpPr/>
          <p:nvPr/>
        </p:nvGrpSpPr>
        <p:grpSpPr>
          <a:xfrm>
            <a:off x="196411" y="356456"/>
            <a:ext cx="9290115" cy="672244"/>
            <a:chOff x="0" y="0"/>
            <a:chExt cx="12386820" cy="896325"/>
          </a:xfrm>
        </p:grpSpPr>
        <p:sp>
          <p:nvSpPr>
            <p:cNvPr id="5" name="Freeform 5"/>
            <p:cNvSpPr/>
            <p:nvPr/>
          </p:nvSpPr>
          <p:spPr>
            <a:xfrm>
              <a:off x="0" y="0"/>
              <a:ext cx="12386820" cy="896325"/>
            </a:xfrm>
            <a:custGeom>
              <a:avLst/>
              <a:gdLst/>
              <a:ahLst/>
              <a:cxnLst/>
              <a:rect l="l" t="t" r="r" b="b"/>
              <a:pathLst>
                <a:path w="12386820" h="896325">
                  <a:moveTo>
                    <a:pt x="0" y="0"/>
                  </a:moveTo>
                  <a:lnTo>
                    <a:pt x="12386820" y="0"/>
                  </a:lnTo>
                  <a:lnTo>
                    <a:pt x="12386820" y="896325"/>
                  </a:lnTo>
                  <a:lnTo>
                    <a:pt x="0" y="896325"/>
                  </a:lnTo>
                  <a:close/>
                </a:path>
              </a:pathLst>
            </a:custGeom>
            <a:solidFill>
              <a:srgbClr val="000000">
                <a:alpha val="0"/>
              </a:srgbClr>
            </a:solidFill>
          </p:spPr>
        </p:sp>
        <p:sp>
          <p:nvSpPr>
            <p:cNvPr id="6" name="TextBox 6"/>
            <p:cNvSpPr txBox="1"/>
            <p:nvPr/>
          </p:nvSpPr>
          <p:spPr>
            <a:xfrm>
              <a:off x="0" y="66675"/>
              <a:ext cx="12386820" cy="829650"/>
            </a:xfrm>
            <a:prstGeom prst="rect">
              <a:avLst/>
            </a:prstGeom>
          </p:spPr>
          <p:txBody>
            <a:bodyPr lIns="0" tIns="0" rIns="0" bIns="0" rtlCol="0" anchor="ctr"/>
            <a:lstStyle/>
            <a:p>
              <a:pPr algn="l">
                <a:lnSpc>
                  <a:spcPts val="7128"/>
                </a:lnSpc>
              </a:pPr>
              <a:r>
                <a:rPr lang="en-US" sz="6600" b="1">
                  <a:solidFill>
                    <a:srgbClr val="A71F38"/>
                  </a:solidFill>
                  <a:latin typeface="Aptos Bold"/>
                  <a:ea typeface="Aptos Bold"/>
                  <a:cs typeface="Aptos Bold"/>
                  <a:sym typeface="Aptos Bold"/>
                </a:rPr>
                <a:t>Overview</a:t>
              </a:r>
            </a:p>
          </p:txBody>
        </p:sp>
      </p:grpSp>
      <p:sp>
        <p:nvSpPr>
          <p:cNvPr id="7" name="TextBox 7"/>
          <p:cNvSpPr txBox="1"/>
          <p:nvPr/>
        </p:nvSpPr>
        <p:spPr>
          <a:xfrm>
            <a:off x="562072" y="1082519"/>
            <a:ext cx="11377783" cy="8588814"/>
          </a:xfrm>
          <a:prstGeom prst="rect">
            <a:avLst/>
          </a:prstGeom>
        </p:spPr>
        <p:txBody>
          <a:bodyPr lIns="0" tIns="0" rIns="0" bIns="0" rtlCol="0" anchor="t">
            <a:spAutoFit/>
          </a:bodyPr>
          <a:lstStyle/>
          <a:p>
            <a:pPr marL="928880" lvl="2" indent="-309627" algn="l">
              <a:lnSpc>
                <a:spcPts val="7918"/>
              </a:lnSpc>
              <a:buAutoNum type="arabicPeriod"/>
            </a:pPr>
            <a:r>
              <a:rPr lang="en-US" sz="4399">
                <a:solidFill>
                  <a:srgbClr val="000000"/>
                </a:solidFill>
                <a:latin typeface="Times New Roman"/>
                <a:ea typeface="Times New Roman"/>
                <a:cs typeface="Times New Roman"/>
                <a:sym typeface="Times New Roman"/>
              </a:rPr>
              <a:t>Introduction to Associative Containers</a:t>
            </a:r>
          </a:p>
          <a:p>
            <a:pPr marL="928880" lvl="2" indent="-309627" algn="l">
              <a:lnSpc>
                <a:spcPts val="7918"/>
              </a:lnSpc>
              <a:buAutoNum type="arabicPeriod"/>
            </a:pPr>
            <a:r>
              <a:rPr lang="en-US" sz="4399">
                <a:solidFill>
                  <a:srgbClr val="000000"/>
                </a:solidFill>
                <a:latin typeface="Times New Roman"/>
                <a:ea typeface="Times New Roman"/>
                <a:cs typeface="Times New Roman"/>
                <a:sym typeface="Times New Roman"/>
              </a:rPr>
              <a:t>Types of Associative Containers</a:t>
            </a:r>
          </a:p>
          <a:p>
            <a:pPr marL="928880" lvl="2" indent="-309627" algn="l">
              <a:lnSpc>
                <a:spcPts val="7918"/>
              </a:lnSpc>
              <a:buAutoNum type="arabicPeriod"/>
            </a:pPr>
            <a:r>
              <a:rPr lang="en-US" sz="4399">
                <a:solidFill>
                  <a:srgbClr val="000000"/>
                </a:solidFill>
                <a:latin typeface="Times New Roman"/>
                <a:ea typeface="Times New Roman"/>
                <a:cs typeface="Times New Roman"/>
                <a:sym typeface="Times New Roman"/>
              </a:rPr>
              <a:t>std::set </a:t>
            </a:r>
          </a:p>
          <a:p>
            <a:pPr marL="928880" lvl="2" indent="-309627" algn="l">
              <a:lnSpc>
                <a:spcPts val="7918"/>
              </a:lnSpc>
              <a:buAutoNum type="arabicPeriod"/>
            </a:pPr>
            <a:r>
              <a:rPr lang="en-US" sz="4399">
                <a:solidFill>
                  <a:srgbClr val="000000"/>
                </a:solidFill>
                <a:latin typeface="Times New Roman"/>
                <a:ea typeface="Times New Roman"/>
                <a:cs typeface="Times New Roman"/>
                <a:sym typeface="Times New Roman"/>
              </a:rPr>
              <a:t>std::multiset</a:t>
            </a:r>
          </a:p>
          <a:p>
            <a:pPr marL="928880" lvl="2" indent="-309627" algn="l">
              <a:lnSpc>
                <a:spcPts val="7918"/>
              </a:lnSpc>
              <a:buAutoNum type="arabicPeriod"/>
            </a:pPr>
            <a:r>
              <a:rPr lang="en-US" sz="4399">
                <a:solidFill>
                  <a:srgbClr val="000000"/>
                </a:solidFill>
                <a:latin typeface="Times New Roman"/>
                <a:ea typeface="Times New Roman"/>
                <a:cs typeface="Times New Roman"/>
                <a:sym typeface="Times New Roman"/>
              </a:rPr>
              <a:t>std::map</a:t>
            </a:r>
          </a:p>
          <a:p>
            <a:pPr marL="928880" lvl="2" indent="-309627" algn="l">
              <a:lnSpc>
                <a:spcPts val="7918"/>
              </a:lnSpc>
              <a:buAutoNum type="arabicPeriod"/>
            </a:pPr>
            <a:r>
              <a:rPr lang="en-US" sz="4399">
                <a:solidFill>
                  <a:srgbClr val="000000"/>
                </a:solidFill>
                <a:latin typeface="Times New Roman"/>
                <a:ea typeface="Times New Roman"/>
                <a:cs typeface="Times New Roman"/>
                <a:sym typeface="Times New Roman"/>
              </a:rPr>
              <a:t>std::multimap</a:t>
            </a:r>
          </a:p>
          <a:p>
            <a:pPr marL="928880" lvl="2" indent="-309627" algn="l">
              <a:lnSpc>
                <a:spcPts val="7918"/>
              </a:lnSpc>
              <a:buAutoNum type="arabicPeriod"/>
            </a:pPr>
            <a:r>
              <a:rPr lang="en-US" sz="4399">
                <a:solidFill>
                  <a:srgbClr val="000000"/>
                </a:solidFill>
                <a:latin typeface="Times New Roman"/>
                <a:ea typeface="Times New Roman"/>
                <a:cs typeface="Times New Roman"/>
                <a:sym typeface="Times New Roman"/>
              </a:rPr>
              <a:t>Iterators</a:t>
            </a:r>
          </a:p>
          <a:p>
            <a:pPr marL="928880" lvl="2" indent="-309627" algn="l">
              <a:lnSpc>
                <a:spcPts val="5278"/>
              </a:lnSpc>
            </a:pPr>
            <a:endParaRPr lang="en-US" sz="4399">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a:stretch>
            </a:blipFill>
          </p:spPr>
        </p:sp>
      </p:grpSp>
      <p:sp>
        <p:nvSpPr>
          <p:cNvPr id="4" name="TextBox 4"/>
          <p:cNvSpPr txBox="1"/>
          <p:nvPr/>
        </p:nvSpPr>
        <p:spPr>
          <a:xfrm>
            <a:off x="186590" y="296103"/>
            <a:ext cx="10586175" cy="1643635"/>
          </a:xfrm>
          <a:prstGeom prst="rect">
            <a:avLst/>
          </a:prstGeom>
        </p:spPr>
        <p:txBody>
          <a:bodyPr lIns="0" tIns="0" rIns="0" bIns="0" rtlCol="0" anchor="t">
            <a:spAutoFit/>
          </a:bodyPr>
          <a:lstStyle/>
          <a:p>
            <a:pPr algn="l">
              <a:lnSpc>
                <a:spcPts val="5400"/>
              </a:lnSpc>
            </a:pPr>
            <a:endParaRPr/>
          </a:p>
          <a:p>
            <a:pPr algn="l">
              <a:lnSpc>
                <a:spcPts val="3600"/>
              </a:lnSpc>
            </a:pPr>
            <a:r>
              <a:rPr lang="en-US" sz="3000" b="1">
                <a:solidFill>
                  <a:srgbClr val="000000"/>
                </a:solidFill>
                <a:latin typeface="Times New Roman Bold"/>
                <a:ea typeface="Times New Roman Bold"/>
                <a:cs typeface="Times New Roman Bold"/>
                <a:sym typeface="Times New Roman Bold"/>
              </a:rPr>
              <a:t>  ASSOCIATIVE CONTAINERS</a:t>
            </a:r>
          </a:p>
        </p:txBody>
      </p:sp>
      <p:grpSp>
        <p:nvGrpSpPr>
          <p:cNvPr id="5" name="Group 5"/>
          <p:cNvGrpSpPr/>
          <p:nvPr/>
        </p:nvGrpSpPr>
        <p:grpSpPr>
          <a:xfrm>
            <a:off x="0" y="-319862"/>
            <a:ext cx="373179" cy="596860"/>
            <a:chOff x="0" y="0"/>
            <a:chExt cx="497572" cy="795814"/>
          </a:xfrm>
        </p:grpSpPr>
        <p:sp>
          <p:nvSpPr>
            <p:cNvPr id="6" name="Freeform 6"/>
            <p:cNvSpPr/>
            <p:nvPr/>
          </p:nvSpPr>
          <p:spPr>
            <a:xfrm>
              <a:off x="0" y="0"/>
              <a:ext cx="497572" cy="795814"/>
            </a:xfrm>
            <a:custGeom>
              <a:avLst/>
              <a:gdLst/>
              <a:ahLst/>
              <a:cxnLst/>
              <a:rect l="l" t="t" r="r" b="b"/>
              <a:pathLst>
                <a:path w="497572" h="795814">
                  <a:moveTo>
                    <a:pt x="0" y="0"/>
                  </a:moveTo>
                  <a:lnTo>
                    <a:pt x="497572" y="0"/>
                  </a:lnTo>
                  <a:lnTo>
                    <a:pt x="497572" y="795814"/>
                  </a:lnTo>
                  <a:lnTo>
                    <a:pt x="0" y="795814"/>
                  </a:lnTo>
                  <a:close/>
                </a:path>
              </a:pathLst>
            </a:custGeom>
            <a:solidFill>
              <a:srgbClr val="000000">
                <a:alpha val="0"/>
              </a:srgbClr>
            </a:solidFill>
          </p:spPr>
        </p:sp>
        <p:sp>
          <p:nvSpPr>
            <p:cNvPr id="7" name="TextBox 7"/>
            <p:cNvSpPr txBox="1"/>
            <p:nvPr/>
          </p:nvSpPr>
          <p:spPr>
            <a:xfrm>
              <a:off x="0" y="-57150"/>
              <a:ext cx="497572" cy="852964"/>
            </a:xfrm>
            <a:prstGeom prst="rect">
              <a:avLst/>
            </a:prstGeom>
          </p:spPr>
          <p:txBody>
            <a:bodyPr lIns="0" tIns="0" rIns="0" bIns="0" rtlCol="0" anchor="ctr"/>
            <a:lstStyle/>
            <a:p>
              <a:pPr algn="l">
                <a:lnSpc>
                  <a:spcPts val="3240"/>
                </a:lnSpc>
              </a:pPr>
              <a:r>
                <a:rPr lang="en-US" sz="2700">
                  <a:solidFill>
                    <a:srgbClr val="000000"/>
                  </a:solidFill>
                  <a:latin typeface="Arial"/>
                  <a:ea typeface="Arial"/>
                  <a:cs typeface="Arial"/>
                  <a:sym typeface="Arial"/>
                </a:rPr>
                <a:t>.</a:t>
              </a:r>
            </a:p>
          </p:txBody>
        </p:sp>
      </p:grpSp>
      <p:grpSp>
        <p:nvGrpSpPr>
          <p:cNvPr id="8" name="Group 8"/>
          <p:cNvGrpSpPr/>
          <p:nvPr/>
        </p:nvGrpSpPr>
        <p:grpSpPr>
          <a:xfrm>
            <a:off x="186589" y="9448"/>
            <a:ext cx="15773400" cy="1370894"/>
            <a:chOff x="0" y="0"/>
            <a:chExt cx="21031200" cy="1827859"/>
          </a:xfrm>
        </p:grpSpPr>
        <p:sp>
          <p:nvSpPr>
            <p:cNvPr id="9" name="Freeform 9"/>
            <p:cNvSpPr/>
            <p:nvPr/>
          </p:nvSpPr>
          <p:spPr>
            <a:xfrm>
              <a:off x="0" y="0"/>
              <a:ext cx="21031200" cy="1827859"/>
            </a:xfrm>
            <a:custGeom>
              <a:avLst/>
              <a:gdLst/>
              <a:ahLst/>
              <a:cxnLst/>
              <a:rect l="l" t="t" r="r" b="b"/>
              <a:pathLst>
                <a:path w="21031200" h="1827859">
                  <a:moveTo>
                    <a:pt x="0" y="0"/>
                  </a:moveTo>
                  <a:lnTo>
                    <a:pt x="21031200" y="0"/>
                  </a:lnTo>
                  <a:lnTo>
                    <a:pt x="21031200" y="1827859"/>
                  </a:lnTo>
                  <a:lnTo>
                    <a:pt x="0" y="1827859"/>
                  </a:lnTo>
                  <a:close/>
                </a:path>
              </a:pathLst>
            </a:custGeom>
            <a:solidFill>
              <a:srgbClr val="000000">
                <a:alpha val="0"/>
              </a:srgbClr>
            </a:solidFill>
          </p:spPr>
        </p:sp>
        <p:sp>
          <p:nvSpPr>
            <p:cNvPr id="10" name="TextBox 10"/>
            <p:cNvSpPr txBox="1"/>
            <p:nvPr/>
          </p:nvSpPr>
          <p:spPr>
            <a:xfrm>
              <a:off x="0" y="-57150"/>
              <a:ext cx="21031200" cy="1885009"/>
            </a:xfrm>
            <a:prstGeom prst="rect">
              <a:avLst/>
            </a:prstGeom>
          </p:spPr>
          <p:txBody>
            <a:bodyPr lIns="0" tIns="0" rIns="0" bIns="0" rtlCol="0" anchor="ctr"/>
            <a:lstStyle/>
            <a:p>
              <a:pPr algn="l">
                <a:lnSpc>
                  <a:spcPts val="7128"/>
                </a:lnSpc>
              </a:pPr>
              <a:r>
                <a:rPr lang="en-US" sz="6600" b="1">
                  <a:solidFill>
                    <a:srgbClr val="992E3A"/>
                  </a:solidFill>
                  <a:latin typeface="Times New Roman Bold"/>
                  <a:ea typeface="Times New Roman Bold"/>
                  <a:cs typeface="Times New Roman Bold"/>
                  <a:sym typeface="Times New Roman Bold"/>
                </a:rPr>
                <a:t>Introduction</a:t>
              </a:r>
            </a:p>
          </p:txBody>
        </p:sp>
      </p:grpSp>
      <p:sp>
        <p:nvSpPr>
          <p:cNvPr id="11" name="TextBox 11"/>
          <p:cNvSpPr txBox="1"/>
          <p:nvPr/>
        </p:nvSpPr>
        <p:spPr>
          <a:xfrm>
            <a:off x="559769" y="1501706"/>
            <a:ext cx="17619728" cy="8975677"/>
          </a:xfrm>
          <a:prstGeom prst="rect">
            <a:avLst/>
          </a:prstGeom>
        </p:spPr>
        <p:txBody>
          <a:bodyPr lIns="0" tIns="0" rIns="0" bIns="0" rtlCol="0" anchor="t">
            <a:spAutoFit/>
          </a:bodyPr>
          <a:lstStyle/>
          <a:p>
            <a:pPr algn="l">
              <a:lnSpc>
                <a:spcPts val="5758"/>
              </a:lnSpc>
            </a:pPr>
            <a:r>
              <a:rPr lang="en-US" sz="3199">
                <a:solidFill>
                  <a:srgbClr val="000000"/>
                </a:solidFill>
                <a:latin typeface="Times New Roman"/>
                <a:ea typeface="Times New Roman"/>
                <a:cs typeface="Times New Roman"/>
                <a:sym typeface="Times New Roman"/>
              </a:rPr>
              <a:t>Associative Containers are part of the Standard Template Library (STL) in C++.</a:t>
            </a:r>
          </a:p>
          <a:p>
            <a:pPr algn="l">
              <a:lnSpc>
                <a:spcPts val="5758"/>
              </a:lnSpc>
            </a:pPr>
            <a:r>
              <a:rPr lang="en-US" sz="3199">
                <a:solidFill>
                  <a:srgbClr val="000000"/>
                </a:solidFill>
                <a:latin typeface="Times New Roman"/>
                <a:ea typeface="Times New Roman"/>
                <a:cs typeface="Times New Roman"/>
                <a:sym typeface="Times New Roman"/>
              </a:rPr>
              <a:t>They store data in sorted order using a key and allow fast searching, insertion, and deletion — usually in O(log n) time</a:t>
            </a:r>
          </a:p>
          <a:p>
            <a:pPr algn="l">
              <a:lnSpc>
                <a:spcPts val="5758"/>
              </a:lnSpc>
            </a:pPr>
            <a:endParaRPr lang="en-US" sz="3199">
              <a:solidFill>
                <a:srgbClr val="000000"/>
              </a:solidFill>
              <a:latin typeface="Times New Roman"/>
              <a:ea typeface="Times New Roman"/>
              <a:cs typeface="Times New Roman"/>
              <a:sym typeface="Times New Roman"/>
            </a:endParaRPr>
          </a:p>
          <a:p>
            <a:pPr algn="l">
              <a:lnSpc>
                <a:spcPts val="5758"/>
              </a:lnSpc>
            </a:pPr>
            <a:endParaRPr lang="en-US" sz="3199">
              <a:solidFill>
                <a:srgbClr val="000000"/>
              </a:solidFill>
              <a:latin typeface="Times New Roman"/>
              <a:ea typeface="Times New Roman"/>
              <a:cs typeface="Times New Roman"/>
              <a:sym typeface="Times New Roman"/>
            </a:endParaRPr>
          </a:p>
          <a:p>
            <a:pPr algn="l">
              <a:lnSpc>
                <a:spcPts val="5758"/>
              </a:lnSpc>
            </a:pPr>
            <a:endParaRPr lang="en-US" sz="3199">
              <a:solidFill>
                <a:srgbClr val="000000"/>
              </a:solidFill>
              <a:latin typeface="Times New Roman"/>
              <a:ea typeface="Times New Roman"/>
              <a:cs typeface="Times New Roman"/>
              <a:sym typeface="Times New Roman"/>
            </a:endParaRPr>
          </a:p>
          <a:p>
            <a:pPr algn="l">
              <a:lnSpc>
                <a:spcPts val="5758"/>
              </a:lnSpc>
            </a:pPr>
            <a:endParaRPr lang="en-US" sz="3199">
              <a:solidFill>
                <a:srgbClr val="000000"/>
              </a:solidFill>
              <a:latin typeface="Times New Roman"/>
              <a:ea typeface="Times New Roman"/>
              <a:cs typeface="Times New Roman"/>
              <a:sym typeface="Times New Roman"/>
            </a:endParaRPr>
          </a:p>
          <a:p>
            <a:pPr algn="l">
              <a:lnSpc>
                <a:spcPts val="5758"/>
              </a:lnSpc>
            </a:pPr>
            <a:r>
              <a:rPr lang="en-US" sz="3199" b="1">
                <a:solidFill>
                  <a:srgbClr val="000000"/>
                </a:solidFill>
                <a:latin typeface="Times New Roman Bold"/>
                <a:ea typeface="Times New Roman Bold"/>
                <a:cs typeface="Times New Roman Bold"/>
                <a:sym typeface="Times New Roman Bold"/>
              </a:rPr>
              <a:t>Why we use </a:t>
            </a:r>
            <a:r>
              <a:rPr lang="en-US" sz="3199">
                <a:solidFill>
                  <a:srgbClr val="000000"/>
                </a:solidFill>
                <a:latin typeface="Times New Roman"/>
                <a:ea typeface="Times New Roman"/>
                <a:cs typeface="Times New Roman"/>
                <a:sym typeface="Times New Roman"/>
              </a:rPr>
              <a:t>:</a:t>
            </a:r>
          </a:p>
          <a:p>
            <a:pPr marL="675518" lvl="2" indent="-225173" algn="l">
              <a:lnSpc>
                <a:spcPts val="5758"/>
              </a:lnSpc>
              <a:buFont typeface="Arial"/>
              <a:buChar char="⚬"/>
            </a:pPr>
            <a:r>
              <a:rPr lang="en-US" sz="3199">
                <a:solidFill>
                  <a:srgbClr val="000000"/>
                </a:solidFill>
                <a:latin typeface="Times New Roman"/>
                <a:ea typeface="Times New Roman"/>
                <a:cs typeface="Times New Roman"/>
                <a:sym typeface="Times New Roman"/>
              </a:rPr>
              <a:t>To store data in </a:t>
            </a:r>
            <a:r>
              <a:rPr lang="en-US" sz="3199" b="1">
                <a:solidFill>
                  <a:srgbClr val="000000"/>
                </a:solidFill>
                <a:latin typeface="Times New Roman Bold"/>
                <a:ea typeface="Times New Roman Bold"/>
                <a:cs typeface="Times New Roman Bold"/>
                <a:sym typeface="Times New Roman Bold"/>
              </a:rPr>
              <a:t>sorted order</a:t>
            </a:r>
          </a:p>
          <a:p>
            <a:pPr marL="675518" lvl="2" indent="-225173" algn="l">
              <a:lnSpc>
                <a:spcPts val="5758"/>
              </a:lnSpc>
              <a:buFont typeface="Arial"/>
              <a:buChar char="⚬"/>
            </a:pPr>
            <a:r>
              <a:rPr lang="en-US" sz="3199">
                <a:solidFill>
                  <a:srgbClr val="000000"/>
                </a:solidFill>
                <a:latin typeface="Times New Roman"/>
                <a:ea typeface="Times New Roman"/>
                <a:cs typeface="Times New Roman"/>
                <a:sym typeface="Times New Roman"/>
              </a:rPr>
              <a:t>To perform </a:t>
            </a:r>
            <a:r>
              <a:rPr lang="en-US" sz="3199" b="1">
                <a:solidFill>
                  <a:srgbClr val="000000"/>
                </a:solidFill>
                <a:latin typeface="Times New Roman Bold"/>
                <a:ea typeface="Times New Roman Bold"/>
                <a:cs typeface="Times New Roman Bold"/>
                <a:sym typeface="Times New Roman Bold"/>
              </a:rPr>
              <a:t>fast search</a:t>
            </a:r>
            <a:r>
              <a:rPr lang="en-US" sz="3199">
                <a:solidFill>
                  <a:srgbClr val="000000"/>
                </a:solidFill>
                <a:latin typeface="Times New Roman"/>
                <a:ea typeface="Times New Roman"/>
                <a:cs typeface="Times New Roman"/>
                <a:sym typeface="Times New Roman"/>
              </a:rPr>
              <a:t>, insert, delete (O(log n))</a:t>
            </a:r>
          </a:p>
          <a:p>
            <a:pPr marL="675518" lvl="2" indent="-225173" algn="l">
              <a:lnSpc>
                <a:spcPts val="5758"/>
              </a:lnSpc>
              <a:buFont typeface="Arial"/>
              <a:buChar char="⚬"/>
            </a:pPr>
            <a:r>
              <a:rPr lang="en-US" sz="3199">
                <a:solidFill>
                  <a:srgbClr val="000000"/>
                </a:solidFill>
                <a:latin typeface="Times New Roman"/>
                <a:ea typeface="Times New Roman"/>
                <a:cs typeface="Times New Roman"/>
                <a:sym typeface="Times New Roman"/>
              </a:rPr>
              <a:t>To </a:t>
            </a:r>
            <a:r>
              <a:rPr lang="en-US" sz="3199" b="1">
                <a:solidFill>
                  <a:srgbClr val="000000"/>
                </a:solidFill>
                <a:latin typeface="Times New Roman Bold"/>
                <a:ea typeface="Times New Roman Bold"/>
                <a:cs typeface="Times New Roman Bold"/>
                <a:sym typeface="Times New Roman Bold"/>
              </a:rPr>
              <a:t>associate values with keys</a:t>
            </a:r>
            <a:r>
              <a:rPr lang="en-US" sz="3199">
                <a:solidFill>
                  <a:srgbClr val="000000"/>
                </a:solidFill>
                <a:latin typeface="Times New Roman"/>
                <a:ea typeface="Times New Roman"/>
                <a:cs typeface="Times New Roman"/>
                <a:sym typeface="Times New Roman"/>
              </a:rPr>
              <a:t> (e.g., names with phone numbers)</a:t>
            </a:r>
          </a:p>
          <a:p>
            <a:pPr marL="675518" lvl="2" indent="-225173" algn="l">
              <a:lnSpc>
                <a:spcPts val="3839"/>
              </a:lnSpc>
            </a:pPr>
            <a:endParaRPr lang="en-US" sz="3199">
              <a:solidFill>
                <a:srgbClr val="000000"/>
              </a:solidFill>
              <a:latin typeface="Times New Roman"/>
              <a:ea typeface="Times New Roman"/>
              <a:cs typeface="Times New Roman"/>
              <a:sym typeface="Times New Roman"/>
            </a:endParaRPr>
          </a:p>
        </p:txBody>
      </p:sp>
      <p:grpSp>
        <p:nvGrpSpPr>
          <p:cNvPr id="12" name="Group 12"/>
          <p:cNvGrpSpPr/>
          <p:nvPr/>
        </p:nvGrpSpPr>
        <p:grpSpPr>
          <a:xfrm>
            <a:off x="559769" y="4288487"/>
            <a:ext cx="17122467" cy="2318726"/>
            <a:chOff x="0" y="0"/>
            <a:chExt cx="22829956" cy="3091635"/>
          </a:xfrm>
        </p:grpSpPr>
        <p:sp>
          <p:nvSpPr>
            <p:cNvPr id="13" name="Freeform 13"/>
            <p:cNvSpPr/>
            <p:nvPr/>
          </p:nvSpPr>
          <p:spPr>
            <a:xfrm>
              <a:off x="0" y="0"/>
              <a:ext cx="22829955" cy="3091635"/>
            </a:xfrm>
            <a:custGeom>
              <a:avLst/>
              <a:gdLst/>
              <a:ahLst/>
              <a:cxnLst/>
              <a:rect l="l" t="t" r="r" b="b"/>
              <a:pathLst>
                <a:path w="22829955" h="3091635">
                  <a:moveTo>
                    <a:pt x="0" y="0"/>
                  </a:moveTo>
                  <a:lnTo>
                    <a:pt x="22829955" y="0"/>
                  </a:lnTo>
                  <a:lnTo>
                    <a:pt x="22829955" y="3091635"/>
                  </a:lnTo>
                  <a:lnTo>
                    <a:pt x="0" y="3091635"/>
                  </a:lnTo>
                  <a:close/>
                </a:path>
              </a:pathLst>
            </a:custGeom>
            <a:solidFill>
              <a:srgbClr val="000000">
                <a:alpha val="0"/>
              </a:srgbClr>
            </a:solidFill>
          </p:spPr>
        </p:sp>
        <p:sp>
          <p:nvSpPr>
            <p:cNvPr id="14" name="TextBox 14"/>
            <p:cNvSpPr txBox="1"/>
            <p:nvPr/>
          </p:nvSpPr>
          <p:spPr>
            <a:xfrm>
              <a:off x="0" y="-247650"/>
              <a:ext cx="22829956" cy="3339285"/>
            </a:xfrm>
            <a:prstGeom prst="rect">
              <a:avLst/>
            </a:prstGeom>
          </p:spPr>
          <p:txBody>
            <a:bodyPr lIns="0" tIns="0" rIns="0" bIns="0" rtlCol="0" anchor="ctr"/>
            <a:lstStyle/>
            <a:p>
              <a:pPr algn="l">
                <a:lnSpc>
                  <a:spcPts val="5758"/>
                </a:lnSpc>
              </a:pPr>
              <a:r>
                <a:rPr lang="en-US" sz="3199">
                  <a:solidFill>
                    <a:srgbClr val="000000"/>
                  </a:solidFill>
                  <a:latin typeface="Times New Roman"/>
                  <a:ea typeface="Times New Roman"/>
                  <a:cs typeface="Times New Roman"/>
                  <a:sym typeface="Times New Roman"/>
                </a:rPr>
                <a:t>Unlike regular container like vector or list store data by index in the order you add it. They are fast for accessing by position but slower for searching. Use associative containers for key-based access, and arrays/vectors for index-based storage.</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a:stretch>
            </a:blipFill>
          </p:spPr>
        </p:sp>
      </p:grpSp>
      <p:sp>
        <p:nvSpPr>
          <p:cNvPr id="4" name="TextBox 4"/>
          <p:cNvSpPr txBox="1"/>
          <p:nvPr/>
        </p:nvSpPr>
        <p:spPr>
          <a:xfrm>
            <a:off x="186589" y="1822449"/>
            <a:ext cx="12585783" cy="7157170"/>
          </a:xfrm>
          <a:prstGeom prst="rect">
            <a:avLst/>
          </a:prstGeom>
        </p:spPr>
        <p:txBody>
          <a:bodyPr lIns="0" tIns="0" rIns="0" bIns="0" rtlCol="0" anchor="t">
            <a:spAutoFit/>
          </a:bodyPr>
          <a:lstStyle/>
          <a:p>
            <a:pPr algn="l">
              <a:lnSpc>
                <a:spcPts val="3840"/>
              </a:lnSpc>
            </a:pPr>
            <a:r>
              <a:rPr lang="en-US" sz="3200">
                <a:solidFill>
                  <a:srgbClr val="000000"/>
                </a:solidFill>
                <a:latin typeface="Times New Roman"/>
                <a:ea typeface="Times New Roman"/>
                <a:cs typeface="Times New Roman"/>
                <a:sym typeface="Times New Roman"/>
              </a:rPr>
              <a:t>There are four main types of associative containers in C++:</a:t>
            </a:r>
          </a:p>
          <a:p>
            <a:pPr marL="675640" lvl="2" indent="-225213" algn="l">
              <a:lnSpc>
                <a:spcPts val="5760"/>
              </a:lnSpc>
              <a:buFont typeface="Arial"/>
              <a:buChar char="⚬"/>
            </a:pPr>
            <a:r>
              <a:rPr lang="en-US" sz="3200" b="1">
                <a:solidFill>
                  <a:srgbClr val="000000"/>
                </a:solidFill>
                <a:latin typeface="Times New Roman Bold"/>
                <a:ea typeface="Times New Roman Bold"/>
                <a:cs typeface="Times New Roman Bold"/>
                <a:sym typeface="Times New Roman Bold"/>
              </a:rPr>
              <a:t>set: </a:t>
            </a:r>
          </a:p>
          <a:p>
            <a:pPr marL="675640" lvl="2" indent="-225213" algn="l">
              <a:lnSpc>
                <a:spcPts val="5760"/>
              </a:lnSpc>
            </a:pPr>
            <a:r>
              <a:rPr lang="en-US" sz="3200">
                <a:solidFill>
                  <a:srgbClr val="000000"/>
                </a:solidFill>
                <a:latin typeface="Times New Roman"/>
                <a:ea typeface="Times New Roman"/>
                <a:cs typeface="Times New Roman"/>
                <a:sym typeface="Times New Roman"/>
              </a:rPr>
              <a:t>       Stores unique elements, where the element value itself is the key.</a:t>
            </a:r>
          </a:p>
          <a:p>
            <a:pPr marL="675640" lvl="2" indent="-225213" algn="l">
              <a:lnSpc>
                <a:spcPts val="5760"/>
              </a:lnSpc>
              <a:buFont typeface="Arial"/>
              <a:buChar char="⚬"/>
            </a:pPr>
            <a:r>
              <a:rPr lang="en-US" sz="3200" b="1">
                <a:solidFill>
                  <a:srgbClr val="000000"/>
                </a:solidFill>
                <a:latin typeface="Times New Roman Bold"/>
                <a:ea typeface="Times New Roman Bold"/>
                <a:cs typeface="Times New Roman Bold"/>
                <a:sym typeface="Times New Roman Bold"/>
              </a:rPr>
              <a:t>multiset: </a:t>
            </a:r>
          </a:p>
          <a:p>
            <a:pPr marL="675640" lvl="2" indent="-225213" algn="l">
              <a:lnSpc>
                <a:spcPts val="5760"/>
              </a:lnSpc>
            </a:pPr>
            <a:r>
              <a:rPr lang="en-US" sz="3200">
                <a:solidFill>
                  <a:srgbClr val="000000"/>
                </a:solidFill>
                <a:latin typeface="Times New Roman"/>
                <a:ea typeface="Times New Roman"/>
                <a:cs typeface="Times New Roman"/>
                <a:sym typeface="Times New Roman"/>
              </a:rPr>
              <a:t>      Similar to set, but allows duplicate elements.</a:t>
            </a:r>
          </a:p>
          <a:p>
            <a:pPr marL="675640" lvl="2" indent="-225213" algn="l">
              <a:lnSpc>
                <a:spcPts val="5760"/>
              </a:lnSpc>
              <a:buFont typeface="Arial"/>
              <a:buChar char="⚬"/>
            </a:pPr>
            <a:r>
              <a:rPr lang="en-US" sz="3200" b="1">
                <a:solidFill>
                  <a:srgbClr val="000000"/>
                </a:solidFill>
                <a:latin typeface="Times New Roman Bold"/>
                <a:ea typeface="Times New Roman Bold"/>
                <a:cs typeface="Times New Roman Bold"/>
                <a:sym typeface="Times New Roman Bold"/>
              </a:rPr>
              <a:t>map: </a:t>
            </a:r>
          </a:p>
          <a:p>
            <a:pPr marL="675640" lvl="2" indent="-225213" algn="l">
              <a:lnSpc>
                <a:spcPts val="5760"/>
              </a:lnSpc>
            </a:pPr>
            <a:r>
              <a:rPr lang="en-US" sz="3200">
                <a:solidFill>
                  <a:srgbClr val="000000"/>
                </a:solidFill>
                <a:latin typeface="Times New Roman"/>
                <a:ea typeface="Times New Roman"/>
                <a:cs typeface="Times New Roman"/>
                <a:sym typeface="Times New Roman"/>
              </a:rPr>
              <a:t>      Stores key-value pairs, where each key is unique.</a:t>
            </a:r>
          </a:p>
          <a:p>
            <a:pPr marL="675640" lvl="2" indent="-225213" algn="l">
              <a:lnSpc>
                <a:spcPts val="5760"/>
              </a:lnSpc>
              <a:buFont typeface="Arial"/>
              <a:buChar char="⚬"/>
            </a:pPr>
            <a:r>
              <a:rPr lang="en-US" sz="3200" b="1">
                <a:solidFill>
                  <a:srgbClr val="000000"/>
                </a:solidFill>
                <a:latin typeface="Times New Roman Bold"/>
                <a:ea typeface="Times New Roman Bold"/>
                <a:cs typeface="Times New Roman Bold"/>
                <a:sym typeface="Times New Roman Bold"/>
              </a:rPr>
              <a:t>multimap: </a:t>
            </a:r>
          </a:p>
          <a:p>
            <a:pPr marL="675640" lvl="2" indent="-225213" algn="l">
              <a:lnSpc>
                <a:spcPts val="5760"/>
              </a:lnSpc>
            </a:pPr>
            <a:r>
              <a:rPr lang="en-US" sz="3200">
                <a:solidFill>
                  <a:srgbClr val="000000"/>
                </a:solidFill>
                <a:latin typeface="Times New Roman"/>
                <a:ea typeface="Times New Roman"/>
                <a:cs typeface="Times New Roman"/>
                <a:sym typeface="Times New Roman"/>
              </a:rPr>
              <a:t>      Similar to map, but allows duplicate keys.</a:t>
            </a:r>
          </a:p>
        </p:txBody>
      </p:sp>
      <p:grpSp>
        <p:nvGrpSpPr>
          <p:cNvPr id="5" name="Group 5"/>
          <p:cNvGrpSpPr/>
          <p:nvPr/>
        </p:nvGrpSpPr>
        <p:grpSpPr>
          <a:xfrm>
            <a:off x="186589" y="-42862"/>
            <a:ext cx="15773400" cy="1370894"/>
            <a:chOff x="0" y="0"/>
            <a:chExt cx="21031200" cy="1827859"/>
          </a:xfrm>
        </p:grpSpPr>
        <p:sp>
          <p:nvSpPr>
            <p:cNvPr id="6" name="Freeform 6"/>
            <p:cNvSpPr/>
            <p:nvPr/>
          </p:nvSpPr>
          <p:spPr>
            <a:xfrm>
              <a:off x="0" y="0"/>
              <a:ext cx="21031200" cy="1827859"/>
            </a:xfrm>
            <a:custGeom>
              <a:avLst/>
              <a:gdLst/>
              <a:ahLst/>
              <a:cxnLst/>
              <a:rect l="l" t="t" r="r" b="b"/>
              <a:pathLst>
                <a:path w="21031200" h="1827859">
                  <a:moveTo>
                    <a:pt x="0" y="0"/>
                  </a:moveTo>
                  <a:lnTo>
                    <a:pt x="21031200" y="0"/>
                  </a:lnTo>
                  <a:lnTo>
                    <a:pt x="21031200" y="1827859"/>
                  </a:lnTo>
                  <a:lnTo>
                    <a:pt x="0" y="1827859"/>
                  </a:lnTo>
                  <a:close/>
                </a:path>
              </a:pathLst>
            </a:custGeom>
            <a:solidFill>
              <a:srgbClr val="000000">
                <a:alpha val="0"/>
              </a:srgbClr>
            </a:solidFill>
          </p:spPr>
        </p:sp>
        <p:sp>
          <p:nvSpPr>
            <p:cNvPr id="7" name="TextBox 7"/>
            <p:cNvSpPr txBox="1"/>
            <p:nvPr/>
          </p:nvSpPr>
          <p:spPr>
            <a:xfrm>
              <a:off x="0" y="-57150"/>
              <a:ext cx="21031200" cy="1885009"/>
            </a:xfrm>
            <a:prstGeom prst="rect">
              <a:avLst/>
            </a:prstGeom>
          </p:spPr>
          <p:txBody>
            <a:bodyPr lIns="0" tIns="0" rIns="0" bIns="0" rtlCol="0" anchor="ctr"/>
            <a:lstStyle/>
            <a:p>
              <a:pPr algn="l">
                <a:lnSpc>
                  <a:spcPts val="7128"/>
                </a:lnSpc>
              </a:pPr>
              <a:r>
                <a:rPr lang="en-US" sz="6600" b="1">
                  <a:solidFill>
                    <a:srgbClr val="992E3A"/>
                  </a:solidFill>
                  <a:latin typeface="Times New Roman Bold"/>
                  <a:ea typeface="Times New Roman Bold"/>
                  <a:cs typeface="Times New Roman Bold"/>
                  <a:sym typeface="Times New Roman Bold"/>
                </a:rPr>
                <a:t>Types Of Containers</a:t>
              </a:r>
            </a:p>
          </p:txBody>
        </p:sp>
      </p:grpSp>
      <p:grpSp>
        <p:nvGrpSpPr>
          <p:cNvPr id="8" name="Group 8"/>
          <p:cNvGrpSpPr>
            <a:grpSpLocks noChangeAspect="1"/>
          </p:cNvGrpSpPr>
          <p:nvPr/>
        </p:nvGrpSpPr>
        <p:grpSpPr>
          <a:xfrm>
            <a:off x="11772126" y="3619500"/>
            <a:ext cx="6493462" cy="5921211"/>
            <a:chOff x="0" y="0"/>
            <a:chExt cx="8657949" cy="7894948"/>
          </a:xfrm>
        </p:grpSpPr>
        <p:sp>
          <p:nvSpPr>
            <p:cNvPr id="9" name="Freeform 9"/>
            <p:cNvSpPr/>
            <p:nvPr/>
          </p:nvSpPr>
          <p:spPr>
            <a:xfrm>
              <a:off x="0" y="0"/>
              <a:ext cx="8657971" cy="7894955"/>
            </a:xfrm>
            <a:custGeom>
              <a:avLst/>
              <a:gdLst/>
              <a:ahLst/>
              <a:cxnLst/>
              <a:rect l="l" t="t" r="r" b="b"/>
              <a:pathLst>
                <a:path w="8657971" h="7894955">
                  <a:moveTo>
                    <a:pt x="0" y="0"/>
                  </a:moveTo>
                  <a:lnTo>
                    <a:pt x="8657971" y="0"/>
                  </a:lnTo>
                  <a:lnTo>
                    <a:pt x="8657971" y="7894955"/>
                  </a:lnTo>
                  <a:lnTo>
                    <a:pt x="0" y="7894955"/>
                  </a:lnTo>
                  <a:lnTo>
                    <a:pt x="0" y="0"/>
                  </a:lnTo>
                  <a:close/>
                </a:path>
              </a:pathLst>
            </a:custGeom>
            <a:blipFill>
              <a:blip r:embed="rId4"/>
              <a:stretch>
                <a:fillRect/>
              </a:stretch>
            </a:blipFill>
          </p:spPr>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a:stretch>
            </a:blipFill>
          </p:spPr>
        </p:sp>
      </p:grpSp>
      <p:grpSp>
        <p:nvGrpSpPr>
          <p:cNvPr id="4" name="Group 4"/>
          <p:cNvGrpSpPr/>
          <p:nvPr/>
        </p:nvGrpSpPr>
        <p:grpSpPr>
          <a:xfrm>
            <a:off x="380244" y="-42862"/>
            <a:ext cx="8992354" cy="1329118"/>
            <a:chOff x="0" y="0"/>
            <a:chExt cx="11989805" cy="1772158"/>
          </a:xfrm>
        </p:grpSpPr>
        <p:sp>
          <p:nvSpPr>
            <p:cNvPr id="5" name="Freeform 5"/>
            <p:cNvSpPr/>
            <p:nvPr/>
          </p:nvSpPr>
          <p:spPr>
            <a:xfrm>
              <a:off x="0" y="0"/>
              <a:ext cx="11989805" cy="1772158"/>
            </a:xfrm>
            <a:custGeom>
              <a:avLst/>
              <a:gdLst/>
              <a:ahLst/>
              <a:cxnLst/>
              <a:rect l="l" t="t" r="r" b="b"/>
              <a:pathLst>
                <a:path w="11989805" h="1772158">
                  <a:moveTo>
                    <a:pt x="0" y="0"/>
                  </a:moveTo>
                  <a:lnTo>
                    <a:pt x="11989805" y="0"/>
                  </a:lnTo>
                  <a:lnTo>
                    <a:pt x="11989805" y="1772158"/>
                  </a:lnTo>
                  <a:lnTo>
                    <a:pt x="0" y="1772158"/>
                  </a:lnTo>
                  <a:close/>
                </a:path>
              </a:pathLst>
            </a:custGeom>
            <a:solidFill>
              <a:srgbClr val="000000">
                <a:alpha val="0"/>
              </a:srgbClr>
            </a:solidFill>
          </p:spPr>
        </p:sp>
        <p:sp>
          <p:nvSpPr>
            <p:cNvPr id="6" name="TextBox 6"/>
            <p:cNvSpPr txBox="1"/>
            <p:nvPr/>
          </p:nvSpPr>
          <p:spPr>
            <a:xfrm>
              <a:off x="0" y="-57150"/>
              <a:ext cx="11989805" cy="1829308"/>
            </a:xfrm>
            <a:prstGeom prst="rect">
              <a:avLst/>
            </a:prstGeom>
          </p:spPr>
          <p:txBody>
            <a:bodyPr lIns="0" tIns="0" rIns="0" bIns="0" rtlCol="0" anchor="ctr"/>
            <a:lstStyle/>
            <a:p>
              <a:pPr algn="l">
                <a:lnSpc>
                  <a:spcPts val="7128"/>
                </a:lnSpc>
              </a:pPr>
              <a:r>
                <a:rPr lang="en-US" sz="6600" b="1">
                  <a:solidFill>
                    <a:srgbClr val="A71F38"/>
                  </a:solidFill>
                  <a:latin typeface="Times New Roman Bold"/>
                  <a:ea typeface="Times New Roman Bold"/>
                  <a:cs typeface="Times New Roman Bold"/>
                  <a:sym typeface="Times New Roman Bold"/>
                </a:rPr>
                <a:t>SETS</a:t>
              </a:r>
            </a:p>
          </p:txBody>
        </p:sp>
      </p:grpSp>
      <p:sp>
        <p:nvSpPr>
          <p:cNvPr id="7" name="TextBox 7"/>
          <p:cNvSpPr txBox="1"/>
          <p:nvPr/>
        </p:nvSpPr>
        <p:spPr>
          <a:xfrm>
            <a:off x="380244" y="1167137"/>
            <a:ext cx="17214487" cy="1712587"/>
          </a:xfrm>
          <a:prstGeom prst="rect">
            <a:avLst/>
          </a:prstGeom>
        </p:spPr>
        <p:txBody>
          <a:bodyPr lIns="0" tIns="0" rIns="0" bIns="0" rtlCol="0" anchor="t">
            <a:spAutoFit/>
          </a:bodyPr>
          <a:lstStyle/>
          <a:p>
            <a:pPr algn="l">
              <a:lnSpc>
                <a:spcPts val="3839"/>
              </a:lnSpc>
            </a:pPr>
            <a:r>
              <a:rPr lang="en-US" sz="3199">
                <a:solidFill>
                  <a:srgbClr val="273239"/>
                </a:solidFill>
                <a:latin typeface="Times New Roman"/>
                <a:ea typeface="Times New Roman"/>
                <a:cs typeface="Times New Roman"/>
                <a:sym typeface="Times New Roman"/>
              </a:rPr>
              <a:t>In C++, </a:t>
            </a:r>
            <a:r>
              <a:rPr lang="en-US" sz="3199" b="1">
                <a:solidFill>
                  <a:srgbClr val="273239"/>
                </a:solidFill>
                <a:latin typeface="Times New Roman Bold"/>
                <a:ea typeface="Times New Roman Bold"/>
                <a:cs typeface="Times New Roman Bold"/>
                <a:sym typeface="Times New Roman Bold"/>
              </a:rPr>
              <a:t>sets </a:t>
            </a:r>
            <a:r>
              <a:rPr lang="en-US" sz="3199">
                <a:solidFill>
                  <a:srgbClr val="273239"/>
                </a:solidFill>
                <a:latin typeface="Times New Roman"/>
                <a:ea typeface="Times New Roman"/>
                <a:cs typeface="Times New Roman"/>
                <a:sym typeface="Times New Roman"/>
              </a:rPr>
              <a:t>are associative container which stores unique elements in some sorted order. By default, it is sorted ascending order of the keys, but this can be changed as per requirement. It provides fast insertion, deletion and search operations.</a:t>
            </a:r>
          </a:p>
        </p:txBody>
      </p:sp>
      <p:grpSp>
        <p:nvGrpSpPr>
          <p:cNvPr id="8" name="Group 8"/>
          <p:cNvGrpSpPr/>
          <p:nvPr/>
        </p:nvGrpSpPr>
        <p:grpSpPr>
          <a:xfrm>
            <a:off x="9836392" y="3459694"/>
            <a:ext cx="8237094" cy="4861775"/>
            <a:chOff x="0" y="0"/>
            <a:chExt cx="10982792" cy="6482367"/>
          </a:xfrm>
        </p:grpSpPr>
        <p:sp>
          <p:nvSpPr>
            <p:cNvPr id="9" name="Freeform 9"/>
            <p:cNvSpPr/>
            <p:nvPr/>
          </p:nvSpPr>
          <p:spPr>
            <a:xfrm>
              <a:off x="0" y="0"/>
              <a:ext cx="10982833" cy="6482334"/>
            </a:xfrm>
            <a:custGeom>
              <a:avLst/>
              <a:gdLst/>
              <a:ahLst/>
              <a:cxnLst/>
              <a:rect l="l" t="t" r="r" b="b"/>
              <a:pathLst>
                <a:path w="10982833" h="6482334">
                  <a:moveTo>
                    <a:pt x="0" y="0"/>
                  </a:moveTo>
                  <a:lnTo>
                    <a:pt x="10982833" y="0"/>
                  </a:lnTo>
                  <a:lnTo>
                    <a:pt x="10982833" y="6482334"/>
                  </a:lnTo>
                  <a:lnTo>
                    <a:pt x="0" y="6482334"/>
                  </a:lnTo>
                  <a:lnTo>
                    <a:pt x="0" y="0"/>
                  </a:lnTo>
                  <a:close/>
                </a:path>
              </a:pathLst>
            </a:custGeom>
            <a:blipFill>
              <a:blip r:embed="rId4"/>
              <a:stretch>
                <a:fillRect/>
              </a:stretch>
            </a:blipFill>
          </p:spPr>
        </p:sp>
      </p:grpSp>
      <p:sp>
        <p:nvSpPr>
          <p:cNvPr id="10" name="TextBox 10"/>
          <p:cNvSpPr txBox="1"/>
          <p:nvPr/>
        </p:nvSpPr>
        <p:spPr>
          <a:xfrm>
            <a:off x="380244" y="3238112"/>
            <a:ext cx="9378445" cy="4673807"/>
          </a:xfrm>
          <a:prstGeom prst="rect">
            <a:avLst/>
          </a:prstGeom>
        </p:spPr>
        <p:txBody>
          <a:bodyPr lIns="0" tIns="0" rIns="0" bIns="0" rtlCol="0" anchor="t">
            <a:spAutoFit/>
          </a:bodyPr>
          <a:lstStyle/>
          <a:p>
            <a:pPr algn="l">
              <a:lnSpc>
                <a:spcPts val="5758"/>
              </a:lnSpc>
            </a:pPr>
            <a:r>
              <a:rPr lang="en-US" sz="3199">
                <a:solidFill>
                  <a:srgbClr val="000000"/>
                </a:solidFill>
                <a:latin typeface="Times New Roman"/>
                <a:ea typeface="Times New Roman"/>
                <a:cs typeface="Times New Roman"/>
                <a:sym typeface="Times New Roman"/>
              </a:rPr>
              <a:t>clear():  Removes all elements from the multimap</a:t>
            </a:r>
          </a:p>
          <a:p>
            <a:pPr algn="l">
              <a:lnSpc>
                <a:spcPts val="5758"/>
              </a:lnSpc>
            </a:pPr>
            <a:r>
              <a:rPr lang="en-US" sz="3199">
                <a:solidFill>
                  <a:srgbClr val="000000"/>
                </a:solidFill>
                <a:latin typeface="Times New Roman"/>
                <a:ea typeface="Times New Roman"/>
                <a:cs typeface="Times New Roman"/>
                <a:sym typeface="Times New Roman"/>
              </a:rPr>
              <a:t>insert(): Adds key-value pairs, allows duplicate keys</a:t>
            </a:r>
          </a:p>
          <a:p>
            <a:pPr algn="l">
              <a:lnSpc>
                <a:spcPts val="5758"/>
              </a:lnSpc>
            </a:pPr>
            <a:r>
              <a:rPr lang="en-US" sz="3199">
                <a:solidFill>
                  <a:srgbClr val="000000"/>
                </a:solidFill>
                <a:latin typeface="Times New Roman"/>
                <a:ea typeface="Times New Roman"/>
                <a:cs typeface="Times New Roman"/>
                <a:sym typeface="Times New Roman"/>
              </a:rPr>
              <a:t>erase(): Removes elements by key, iterator, or range</a:t>
            </a:r>
          </a:p>
          <a:p>
            <a:pPr algn="l">
              <a:lnSpc>
                <a:spcPts val="5758"/>
              </a:lnSpc>
            </a:pPr>
            <a:r>
              <a:rPr lang="en-US" sz="3199">
                <a:solidFill>
                  <a:srgbClr val="000000"/>
                </a:solidFill>
                <a:latin typeface="Times New Roman"/>
                <a:ea typeface="Times New Roman"/>
                <a:cs typeface="Times New Roman"/>
                <a:sym typeface="Times New Roman"/>
              </a:rPr>
              <a:t>find(): Returns iterator to first occurrence of key</a:t>
            </a:r>
          </a:p>
          <a:p>
            <a:pPr algn="l">
              <a:lnSpc>
                <a:spcPts val="5758"/>
              </a:lnSpc>
            </a:pPr>
            <a:r>
              <a:rPr lang="en-US" sz="3199">
                <a:solidFill>
                  <a:srgbClr val="000000"/>
                </a:solidFill>
                <a:latin typeface="Times New Roman"/>
                <a:ea typeface="Times New Roman"/>
                <a:cs typeface="Times New Roman"/>
                <a:sym typeface="Times New Roman"/>
              </a:rPr>
              <a:t>count(): Returns the number of elements with a given key</a:t>
            </a:r>
          </a:p>
        </p:txBody>
      </p:sp>
      <p:sp>
        <p:nvSpPr>
          <p:cNvPr id="11" name="TextBox 11"/>
          <p:cNvSpPr txBox="1"/>
          <p:nvPr/>
        </p:nvSpPr>
        <p:spPr>
          <a:xfrm>
            <a:off x="380244" y="2879724"/>
            <a:ext cx="9146262" cy="692497"/>
          </a:xfrm>
          <a:prstGeom prst="rect">
            <a:avLst/>
          </a:prstGeom>
        </p:spPr>
        <p:txBody>
          <a:bodyPr lIns="0" tIns="0" rIns="0" bIns="0" rtlCol="0" anchor="t">
            <a:spAutoFit/>
          </a:bodyPr>
          <a:lstStyle/>
          <a:p>
            <a:pPr algn="l">
              <a:lnSpc>
                <a:spcPts val="4320"/>
              </a:lnSpc>
            </a:pPr>
            <a:r>
              <a:rPr lang="en-US" sz="3600" b="1">
                <a:solidFill>
                  <a:srgbClr val="A71F38"/>
                </a:solidFill>
                <a:latin typeface="Aptos Bold"/>
                <a:ea typeface="Aptos Bold"/>
                <a:cs typeface="Aptos Bold"/>
                <a:sym typeface="Aptos Bold"/>
              </a:rPr>
              <a:t>Basic Operations :</a:t>
            </a:r>
          </a:p>
        </p:txBody>
      </p:sp>
      <p:sp>
        <p:nvSpPr>
          <p:cNvPr id="12" name="TextBox 12"/>
          <p:cNvSpPr txBox="1"/>
          <p:nvPr/>
        </p:nvSpPr>
        <p:spPr>
          <a:xfrm>
            <a:off x="1259433" y="7183716"/>
            <a:ext cx="9148311" cy="3004185"/>
          </a:xfrm>
          <a:prstGeom prst="rect">
            <a:avLst/>
          </a:prstGeom>
        </p:spPr>
        <p:txBody>
          <a:bodyPr lIns="0" tIns="0" rIns="0" bIns="0" rtlCol="0" anchor="t">
            <a:spAutoFit/>
          </a:bodyPr>
          <a:lstStyle/>
          <a:p>
            <a:pPr algn="l">
              <a:lnSpc>
                <a:spcPts val="5398"/>
              </a:lnSpc>
            </a:pPr>
            <a:r>
              <a:rPr lang="en-US" sz="2999" b="1">
                <a:solidFill>
                  <a:srgbClr val="000000"/>
                </a:solidFill>
                <a:latin typeface="Times New Roman Bold"/>
                <a:ea typeface="Times New Roman Bold"/>
                <a:cs typeface="Times New Roman Bold"/>
                <a:sym typeface="Times New Roman Bold"/>
              </a:rPr>
              <a:t>We use sets to:</a:t>
            </a:r>
          </a:p>
          <a:p>
            <a:pPr marL="633291" lvl="2" indent="-211097" algn="l">
              <a:lnSpc>
                <a:spcPts val="5398"/>
              </a:lnSpc>
              <a:buFont typeface="Arial"/>
              <a:buChar char="⚬"/>
            </a:pPr>
            <a:r>
              <a:rPr lang="en-US" sz="2999">
                <a:solidFill>
                  <a:srgbClr val="000000"/>
                </a:solidFill>
                <a:latin typeface="Times New Roman"/>
                <a:ea typeface="Times New Roman"/>
                <a:cs typeface="Times New Roman"/>
                <a:sym typeface="Times New Roman"/>
              </a:rPr>
              <a:t>Keep only </a:t>
            </a:r>
            <a:r>
              <a:rPr lang="en-US" sz="2999" b="1">
                <a:solidFill>
                  <a:srgbClr val="000000"/>
                </a:solidFill>
                <a:latin typeface="Times New Roman Bold"/>
                <a:ea typeface="Times New Roman Bold"/>
                <a:cs typeface="Times New Roman Bold"/>
                <a:sym typeface="Times New Roman Bold"/>
              </a:rPr>
              <a:t>different (unique) items</a:t>
            </a:r>
            <a:r>
              <a:rPr lang="en-US" sz="2999">
                <a:solidFill>
                  <a:srgbClr val="000000"/>
                </a:solidFill>
                <a:latin typeface="Times New Roman"/>
                <a:ea typeface="Times New Roman"/>
                <a:cs typeface="Times New Roman"/>
                <a:sym typeface="Times New Roman"/>
              </a:rPr>
              <a:t> — no repeats.</a:t>
            </a:r>
          </a:p>
          <a:p>
            <a:pPr marL="633291" lvl="2" indent="-211097" algn="l">
              <a:lnSpc>
                <a:spcPts val="5398"/>
              </a:lnSpc>
              <a:buFont typeface="Arial"/>
              <a:buChar char="⚬"/>
            </a:pPr>
            <a:r>
              <a:rPr lang="en-US" sz="2999">
                <a:solidFill>
                  <a:srgbClr val="000000"/>
                </a:solidFill>
                <a:latin typeface="Times New Roman"/>
                <a:ea typeface="Times New Roman"/>
                <a:cs typeface="Times New Roman"/>
                <a:sym typeface="Times New Roman"/>
              </a:rPr>
              <a:t>Quickly check if something is there.</a:t>
            </a:r>
          </a:p>
          <a:p>
            <a:pPr marL="633291" lvl="2" indent="-211097" algn="l">
              <a:lnSpc>
                <a:spcPts val="5398"/>
              </a:lnSpc>
              <a:buFont typeface="Arial"/>
              <a:buChar char="⚬"/>
            </a:pPr>
            <a:r>
              <a:rPr lang="en-US" sz="2999">
                <a:solidFill>
                  <a:srgbClr val="000000"/>
                </a:solidFill>
                <a:latin typeface="Times New Roman"/>
                <a:ea typeface="Times New Roman"/>
                <a:cs typeface="Times New Roman"/>
                <a:sym typeface="Times New Roman"/>
              </a:rPr>
              <a:t>Keep items in </a:t>
            </a:r>
            <a:r>
              <a:rPr lang="en-US" sz="2999" b="1">
                <a:solidFill>
                  <a:srgbClr val="000000"/>
                </a:solidFill>
                <a:latin typeface="Times New Roman Bold"/>
                <a:ea typeface="Times New Roman Bold"/>
                <a:cs typeface="Times New Roman Bold"/>
                <a:sym typeface="Times New Roman Bold"/>
              </a:rPr>
              <a:t>order</a:t>
            </a:r>
            <a:r>
              <a:rPr lang="en-US" sz="2999">
                <a:solidFill>
                  <a:srgbClr val="000000"/>
                </a:solidFill>
                <a:latin typeface="Times New Roman"/>
                <a:ea typeface="Times New Roman"/>
                <a:cs typeface="Times New Roman"/>
                <a:sym typeface="Times New Roman"/>
              </a:rPr>
              <a:t> automatically.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a:stretch>
            </a:blipFill>
          </p:spPr>
        </p:sp>
      </p:grpSp>
      <p:grpSp>
        <p:nvGrpSpPr>
          <p:cNvPr id="4" name="Group 4"/>
          <p:cNvGrpSpPr/>
          <p:nvPr/>
        </p:nvGrpSpPr>
        <p:grpSpPr>
          <a:xfrm>
            <a:off x="349689" y="42863"/>
            <a:ext cx="15423711" cy="973137"/>
            <a:chOff x="0" y="0"/>
            <a:chExt cx="20564948" cy="1297517"/>
          </a:xfrm>
        </p:grpSpPr>
        <p:sp>
          <p:nvSpPr>
            <p:cNvPr id="5" name="Freeform 5"/>
            <p:cNvSpPr/>
            <p:nvPr/>
          </p:nvSpPr>
          <p:spPr>
            <a:xfrm>
              <a:off x="0" y="0"/>
              <a:ext cx="20564948" cy="1297517"/>
            </a:xfrm>
            <a:custGeom>
              <a:avLst/>
              <a:gdLst/>
              <a:ahLst/>
              <a:cxnLst/>
              <a:rect l="l" t="t" r="r" b="b"/>
              <a:pathLst>
                <a:path w="20564948" h="1297517">
                  <a:moveTo>
                    <a:pt x="0" y="0"/>
                  </a:moveTo>
                  <a:lnTo>
                    <a:pt x="20564948" y="0"/>
                  </a:lnTo>
                  <a:lnTo>
                    <a:pt x="20564948" y="1297517"/>
                  </a:lnTo>
                  <a:lnTo>
                    <a:pt x="0" y="1297517"/>
                  </a:lnTo>
                  <a:close/>
                </a:path>
              </a:pathLst>
            </a:custGeom>
            <a:solidFill>
              <a:srgbClr val="000000">
                <a:alpha val="0"/>
              </a:srgbClr>
            </a:solidFill>
          </p:spPr>
        </p:sp>
        <p:sp>
          <p:nvSpPr>
            <p:cNvPr id="6" name="TextBox 6"/>
            <p:cNvSpPr txBox="1"/>
            <p:nvPr/>
          </p:nvSpPr>
          <p:spPr>
            <a:xfrm>
              <a:off x="0" y="57150"/>
              <a:ext cx="20564948" cy="1240367"/>
            </a:xfrm>
            <a:prstGeom prst="rect">
              <a:avLst/>
            </a:prstGeom>
          </p:spPr>
          <p:txBody>
            <a:bodyPr lIns="0" tIns="0" rIns="0" bIns="0" rtlCol="0" anchor="ctr"/>
            <a:lstStyle/>
            <a:p>
              <a:pPr algn="l">
                <a:lnSpc>
                  <a:spcPts val="6415"/>
                </a:lnSpc>
              </a:pPr>
              <a:r>
                <a:rPr lang="en-US" sz="5939" b="1">
                  <a:solidFill>
                    <a:srgbClr val="992E3A"/>
                  </a:solidFill>
                  <a:latin typeface="Aptos Bold"/>
                  <a:ea typeface="Aptos Bold"/>
                  <a:cs typeface="Aptos Bold"/>
                  <a:sym typeface="Aptos Bold"/>
                </a:rPr>
                <a:t>Code Implementation</a:t>
              </a:r>
            </a:p>
          </p:txBody>
        </p:sp>
      </p:grpSp>
      <p:grpSp>
        <p:nvGrpSpPr>
          <p:cNvPr id="7" name="Group 7"/>
          <p:cNvGrpSpPr>
            <a:grpSpLocks noChangeAspect="1"/>
          </p:cNvGrpSpPr>
          <p:nvPr/>
        </p:nvGrpSpPr>
        <p:grpSpPr>
          <a:xfrm>
            <a:off x="1160731" y="2101710"/>
            <a:ext cx="7449869" cy="7862490"/>
            <a:chOff x="0" y="0"/>
            <a:chExt cx="9448800" cy="9972135"/>
          </a:xfrm>
        </p:grpSpPr>
        <p:sp>
          <p:nvSpPr>
            <p:cNvPr id="8" name="Freeform 8"/>
            <p:cNvSpPr/>
            <p:nvPr/>
          </p:nvSpPr>
          <p:spPr>
            <a:xfrm>
              <a:off x="0" y="0"/>
              <a:ext cx="9448800" cy="9972167"/>
            </a:xfrm>
            <a:custGeom>
              <a:avLst/>
              <a:gdLst/>
              <a:ahLst/>
              <a:cxnLst/>
              <a:rect l="l" t="t" r="r" b="b"/>
              <a:pathLst>
                <a:path w="9448800" h="9972167">
                  <a:moveTo>
                    <a:pt x="0" y="0"/>
                  </a:moveTo>
                  <a:lnTo>
                    <a:pt x="9448800" y="0"/>
                  </a:lnTo>
                  <a:lnTo>
                    <a:pt x="9448800" y="9972167"/>
                  </a:lnTo>
                  <a:lnTo>
                    <a:pt x="0" y="9972167"/>
                  </a:lnTo>
                  <a:lnTo>
                    <a:pt x="0" y="0"/>
                  </a:lnTo>
                  <a:close/>
                </a:path>
              </a:pathLst>
            </a:custGeom>
            <a:blipFill>
              <a:blip r:embed="rId4"/>
              <a:stretch>
                <a:fillRect l="-22006" r="-22006"/>
              </a:stretch>
            </a:blipFill>
          </p:spPr>
        </p:sp>
      </p:grpSp>
      <p:grpSp>
        <p:nvGrpSpPr>
          <p:cNvPr id="9" name="Group 9"/>
          <p:cNvGrpSpPr>
            <a:grpSpLocks noChangeAspect="1"/>
          </p:cNvGrpSpPr>
          <p:nvPr/>
        </p:nvGrpSpPr>
        <p:grpSpPr>
          <a:xfrm>
            <a:off x="10134600" y="2227158"/>
            <a:ext cx="6629400" cy="7479101"/>
            <a:chOff x="0" y="0"/>
            <a:chExt cx="8839200" cy="9972135"/>
          </a:xfrm>
        </p:grpSpPr>
        <p:sp>
          <p:nvSpPr>
            <p:cNvPr id="10" name="Freeform 10"/>
            <p:cNvSpPr/>
            <p:nvPr/>
          </p:nvSpPr>
          <p:spPr>
            <a:xfrm>
              <a:off x="0" y="0"/>
              <a:ext cx="8839200" cy="9972167"/>
            </a:xfrm>
            <a:custGeom>
              <a:avLst/>
              <a:gdLst/>
              <a:ahLst/>
              <a:cxnLst/>
              <a:rect l="l" t="t" r="r" b="b"/>
              <a:pathLst>
                <a:path w="8839200" h="9972167">
                  <a:moveTo>
                    <a:pt x="0" y="0"/>
                  </a:moveTo>
                  <a:lnTo>
                    <a:pt x="8839200" y="0"/>
                  </a:lnTo>
                  <a:lnTo>
                    <a:pt x="8839200" y="9972167"/>
                  </a:lnTo>
                  <a:lnTo>
                    <a:pt x="0" y="9972167"/>
                  </a:lnTo>
                  <a:lnTo>
                    <a:pt x="0" y="0"/>
                  </a:lnTo>
                  <a:close/>
                </a:path>
              </a:pathLst>
            </a:custGeom>
            <a:blipFill>
              <a:blip r:embed="rId5"/>
              <a:stretch>
                <a:fillRect l="-15810" r="-15810"/>
              </a:stretch>
            </a:blipFill>
          </p:spPr>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468" y="-49698"/>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a:stretch>
            </a:blipFill>
          </p:spPr>
        </p:sp>
      </p:grpSp>
      <p:grpSp>
        <p:nvGrpSpPr>
          <p:cNvPr id="4" name="Group 4"/>
          <p:cNvGrpSpPr/>
          <p:nvPr/>
        </p:nvGrpSpPr>
        <p:grpSpPr>
          <a:xfrm>
            <a:off x="186530" y="130019"/>
            <a:ext cx="9290115" cy="1286256"/>
            <a:chOff x="0" y="0"/>
            <a:chExt cx="12386820" cy="1715008"/>
          </a:xfrm>
        </p:grpSpPr>
        <p:sp>
          <p:nvSpPr>
            <p:cNvPr id="5" name="Freeform 5"/>
            <p:cNvSpPr/>
            <p:nvPr/>
          </p:nvSpPr>
          <p:spPr>
            <a:xfrm>
              <a:off x="0" y="0"/>
              <a:ext cx="12386820" cy="1715008"/>
            </a:xfrm>
            <a:custGeom>
              <a:avLst/>
              <a:gdLst/>
              <a:ahLst/>
              <a:cxnLst/>
              <a:rect l="l" t="t" r="r" b="b"/>
              <a:pathLst>
                <a:path w="12386820" h="1715008">
                  <a:moveTo>
                    <a:pt x="0" y="0"/>
                  </a:moveTo>
                  <a:lnTo>
                    <a:pt x="12386820" y="0"/>
                  </a:lnTo>
                  <a:lnTo>
                    <a:pt x="12386820" y="1715008"/>
                  </a:lnTo>
                  <a:lnTo>
                    <a:pt x="0" y="1715008"/>
                  </a:lnTo>
                  <a:close/>
                </a:path>
              </a:pathLst>
            </a:custGeom>
            <a:solidFill>
              <a:srgbClr val="000000">
                <a:alpha val="0"/>
              </a:srgbClr>
            </a:solidFill>
          </p:spPr>
        </p:sp>
        <p:sp>
          <p:nvSpPr>
            <p:cNvPr id="6" name="TextBox 6"/>
            <p:cNvSpPr txBox="1"/>
            <p:nvPr/>
          </p:nvSpPr>
          <p:spPr>
            <a:xfrm>
              <a:off x="0" y="-57150"/>
              <a:ext cx="12386820" cy="1772158"/>
            </a:xfrm>
            <a:prstGeom prst="rect">
              <a:avLst/>
            </a:prstGeom>
          </p:spPr>
          <p:txBody>
            <a:bodyPr lIns="0" tIns="0" rIns="0" bIns="0" rtlCol="0" anchor="ctr"/>
            <a:lstStyle/>
            <a:p>
              <a:pPr algn="l">
                <a:lnSpc>
                  <a:spcPts val="7128"/>
                </a:lnSpc>
              </a:pPr>
              <a:r>
                <a:rPr lang="en-US" sz="6600" b="1">
                  <a:solidFill>
                    <a:srgbClr val="A71F38"/>
                  </a:solidFill>
                  <a:latin typeface="Times New Roman Bold"/>
                  <a:ea typeface="Times New Roman Bold"/>
                  <a:cs typeface="Times New Roman Bold"/>
                  <a:sym typeface="Times New Roman Bold"/>
                </a:rPr>
                <a:t>Std::Multi Set</a:t>
              </a:r>
            </a:p>
          </p:txBody>
        </p:sp>
      </p:grpSp>
      <p:sp>
        <p:nvSpPr>
          <p:cNvPr id="7" name="TextBox 7"/>
          <p:cNvSpPr txBox="1"/>
          <p:nvPr/>
        </p:nvSpPr>
        <p:spPr>
          <a:xfrm>
            <a:off x="351955" y="1368650"/>
            <a:ext cx="16907345" cy="1785333"/>
          </a:xfrm>
          <a:prstGeom prst="rect">
            <a:avLst/>
          </a:prstGeom>
        </p:spPr>
        <p:txBody>
          <a:bodyPr lIns="0" tIns="0" rIns="0" bIns="0" rtlCol="0" anchor="t">
            <a:spAutoFit/>
          </a:bodyPr>
          <a:lstStyle/>
          <a:p>
            <a:pPr algn="l">
              <a:lnSpc>
                <a:spcPts val="4079"/>
              </a:lnSpc>
            </a:pPr>
            <a:r>
              <a:rPr lang="en-US" sz="3600">
                <a:solidFill>
                  <a:srgbClr val="273239"/>
                </a:solidFill>
                <a:latin typeface="Times New Roman"/>
                <a:ea typeface="Times New Roman"/>
                <a:cs typeface="Times New Roman"/>
                <a:sym typeface="Times New Roman"/>
              </a:rPr>
              <a:t>In C++, </a:t>
            </a:r>
            <a:r>
              <a:rPr lang="en-US" sz="3600" b="1">
                <a:solidFill>
                  <a:srgbClr val="273239"/>
                </a:solidFill>
                <a:latin typeface="Times New Roman Bold"/>
                <a:ea typeface="Times New Roman Bold"/>
                <a:cs typeface="Times New Roman Bold"/>
                <a:sym typeface="Times New Roman Bold"/>
              </a:rPr>
              <a:t>multiset </a:t>
            </a:r>
            <a:r>
              <a:rPr lang="en-US" sz="3600">
                <a:solidFill>
                  <a:srgbClr val="273239"/>
                </a:solidFill>
                <a:latin typeface="Times New Roman"/>
                <a:ea typeface="Times New Roman"/>
                <a:cs typeface="Times New Roman"/>
                <a:sym typeface="Times New Roman"/>
              </a:rPr>
              <a:t>is an associative container similar to the set, but it can store multiple elements with same value. It is sorted in increasing order by default, but it can be changed to any desired order. It provides fast insertion, deletion and search operations.</a:t>
            </a:r>
          </a:p>
        </p:txBody>
      </p:sp>
      <p:grpSp>
        <p:nvGrpSpPr>
          <p:cNvPr id="8" name="Group 8"/>
          <p:cNvGrpSpPr/>
          <p:nvPr/>
        </p:nvGrpSpPr>
        <p:grpSpPr>
          <a:xfrm>
            <a:off x="597531" y="4158219"/>
            <a:ext cx="10049344" cy="4821747"/>
            <a:chOff x="0" y="0"/>
            <a:chExt cx="13399125" cy="6428996"/>
          </a:xfrm>
        </p:grpSpPr>
        <p:sp>
          <p:nvSpPr>
            <p:cNvPr id="9" name="Freeform 9"/>
            <p:cNvSpPr/>
            <p:nvPr/>
          </p:nvSpPr>
          <p:spPr>
            <a:xfrm>
              <a:off x="0" y="0"/>
              <a:ext cx="13399125" cy="6428996"/>
            </a:xfrm>
            <a:custGeom>
              <a:avLst/>
              <a:gdLst/>
              <a:ahLst/>
              <a:cxnLst/>
              <a:rect l="l" t="t" r="r" b="b"/>
              <a:pathLst>
                <a:path w="13399125" h="6428996">
                  <a:moveTo>
                    <a:pt x="0" y="0"/>
                  </a:moveTo>
                  <a:lnTo>
                    <a:pt x="13399125" y="0"/>
                  </a:lnTo>
                  <a:lnTo>
                    <a:pt x="13399125" y="6428996"/>
                  </a:lnTo>
                  <a:lnTo>
                    <a:pt x="0" y="6428996"/>
                  </a:lnTo>
                  <a:close/>
                </a:path>
              </a:pathLst>
            </a:custGeom>
            <a:solidFill>
              <a:srgbClr val="000000">
                <a:alpha val="0"/>
              </a:srgbClr>
            </a:solidFill>
          </p:spPr>
        </p:sp>
        <p:sp>
          <p:nvSpPr>
            <p:cNvPr id="10" name="TextBox 10"/>
            <p:cNvSpPr txBox="1"/>
            <p:nvPr/>
          </p:nvSpPr>
          <p:spPr>
            <a:xfrm>
              <a:off x="0" y="-304800"/>
              <a:ext cx="13399125" cy="6733796"/>
            </a:xfrm>
            <a:prstGeom prst="rect">
              <a:avLst/>
            </a:prstGeom>
          </p:spPr>
          <p:txBody>
            <a:bodyPr lIns="0" tIns="0" rIns="0" bIns="0" rtlCol="0" anchor="ctr"/>
            <a:lstStyle/>
            <a:p>
              <a:pPr algn="l">
                <a:lnSpc>
                  <a:spcPts val="7018"/>
                </a:lnSpc>
              </a:pPr>
              <a:r>
                <a:rPr lang="en-US" sz="3898" b="1">
                  <a:solidFill>
                    <a:srgbClr val="000000"/>
                  </a:solidFill>
                  <a:latin typeface="Times New Roman Bold"/>
                  <a:ea typeface="Times New Roman Bold"/>
                  <a:cs typeface="Times New Roman Bold"/>
                  <a:sym typeface="Times New Roman Bold"/>
                </a:rPr>
                <a:t>Why we use:</a:t>
              </a:r>
            </a:p>
            <a:p>
              <a:pPr marL="787238" lvl="2" indent="-262413" algn="l">
                <a:lnSpc>
                  <a:spcPts val="4679"/>
                </a:lnSpc>
                <a:buFont typeface="Arial"/>
                <a:buChar char="⚬"/>
              </a:pPr>
              <a:r>
                <a:rPr lang="en-US" sz="3600" b="1">
                  <a:solidFill>
                    <a:srgbClr val="000000"/>
                  </a:solidFill>
                  <a:latin typeface="Times New Roman Bold"/>
                  <a:ea typeface="Times New Roman Bold"/>
                  <a:cs typeface="Times New Roman Bold"/>
                  <a:sym typeface="Times New Roman Bold"/>
                </a:rPr>
                <a:t>  </a:t>
              </a:r>
              <a:r>
                <a:rPr lang="en-US" sz="3600">
                  <a:solidFill>
                    <a:srgbClr val="000000"/>
                  </a:solidFill>
                  <a:latin typeface="Times New Roman"/>
                  <a:ea typeface="Times New Roman"/>
                  <a:cs typeface="Times New Roman"/>
                  <a:sym typeface="Times New Roman"/>
                </a:rPr>
                <a:t>Allows multiple occurrences of the same element (duplicates are allowed).</a:t>
              </a:r>
            </a:p>
            <a:p>
              <a:pPr marL="787238" lvl="2" indent="-262413" algn="l">
                <a:lnSpc>
                  <a:spcPts val="4679"/>
                </a:lnSpc>
                <a:buFont typeface="Arial"/>
                <a:buChar char="⚬"/>
              </a:pPr>
              <a:r>
                <a:rPr lang="en-US" sz="3600">
                  <a:solidFill>
                    <a:srgbClr val="000000"/>
                  </a:solidFill>
                  <a:latin typeface="Times New Roman"/>
                  <a:ea typeface="Times New Roman"/>
                  <a:cs typeface="Times New Roman"/>
                  <a:sym typeface="Times New Roman"/>
                </a:rPr>
                <a:t>  Automatically keeps elements sorted.</a:t>
              </a:r>
            </a:p>
            <a:p>
              <a:pPr marL="787238" lvl="2" indent="-262413" algn="l">
                <a:lnSpc>
                  <a:spcPts val="4679"/>
                </a:lnSpc>
                <a:buFont typeface="Arial"/>
                <a:buChar char="⚬"/>
              </a:pPr>
              <a:r>
                <a:rPr lang="en-US" sz="3600">
                  <a:solidFill>
                    <a:srgbClr val="000000"/>
                  </a:solidFill>
                  <a:latin typeface="Times New Roman"/>
                  <a:ea typeface="Times New Roman"/>
                  <a:cs typeface="Times New Roman"/>
                  <a:sym typeface="Times New Roman"/>
                </a:rPr>
                <a:t>  Provides efficient operations like insertion, deletion, and search.</a:t>
              </a:r>
            </a:p>
            <a:p>
              <a:pPr marL="787238" lvl="2" indent="-262413" algn="l">
                <a:lnSpc>
                  <a:spcPts val="7018"/>
                </a:lnSpc>
              </a:pPr>
              <a:endParaRPr lang="en-US" sz="3600">
                <a:solidFill>
                  <a:srgbClr val="000000"/>
                </a:solidFill>
                <a:latin typeface="Times New Roman"/>
                <a:ea typeface="Times New Roman"/>
                <a:cs typeface="Times New Roman"/>
                <a:sym typeface="Times New Roman"/>
              </a:endParaRPr>
            </a:p>
          </p:txBody>
        </p:sp>
      </p:grpSp>
      <p:grpSp>
        <p:nvGrpSpPr>
          <p:cNvPr id="11" name="Group 11"/>
          <p:cNvGrpSpPr/>
          <p:nvPr/>
        </p:nvGrpSpPr>
        <p:grpSpPr>
          <a:xfrm>
            <a:off x="11410760" y="3628202"/>
            <a:ext cx="6621489" cy="6110382"/>
            <a:chOff x="0" y="0"/>
            <a:chExt cx="8828652" cy="8147176"/>
          </a:xfrm>
        </p:grpSpPr>
        <p:sp>
          <p:nvSpPr>
            <p:cNvPr id="12" name="Freeform 12"/>
            <p:cNvSpPr/>
            <p:nvPr/>
          </p:nvSpPr>
          <p:spPr>
            <a:xfrm>
              <a:off x="0" y="0"/>
              <a:ext cx="8828659" cy="8147177"/>
            </a:xfrm>
            <a:custGeom>
              <a:avLst/>
              <a:gdLst/>
              <a:ahLst/>
              <a:cxnLst/>
              <a:rect l="l" t="t" r="r" b="b"/>
              <a:pathLst>
                <a:path w="8828659" h="8147177">
                  <a:moveTo>
                    <a:pt x="0" y="0"/>
                  </a:moveTo>
                  <a:lnTo>
                    <a:pt x="8828659" y="0"/>
                  </a:lnTo>
                  <a:lnTo>
                    <a:pt x="8828659" y="8147177"/>
                  </a:lnTo>
                  <a:lnTo>
                    <a:pt x="0" y="8147177"/>
                  </a:lnTo>
                  <a:lnTo>
                    <a:pt x="0" y="0"/>
                  </a:lnTo>
                  <a:close/>
                </a:path>
              </a:pathLst>
            </a:custGeom>
            <a:blipFill>
              <a:blip r:embed="rId4"/>
              <a:stretch>
                <a:fillRect/>
              </a:stretch>
            </a:blipFill>
          </p:spPr>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a:stretch>
            </a:blipFill>
          </p:spPr>
        </p:sp>
      </p:grpSp>
      <p:grpSp>
        <p:nvGrpSpPr>
          <p:cNvPr id="4" name="Group 4"/>
          <p:cNvGrpSpPr/>
          <p:nvPr/>
        </p:nvGrpSpPr>
        <p:grpSpPr>
          <a:xfrm>
            <a:off x="240755" y="356456"/>
            <a:ext cx="9290115" cy="672244"/>
            <a:chOff x="0" y="0"/>
            <a:chExt cx="12386820" cy="896325"/>
          </a:xfrm>
        </p:grpSpPr>
        <p:sp>
          <p:nvSpPr>
            <p:cNvPr id="5" name="Freeform 5"/>
            <p:cNvSpPr/>
            <p:nvPr/>
          </p:nvSpPr>
          <p:spPr>
            <a:xfrm>
              <a:off x="0" y="0"/>
              <a:ext cx="12386820" cy="896325"/>
            </a:xfrm>
            <a:custGeom>
              <a:avLst/>
              <a:gdLst/>
              <a:ahLst/>
              <a:cxnLst/>
              <a:rect l="l" t="t" r="r" b="b"/>
              <a:pathLst>
                <a:path w="12386820" h="896325">
                  <a:moveTo>
                    <a:pt x="0" y="0"/>
                  </a:moveTo>
                  <a:lnTo>
                    <a:pt x="12386820" y="0"/>
                  </a:lnTo>
                  <a:lnTo>
                    <a:pt x="12386820" y="896325"/>
                  </a:lnTo>
                  <a:lnTo>
                    <a:pt x="0" y="896325"/>
                  </a:lnTo>
                  <a:close/>
                </a:path>
              </a:pathLst>
            </a:custGeom>
            <a:solidFill>
              <a:srgbClr val="000000">
                <a:alpha val="0"/>
              </a:srgbClr>
            </a:solidFill>
          </p:spPr>
        </p:sp>
        <p:sp>
          <p:nvSpPr>
            <p:cNvPr id="6" name="TextBox 6"/>
            <p:cNvSpPr txBox="1"/>
            <p:nvPr/>
          </p:nvSpPr>
          <p:spPr>
            <a:xfrm>
              <a:off x="0" y="66675"/>
              <a:ext cx="12386820" cy="829650"/>
            </a:xfrm>
            <a:prstGeom prst="rect">
              <a:avLst/>
            </a:prstGeom>
          </p:spPr>
          <p:txBody>
            <a:bodyPr lIns="0" tIns="0" rIns="0" bIns="0" rtlCol="0" anchor="ctr"/>
            <a:lstStyle/>
            <a:p>
              <a:pPr algn="l">
                <a:lnSpc>
                  <a:spcPts val="7128"/>
                </a:lnSpc>
              </a:pPr>
              <a:r>
                <a:rPr lang="en-US" sz="6600" b="1" dirty="0">
                  <a:solidFill>
                    <a:srgbClr val="A71F38"/>
                  </a:solidFill>
                  <a:latin typeface="Times New Roman"/>
                  <a:ea typeface="Aptos Bold"/>
                  <a:cs typeface="Aptos Bold"/>
                  <a:sym typeface="Aptos Bold"/>
                </a:rPr>
                <a:t>Code Implementation </a:t>
              </a:r>
              <a:endParaRPr lang="en-US" sz="6600" b="1" dirty="0">
                <a:solidFill>
                  <a:srgbClr val="A71F38"/>
                </a:solidFill>
                <a:latin typeface="Times New Roman"/>
                <a:ea typeface="Aptos Bold"/>
                <a:cs typeface="Aptos Bold"/>
              </a:endParaRPr>
            </a:p>
          </p:txBody>
        </p:sp>
      </p:grpSp>
      <p:grpSp>
        <p:nvGrpSpPr>
          <p:cNvPr id="7" name="Group 7"/>
          <p:cNvGrpSpPr>
            <a:grpSpLocks noChangeAspect="1"/>
          </p:cNvGrpSpPr>
          <p:nvPr/>
        </p:nvGrpSpPr>
        <p:grpSpPr>
          <a:xfrm>
            <a:off x="1143001" y="2093490"/>
            <a:ext cx="7467600" cy="7545347"/>
            <a:chOff x="0" y="0"/>
            <a:chExt cx="9956800" cy="10060463"/>
          </a:xfrm>
        </p:grpSpPr>
        <p:sp>
          <p:nvSpPr>
            <p:cNvPr id="8" name="Freeform 8"/>
            <p:cNvSpPr/>
            <p:nvPr/>
          </p:nvSpPr>
          <p:spPr>
            <a:xfrm>
              <a:off x="0" y="0"/>
              <a:ext cx="9956800" cy="10060432"/>
            </a:xfrm>
            <a:custGeom>
              <a:avLst/>
              <a:gdLst/>
              <a:ahLst/>
              <a:cxnLst/>
              <a:rect l="l" t="t" r="r" b="b"/>
              <a:pathLst>
                <a:path w="9956800" h="10060432">
                  <a:moveTo>
                    <a:pt x="0" y="0"/>
                  </a:moveTo>
                  <a:lnTo>
                    <a:pt x="9956800" y="0"/>
                  </a:lnTo>
                  <a:lnTo>
                    <a:pt x="9956800" y="10060432"/>
                  </a:lnTo>
                  <a:lnTo>
                    <a:pt x="0" y="10060432"/>
                  </a:lnTo>
                  <a:lnTo>
                    <a:pt x="0" y="0"/>
                  </a:lnTo>
                  <a:close/>
                </a:path>
              </a:pathLst>
            </a:custGeom>
            <a:blipFill>
              <a:blip r:embed="rId4"/>
              <a:stretch>
                <a:fillRect l="-17630" r="-17630"/>
              </a:stretch>
            </a:blipFill>
          </p:spPr>
        </p:sp>
      </p:grpSp>
      <p:grpSp>
        <p:nvGrpSpPr>
          <p:cNvPr id="9" name="Group 9"/>
          <p:cNvGrpSpPr>
            <a:grpSpLocks noChangeAspect="1"/>
          </p:cNvGrpSpPr>
          <p:nvPr/>
        </p:nvGrpSpPr>
        <p:grpSpPr>
          <a:xfrm>
            <a:off x="9982199" y="2093490"/>
            <a:ext cx="7162799" cy="7545347"/>
            <a:chOff x="0" y="0"/>
            <a:chExt cx="9550399" cy="10060463"/>
          </a:xfrm>
        </p:grpSpPr>
        <p:sp>
          <p:nvSpPr>
            <p:cNvPr id="10" name="Freeform 10"/>
            <p:cNvSpPr/>
            <p:nvPr/>
          </p:nvSpPr>
          <p:spPr>
            <a:xfrm>
              <a:off x="0" y="0"/>
              <a:ext cx="9550400" cy="10060432"/>
            </a:xfrm>
            <a:custGeom>
              <a:avLst/>
              <a:gdLst/>
              <a:ahLst/>
              <a:cxnLst/>
              <a:rect l="l" t="t" r="r" b="b"/>
              <a:pathLst>
                <a:path w="9550400" h="10060432">
                  <a:moveTo>
                    <a:pt x="0" y="0"/>
                  </a:moveTo>
                  <a:lnTo>
                    <a:pt x="9550400" y="0"/>
                  </a:lnTo>
                  <a:lnTo>
                    <a:pt x="9550400" y="10060432"/>
                  </a:lnTo>
                  <a:lnTo>
                    <a:pt x="0" y="10060432"/>
                  </a:lnTo>
                  <a:lnTo>
                    <a:pt x="0" y="0"/>
                  </a:lnTo>
                  <a:close/>
                </a:path>
              </a:pathLst>
            </a:custGeom>
            <a:blipFill>
              <a:blip r:embed="rId5"/>
              <a:stretch>
                <a:fillRect l="-22350" r="-22350"/>
              </a:stretch>
            </a:blipFill>
          </p:spPr>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a:stretch>
            </a:blipFill>
          </p:spPr>
        </p:sp>
      </p:grpSp>
      <p:grpSp>
        <p:nvGrpSpPr>
          <p:cNvPr id="4" name="Group 4"/>
          <p:cNvGrpSpPr/>
          <p:nvPr/>
        </p:nvGrpSpPr>
        <p:grpSpPr>
          <a:xfrm>
            <a:off x="380247" y="429540"/>
            <a:ext cx="8977770" cy="672244"/>
            <a:chOff x="0" y="0"/>
            <a:chExt cx="11970360" cy="896325"/>
          </a:xfrm>
        </p:grpSpPr>
        <p:sp>
          <p:nvSpPr>
            <p:cNvPr id="5" name="Freeform 5"/>
            <p:cNvSpPr/>
            <p:nvPr/>
          </p:nvSpPr>
          <p:spPr>
            <a:xfrm>
              <a:off x="0" y="0"/>
              <a:ext cx="11970360" cy="896325"/>
            </a:xfrm>
            <a:custGeom>
              <a:avLst/>
              <a:gdLst/>
              <a:ahLst/>
              <a:cxnLst/>
              <a:rect l="l" t="t" r="r" b="b"/>
              <a:pathLst>
                <a:path w="11970360" h="896325">
                  <a:moveTo>
                    <a:pt x="0" y="0"/>
                  </a:moveTo>
                  <a:lnTo>
                    <a:pt x="11970360" y="0"/>
                  </a:lnTo>
                  <a:lnTo>
                    <a:pt x="11970360" y="896325"/>
                  </a:lnTo>
                  <a:lnTo>
                    <a:pt x="0" y="896325"/>
                  </a:lnTo>
                  <a:close/>
                </a:path>
              </a:pathLst>
            </a:custGeom>
            <a:solidFill>
              <a:srgbClr val="000000">
                <a:alpha val="0"/>
              </a:srgbClr>
            </a:solidFill>
          </p:spPr>
        </p:sp>
        <p:sp>
          <p:nvSpPr>
            <p:cNvPr id="6" name="TextBox 6"/>
            <p:cNvSpPr txBox="1"/>
            <p:nvPr/>
          </p:nvSpPr>
          <p:spPr>
            <a:xfrm>
              <a:off x="0" y="66675"/>
              <a:ext cx="11970360" cy="829650"/>
            </a:xfrm>
            <a:prstGeom prst="rect">
              <a:avLst/>
            </a:prstGeom>
          </p:spPr>
          <p:txBody>
            <a:bodyPr lIns="0" tIns="0" rIns="0" bIns="0" rtlCol="0" anchor="ctr"/>
            <a:lstStyle/>
            <a:p>
              <a:pPr algn="l">
                <a:lnSpc>
                  <a:spcPts val="7128"/>
                </a:lnSpc>
              </a:pPr>
              <a:r>
                <a:rPr lang="en-US" sz="6600" b="1">
                  <a:solidFill>
                    <a:srgbClr val="A71F38"/>
                  </a:solidFill>
                  <a:latin typeface="Aptos Bold"/>
                  <a:ea typeface="Aptos Bold"/>
                  <a:cs typeface="Aptos Bold"/>
                  <a:sym typeface="Aptos Bold"/>
                </a:rPr>
                <a:t>Sets vs MultiSets</a:t>
              </a:r>
            </a:p>
          </p:txBody>
        </p:sp>
      </p:grpSp>
      <p:graphicFrame>
        <p:nvGraphicFramePr>
          <p:cNvPr id="7" name="Table 7"/>
          <p:cNvGraphicFramePr>
            <a:graphicFrameLocks noGrp="1"/>
          </p:cNvGraphicFramePr>
          <p:nvPr/>
        </p:nvGraphicFramePr>
        <p:xfrm>
          <a:off x="909270" y="4270687"/>
          <a:ext cx="15354300" cy="5933440"/>
        </p:xfrm>
        <a:graphic>
          <a:graphicData uri="http://schemas.openxmlformats.org/drawingml/2006/table">
            <a:tbl>
              <a:tblPr/>
              <a:tblGrid>
                <a:gridCol w="5118100">
                  <a:extLst>
                    <a:ext uri="{9D8B030D-6E8A-4147-A177-3AD203B41FA5}">
                      <a16:colId xmlns:a16="http://schemas.microsoft.com/office/drawing/2014/main" val="20000"/>
                    </a:ext>
                  </a:extLst>
                </a:gridCol>
                <a:gridCol w="5118100">
                  <a:extLst>
                    <a:ext uri="{9D8B030D-6E8A-4147-A177-3AD203B41FA5}">
                      <a16:colId xmlns:a16="http://schemas.microsoft.com/office/drawing/2014/main" val="20001"/>
                    </a:ext>
                  </a:extLst>
                </a:gridCol>
                <a:gridCol w="5118100">
                  <a:extLst>
                    <a:ext uri="{9D8B030D-6E8A-4147-A177-3AD203B41FA5}">
                      <a16:colId xmlns:a16="http://schemas.microsoft.com/office/drawing/2014/main" val="20002"/>
                    </a:ext>
                  </a:extLst>
                </a:gridCol>
              </a:tblGrid>
              <a:tr h="404587">
                <a:tc>
                  <a:txBody>
                    <a:bodyPr/>
                    <a:lstStyle/>
                    <a:p>
                      <a:pPr algn="l">
                        <a:lnSpc>
                          <a:spcPts val="3240"/>
                        </a:lnSpc>
                        <a:defRPr/>
                      </a:pPr>
                      <a:r>
                        <a:rPr lang="en-US" sz="2700" b="1">
                          <a:solidFill>
                            <a:srgbClr val="FFFFFF"/>
                          </a:solidFill>
                          <a:latin typeface="Aptos Bold"/>
                          <a:ea typeface="Aptos Bold"/>
                          <a:cs typeface="Aptos Bold"/>
                          <a:sym typeface="Aptos Bold"/>
                        </a:rPr>
                        <a:t>Feature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4472C4"/>
                    </a:solidFill>
                  </a:tcPr>
                </a:tc>
                <a:tc>
                  <a:txBody>
                    <a:bodyPr/>
                    <a:lstStyle/>
                    <a:p>
                      <a:pPr algn="l">
                        <a:lnSpc>
                          <a:spcPts val="3240"/>
                        </a:lnSpc>
                        <a:defRPr/>
                      </a:pPr>
                      <a:r>
                        <a:rPr lang="en-US" sz="2700" b="1">
                          <a:solidFill>
                            <a:srgbClr val="FFFFFF"/>
                          </a:solidFill>
                          <a:latin typeface="Aptos Bold"/>
                          <a:ea typeface="Aptos Bold"/>
                          <a:cs typeface="Aptos Bold"/>
                          <a:sym typeface="Aptos Bold"/>
                        </a:rPr>
                        <a:t>std::set</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4472C4"/>
                    </a:solidFill>
                  </a:tcPr>
                </a:tc>
                <a:tc>
                  <a:txBody>
                    <a:bodyPr/>
                    <a:lstStyle/>
                    <a:p>
                      <a:pPr algn="l">
                        <a:lnSpc>
                          <a:spcPts val="3240"/>
                        </a:lnSpc>
                        <a:defRPr/>
                      </a:pPr>
                      <a:r>
                        <a:rPr lang="en-US" sz="2700" b="1">
                          <a:solidFill>
                            <a:srgbClr val="FFFFFF"/>
                          </a:solidFill>
                          <a:latin typeface="Aptos Bold"/>
                          <a:ea typeface="Aptos Bold"/>
                          <a:cs typeface="Aptos Bold"/>
                          <a:sym typeface="Aptos Bold"/>
                        </a:rPr>
                        <a:t>std::multiset</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10000"/>
                  </a:ext>
                </a:extLst>
              </a:tr>
              <a:tr h="487104">
                <a:tc>
                  <a:txBody>
                    <a:bodyPr/>
                    <a:lstStyle/>
                    <a:p>
                      <a:pPr algn="l">
                        <a:lnSpc>
                          <a:spcPts val="3240"/>
                        </a:lnSpc>
                        <a:defRPr/>
                      </a:pPr>
                      <a:r>
                        <a:rPr lang="en-US" sz="2700" b="1">
                          <a:solidFill>
                            <a:srgbClr val="000000"/>
                          </a:solidFill>
                          <a:latin typeface="Aptos Bold"/>
                          <a:ea typeface="Aptos Bold"/>
                          <a:cs typeface="Aptos Bold"/>
                          <a:sym typeface="Aptos Bold"/>
                        </a:rPr>
                        <a:t>Duplicates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FD5EA"/>
                    </a:solidFill>
                  </a:tcPr>
                </a:tc>
                <a:tc>
                  <a:txBody>
                    <a:bodyPr/>
                    <a:lstStyle/>
                    <a:p>
                      <a:pPr algn="l">
                        <a:lnSpc>
                          <a:spcPts val="3240"/>
                        </a:lnSpc>
                        <a:defRPr/>
                      </a:pPr>
                      <a:r>
                        <a:rPr lang="en-US" sz="2700">
                          <a:solidFill>
                            <a:srgbClr val="000000"/>
                          </a:solidFill>
                          <a:latin typeface="Aptos"/>
                          <a:ea typeface="Aptos"/>
                          <a:cs typeface="Aptos"/>
                          <a:sym typeface="Aptos"/>
                        </a:rPr>
                        <a:t>Not allowed</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FD5EA"/>
                    </a:solidFill>
                  </a:tcPr>
                </a:tc>
                <a:tc>
                  <a:txBody>
                    <a:bodyPr/>
                    <a:lstStyle/>
                    <a:p>
                      <a:pPr algn="l">
                        <a:lnSpc>
                          <a:spcPts val="3240"/>
                        </a:lnSpc>
                        <a:defRPr/>
                      </a:pPr>
                      <a:r>
                        <a:rPr lang="en-US" sz="2700">
                          <a:solidFill>
                            <a:srgbClr val="000000"/>
                          </a:solidFill>
                          <a:latin typeface="Aptos"/>
                          <a:ea typeface="Aptos"/>
                          <a:cs typeface="Aptos"/>
                          <a:sym typeface="Aptos"/>
                        </a:rPr>
                        <a:t>Allowed</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FD5EA"/>
                    </a:solidFill>
                  </a:tcPr>
                </a:tc>
                <a:extLst>
                  <a:ext uri="{0D108BD9-81ED-4DB2-BD59-A6C34878D82A}">
                    <a16:rowId xmlns:a16="http://schemas.microsoft.com/office/drawing/2014/main" val="10001"/>
                  </a:ext>
                </a:extLst>
              </a:tr>
              <a:tr h="487104">
                <a:tc>
                  <a:txBody>
                    <a:bodyPr/>
                    <a:lstStyle/>
                    <a:p>
                      <a:pPr algn="l">
                        <a:lnSpc>
                          <a:spcPts val="3240"/>
                        </a:lnSpc>
                        <a:defRPr/>
                      </a:pPr>
                      <a:r>
                        <a:rPr lang="en-US" sz="2700" b="1">
                          <a:solidFill>
                            <a:srgbClr val="000000"/>
                          </a:solidFill>
                          <a:latin typeface="Aptos Bold"/>
                          <a:ea typeface="Aptos Bold"/>
                          <a:cs typeface="Aptos Bold"/>
                          <a:sym typeface="Aptos Bold"/>
                        </a:rPr>
                        <a:t>Ordering</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9EBF5"/>
                    </a:solidFill>
                  </a:tcPr>
                </a:tc>
                <a:tc>
                  <a:txBody>
                    <a:bodyPr/>
                    <a:lstStyle/>
                    <a:p>
                      <a:pPr algn="l">
                        <a:lnSpc>
                          <a:spcPts val="3240"/>
                        </a:lnSpc>
                        <a:defRPr/>
                      </a:pPr>
                      <a:r>
                        <a:rPr lang="en-US" sz="2700">
                          <a:solidFill>
                            <a:srgbClr val="000000"/>
                          </a:solidFill>
                          <a:latin typeface="Aptos"/>
                          <a:ea typeface="Aptos"/>
                          <a:cs typeface="Aptos"/>
                          <a:sym typeface="Aptos"/>
                        </a:rPr>
                        <a:t>Sorted (by default ascending)</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9EBF5"/>
                    </a:solidFill>
                  </a:tcPr>
                </a:tc>
                <a:tc>
                  <a:txBody>
                    <a:bodyPr/>
                    <a:lstStyle/>
                    <a:p>
                      <a:pPr algn="l">
                        <a:lnSpc>
                          <a:spcPts val="3240"/>
                        </a:lnSpc>
                        <a:defRPr/>
                      </a:pPr>
                      <a:r>
                        <a:rPr lang="en-US" sz="2700">
                          <a:solidFill>
                            <a:srgbClr val="000000"/>
                          </a:solidFill>
                          <a:latin typeface="Aptos"/>
                          <a:ea typeface="Aptos"/>
                          <a:cs typeface="Aptos"/>
                          <a:sym typeface="Aptos"/>
                        </a:rPr>
                        <a:t>Sorted (by default ascending)</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9EBF5"/>
                    </a:solidFill>
                  </a:tcPr>
                </a:tc>
                <a:extLst>
                  <a:ext uri="{0D108BD9-81ED-4DB2-BD59-A6C34878D82A}">
                    <a16:rowId xmlns:a16="http://schemas.microsoft.com/office/drawing/2014/main" val="10002"/>
                  </a:ext>
                </a:extLst>
              </a:tr>
              <a:tr h="487104">
                <a:tc>
                  <a:txBody>
                    <a:bodyPr/>
                    <a:lstStyle/>
                    <a:p>
                      <a:pPr algn="l">
                        <a:lnSpc>
                          <a:spcPts val="3240"/>
                        </a:lnSpc>
                        <a:defRPr/>
                      </a:pPr>
                      <a:r>
                        <a:rPr lang="en-US" sz="2700" b="1">
                          <a:solidFill>
                            <a:srgbClr val="000000"/>
                          </a:solidFill>
                          <a:latin typeface="Aptos Bold"/>
                          <a:ea typeface="Aptos Bold"/>
                          <a:cs typeface="Aptos Bold"/>
                          <a:sym typeface="Aptos Bold"/>
                        </a:rPr>
                        <a:t>Element uniqueness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FD5EA"/>
                    </a:solidFill>
                  </a:tcPr>
                </a:tc>
                <a:tc>
                  <a:txBody>
                    <a:bodyPr/>
                    <a:lstStyle/>
                    <a:p>
                      <a:pPr algn="l">
                        <a:lnSpc>
                          <a:spcPts val="3240"/>
                        </a:lnSpc>
                        <a:defRPr/>
                      </a:pPr>
                      <a:r>
                        <a:rPr lang="en-US" sz="2700">
                          <a:solidFill>
                            <a:srgbClr val="000000"/>
                          </a:solidFill>
                          <a:latin typeface="Aptos"/>
                          <a:ea typeface="Aptos"/>
                          <a:cs typeface="Aptos"/>
                          <a:sym typeface="Aptos"/>
                        </a:rPr>
                        <a:t>Unique keys only</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FD5EA"/>
                    </a:solidFill>
                  </a:tcPr>
                </a:tc>
                <a:tc>
                  <a:txBody>
                    <a:bodyPr/>
                    <a:lstStyle/>
                    <a:p>
                      <a:pPr algn="l">
                        <a:lnSpc>
                          <a:spcPts val="3240"/>
                        </a:lnSpc>
                        <a:defRPr/>
                      </a:pPr>
                      <a:r>
                        <a:rPr lang="en-US" sz="2700">
                          <a:solidFill>
                            <a:srgbClr val="000000"/>
                          </a:solidFill>
                          <a:latin typeface="Aptos"/>
                          <a:ea typeface="Aptos"/>
                          <a:cs typeface="Aptos"/>
                          <a:sym typeface="Aptos"/>
                        </a:rPr>
                        <a:t>Multiple identical keys allowed</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FD5EA"/>
                    </a:solidFill>
                  </a:tcPr>
                </a:tc>
                <a:extLst>
                  <a:ext uri="{0D108BD9-81ED-4DB2-BD59-A6C34878D82A}">
                    <a16:rowId xmlns:a16="http://schemas.microsoft.com/office/drawing/2014/main" val="10003"/>
                  </a:ext>
                </a:extLst>
              </a:tr>
              <a:tr h="845499">
                <a:tc>
                  <a:txBody>
                    <a:bodyPr/>
                    <a:lstStyle/>
                    <a:p>
                      <a:pPr algn="l">
                        <a:lnSpc>
                          <a:spcPts val="3240"/>
                        </a:lnSpc>
                        <a:defRPr/>
                      </a:pPr>
                      <a:r>
                        <a:rPr lang="en-US" sz="2700" b="1">
                          <a:solidFill>
                            <a:srgbClr val="000000"/>
                          </a:solidFill>
                          <a:latin typeface="Aptos Bold"/>
                          <a:ea typeface="Aptos Bold"/>
                          <a:cs typeface="Aptos Bold"/>
                          <a:sym typeface="Aptos Bold"/>
                        </a:rPr>
                        <a:t>Insertion behavior</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9EBF5"/>
                    </a:solidFill>
                  </a:tcPr>
                </a:tc>
                <a:tc>
                  <a:txBody>
                    <a:bodyPr/>
                    <a:lstStyle/>
                    <a:p>
                      <a:pPr algn="l">
                        <a:lnSpc>
                          <a:spcPts val="3240"/>
                        </a:lnSpc>
                        <a:defRPr/>
                      </a:pPr>
                      <a:r>
                        <a:rPr lang="en-US" sz="2700">
                          <a:solidFill>
                            <a:srgbClr val="000000"/>
                          </a:solidFill>
                          <a:latin typeface="Aptos"/>
                          <a:ea typeface="Aptos"/>
                          <a:cs typeface="Aptos"/>
                          <a:sym typeface="Aptos"/>
                        </a:rPr>
                        <a:t>Ignores duplicate insertions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9EBF5"/>
                    </a:solidFill>
                  </a:tcPr>
                </a:tc>
                <a:tc>
                  <a:txBody>
                    <a:bodyPr/>
                    <a:lstStyle/>
                    <a:p>
                      <a:pPr algn="l">
                        <a:lnSpc>
                          <a:spcPts val="3240"/>
                        </a:lnSpc>
                        <a:defRPr/>
                      </a:pPr>
                      <a:r>
                        <a:rPr lang="en-US" sz="2700">
                          <a:solidFill>
                            <a:srgbClr val="000000"/>
                          </a:solidFill>
                          <a:latin typeface="Aptos"/>
                          <a:ea typeface="Aptos"/>
                          <a:cs typeface="Aptos"/>
                          <a:sym typeface="Aptos"/>
                        </a:rPr>
                        <a:t>Inserts all elements, including duplicates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9EBF5"/>
                    </a:solidFill>
                  </a:tcPr>
                </a:tc>
                <a:extLst>
                  <a:ext uri="{0D108BD9-81ED-4DB2-BD59-A6C34878D82A}">
                    <a16:rowId xmlns:a16="http://schemas.microsoft.com/office/drawing/2014/main" val="10004"/>
                  </a:ext>
                </a:extLst>
              </a:tr>
              <a:tr h="845499">
                <a:tc>
                  <a:txBody>
                    <a:bodyPr/>
                    <a:lstStyle/>
                    <a:p>
                      <a:pPr algn="l">
                        <a:lnSpc>
                          <a:spcPts val="3240"/>
                        </a:lnSpc>
                        <a:defRPr/>
                      </a:pPr>
                      <a:r>
                        <a:rPr lang="en-US" sz="2700" b="1">
                          <a:solidFill>
                            <a:srgbClr val="000000"/>
                          </a:solidFill>
                          <a:latin typeface="Aptos Bold"/>
                          <a:ea typeface="Aptos Bold"/>
                          <a:cs typeface="Aptos Bold"/>
                          <a:sym typeface="Aptos Bold"/>
                        </a:rPr>
                        <a:t>Use case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FD5EA"/>
                    </a:solidFill>
                  </a:tcPr>
                </a:tc>
                <a:tc>
                  <a:txBody>
                    <a:bodyPr/>
                    <a:lstStyle/>
                    <a:p>
                      <a:pPr algn="l">
                        <a:lnSpc>
                          <a:spcPts val="3240"/>
                        </a:lnSpc>
                        <a:defRPr/>
                      </a:pPr>
                      <a:r>
                        <a:rPr lang="en-US" sz="2700">
                          <a:solidFill>
                            <a:srgbClr val="000000"/>
                          </a:solidFill>
                          <a:latin typeface="Aptos"/>
                          <a:ea typeface="Aptos"/>
                          <a:cs typeface="Aptos"/>
                          <a:sym typeface="Aptos"/>
                        </a:rPr>
                        <a:t>When unique elements are needed</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FD5EA"/>
                    </a:solidFill>
                  </a:tcPr>
                </a:tc>
                <a:tc>
                  <a:txBody>
                    <a:bodyPr/>
                    <a:lstStyle/>
                    <a:p>
                      <a:pPr algn="l">
                        <a:lnSpc>
                          <a:spcPts val="3240"/>
                        </a:lnSpc>
                        <a:defRPr/>
                      </a:pPr>
                      <a:r>
                        <a:rPr lang="en-US" sz="2700">
                          <a:solidFill>
                            <a:srgbClr val="000000"/>
                          </a:solidFill>
                          <a:latin typeface="Aptos"/>
                          <a:ea typeface="Aptos"/>
                          <a:cs typeface="Aptos"/>
                          <a:sym typeface="Aptos"/>
                        </a:rPr>
                        <a:t>When duplicates need to be stored</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FD5EA"/>
                    </a:solidFill>
                  </a:tcPr>
                </a:tc>
                <a:extLst>
                  <a:ext uri="{0D108BD9-81ED-4DB2-BD59-A6C34878D82A}">
                    <a16:rowId xmlns:a16="http://schemas.microsoft.com/office/drawing/2014/main" val="10005"/>
                  </a:ext>
                </a:extLst>
              </a:tr>
              <a:tr h="487104">
                <a:tc>
                  <a:txBody>
                    <a:bodyPr/>
                    <a:lstStyle/>
                    <a:p>
                      <a:pPr algn="l">
                        <a:lnSpc>
                          <a:spcPts val="3240"/>
                        </a:lnSpc>
                        <a:defRPr/>
                      </a:pPr>
                      <a:r>
                        <a:rPr lang="en-US" sz="2700" b="1">
                          <a:solidFill>
                            <a:srgbClr val="000000"/>
                          </a:solidFill>
                          <a:latin typeface="Aptos Bold"/>
                          <a:ea typeface="Aptos Bold"/>
                          <a:cs typeface="Aptos Bold"/>
                          <a:sym typeface="Aptos Bold"/>
                        </a:rPr>
                        <a:t>Search complexity</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9EBF5"/>
                    </a:solidFill>
                  </a:tcPr>
                </a:tc>
                <a:tc>
                  <a:txBody>
                    <a:bodyPr/>
                    <a:lstStyle/>
                    <a:p>
                      <a:pPr algn="l">
                        <a:lnSpc>
                          <a:spcPts val="3240"/>
                        </a:lnSpc>
                        <a:defRPr/>
                      </a:pPr>
                      <a:r>
                        <a:rPr lang="en-US" sz="2700">
                          <a:solidFill>
                            <a:srgbClr val="000000"/>
                          </a:solidFill>
                          <a:latin typeface="Aptos"/>
                          <a:ea typeface="Aptos"/>
                          <a:cs typeface="Aptos"/>
                          <a:sym typeface="Aptos"/>
                        </a:rPr>
                        <a:t>O(log n)</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9EBF5"/>
                    </a:solidFill>
                  </a:tcPr>
                </a:tc>
                <a:tc>
                  <a:txBody>
                    <a:bodyPr/>
                    <a:lstStyle/>
                    <a:p>
                      <a:pPr algn="l">
                        <a:lnSpc>
                          <a:spcPts val="3240"/>
                        </a:lnSpc>
                        <a:defRPr/>
                      </a:pPr>
                      <a:r>
                        <a:rPr lang="en-US" sz="2700">
                          <a:solidFill>
                            <a:srgbClr val="000000"/>
                          </a:solidFill>
                          <a:latin typeface="Aptos"/>
                          <a:ea typeface="Aptos"/>
                          <a:cs typeface="Aptos"/>
                          <a:sym typeface="Aptos"/>
                        </a:rPr>
                        <a:t>O(log n)</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9EBF5"/>
                    </a:solidFill>
                  </a:tcPr>
                </a:tc>
                <a:extLst>
                  <a:ext uri="{0D108BD9-81ED-4DB2-BD59-A6C34878D82A}">
                    <a16:rowId xmlns:a16="http://schemas.microsoft.com/office/drawing/2014/main" val="10006"/>
                  </a:ext>
                </a:extLst>
              </a:tr>
              <a:tr h="845499">
                <a:tc>
                  <a:txBody>
                    <a:bodyPr/>
                    <a:lstStyle/>
                    <a:p>
                      <a:pPr algn="l">
                        <a:lnSpc>
                          <a:spcPts val="3240"/>
                        </a:lnSpc>
                        <a:defRPr/>
                      </a:pPr>
                      <a:r>
                        <a:rPr lang="en-US" sz="2700" b="1">
                          <a:solidFill>
                            <a:srgbClr val="000000"/>
                          </a:solidFill>
                          <a:latin typeface="Aptos Bold"/>
                          <a:ea typeface="Aptos Bold"/>
                          <a:cs typeface="Aptos Bold"/>
                          <a:sym typeface="Aptos Bold"/>
                        </a:rPr>
                        <a:t>Iterator behavior</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FD5EA"/>
                    </a:solidFill>
                  </a:tcPr>
                </a:tc>
                <a:tc>
                  <a:txBody>
                    <a:bodyPr/>
                    <a:lstStyle/>
                    <a:p>
                      <a:pPr algn="l">
                        <a:lnSpc>
                          <a:spcPts val="3240"/>
                        </a:lnSpc>
                        <a:defRPr/>
                      </a:pPr>
                      <a:r>
                        <a:rPr lang="en-US" sz="2700">
                          <a:solidFill>
                            <a:srgbClr val="000000"/>
                          </a:solidFill>
                          <a:latin typeface="Aptos"/>
                          <a:ea typeface="Aptos"/>
                          <a:cs typeface="Aptos"/>
                          <a:sym typeface="Aptos"/>
                        </a:rPr>
                        <a:t>Iterates unique elements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FD5EA"/>
                    </a:solidFill>
                  </a:tcPr>
                </a:tc>
                <a:tc>
                  <a:txBody>
                    <a:bodyPr/>
                    <a:lstStyle/>
                    <a:p>
                      <a:pPr algn="l">
                        <a:lnSpc>
                          <a:spcPts val="3240"/>
                        </a:lnSpc>
                        <a:defRPr/>
                      </a:pPr>
                      <a:r>
                        <a:rPr lang="en-US" sz="2700">
                          <a:solidFill>
                            <a:srgbClr val="000000"/>
                          </a:solidFill>
                          <a:latin typeface="Aptos"/>
                          <a:ea typeface="Aptos"/>
                          <a:cs typeface="Aptos"/>
                          <a:sym typeface="Aptos"/>
                        </a:rPr>
                        <a:t>Iterates all elements, including duplicates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FD5EA"/>
                    </a:solidFill>
                  </a:tcPr>
                </a:tc>
                <a:extLst>
                  <a:ext uri="{0D108BD9-81ED-4DB2-BD59-A6C34878D82A}">
                    <a16:rowId xmlns:a16="http://schemas.microsoft.com/office/drawing/2014/main" val="10007"/>
                  </a:ext>
                </a:extLst>
              </a:tr>
            </a:tbl>
          </a:graphicData>
        </a:graphic>
      </p:graphicFrame>
      <p:grpSp>
        <p:nvGrpSpPr>
          <p:cNvPr id="8" name="Group 8"/>
          <p:cNvGrpSpPr/>
          <p:nvPr/>
        </p:nvGrpSpPr>
        <p:grpSpPr>
          <a:xfrm>
            <a:off x="590984" y="1086844"/>
            <a:ext cx="16009922" cy="3393472"/>
            <a:chOff x="0" y="0"/>
            <a:chExt cx="21346563" cy="4524629"/>
          </a:xfrm>
        </p:grpSpPr>
        <p:sp>
          <p:nvSpPr>
            <p:cNvPr id="9" name="Freeform 9"/>
            <p:cNvSpPr/>
            <p:nvPr/>
          </p:nvSpPr>
          <p:spPr>
            <a:xfrm>
              <a:off x="0" y="0"/>
              <a:ext cx="21346562" cy="4524629"/>
            </a:xfrm>
            <a:custGeom>
              <a:avLst/>
              <a:gdLst/>
              <a:ahLst/>
              <a:cxnLst/>
              <a:rect l="l" t="t" r="r" b="b"/>
              <a:pathLst>
                <a:path w="21346562" h="4524629">
                  <a:moveTo>
                    <a:pt x="0" y="0"/>
                  </a:moveTo>
                  <a:lnTo>
                    <a:pt x="21346562" y="0"/>
                  </a:lnTo>
                  <a:lnTo>
                    <a:pt x="21346562" y="4524629"/>
                  </a:lnTo>
                  <a:lnTo>
                    <a:pt x="0" y="4524629"/>
                  </a:lnTo>
                  <a:close/>
                </a:path>
              </a:pathLst>
            </a:custGeom>
            <a:solidFill>
              <a:srgbClr val="000000">
                <a:alpha val="0"/>
              </a:srgbClr>
            </a:solidFill>
          </p:spPr>
        </p:sp>
        <p:sp>
          <p:nvSpPr>
            <p:cNvPr id="10" name="TextBox 10"/>
            <p:cNvSpPr txBox="1"/>
            <p:nvPr/>
          </p:nvSpPr>
          <p:spPr>
            <a:xfrm>
              <a:off x="0" y="-66675"/>
              <a:ext cx="21346563" cy="4591304"/>
            </a:xfrm>
            <a:prstGeom prst="rect">
              <a:avLst/>
            </a:prstGeom>
          </p:spPr>
          <p:txBody>
            <a:bodyPr lIns="0" tIns="0" rIns="0" bIns="0" rtlCol="0" anchor="ctr"/>
            <a:lstStyle/>
            <a:p>
              <a:pPr algn="l">
                <a:lnSpc>
                  <a:spcPts val="3840"/>
                </a:lnSpc>
              </a:pPr>
              <a:r>
                <a:rPr lang="en-US" sz="3200" b="1">
                  <a:solidFill>
                    <a:srgbClr val="000000"/>
                  </a:solidFill>
                  <a:latin typeface="Times New Roman Bold"/>
                  <a:ea typeface="Times New Roman Bold"/>
                  <a:cs typeface="Times New Roman Bold"/>
                  <a:sym typeface="Times New Roman Bold"/>
                </a:rPr>
                <a:t>std::set</a:t>
              </a:r>
              <a:r>
                <a:rPr lang="en-US" sz="3200">
                  <a:solidFill>
                    <a:srgbClr val="000000"/>
                  </a:solidFill>
                  <a:latin typeface="Times New Roman"/>
                  <a:ea typeface="Times New Roman"/>
                  <a:cs typeface="Times New Roman"/>
                  <a:sym typeface="Times New Roman"/>
                </a:rPr>
                <a:t>:</a:t>
              </a:r>
            </a:p>
            <a:p>
              <a:pPr algn="l">
                <a:lnSpc>
                  <a:spcPts val="3840"/>
                </a:lnSpc>
              </a:pPr>
              <a:r>
                <a:rPr lang="en-US" sz="3200">
                  <a:solidFill>
                    <a:srgbClr val="000000"/>
                  </a:solidFill>
                  <a:latin typeface="Times New Roman"/>
                  <a:ea typeface="Times New Roman"/>
                  <a:cs typeface="Times New Roman"/>
                  <a:sym typeface="Times New Roman"/>
                </a:rPr>
                <a:t>An associative container that stores </a:t>
              </a:r>
              <a:r>
                <a:rPr lang="en-US" sz="3200" b="1">
                  <a:solidFill>
                    <a:srgbClr val="000000"/>
                  </a:solidFill>
                  <a:latin typeface="Times New Roman Bold"/>
                  <a:ea typeface="Times New Roman Bold"/>
                  <a:cs typeface="Times New Roman Bold"/>
                  <a:sym typeface="Times New Roman Bold"/>
                </a:rPr>
                <a:t>unique elements</a:t>
              </a:r>
              <a:r>
                <a:rPr lang="en-US" sz="3200">
                  <a:solidFill>
                    <a:srgbClr val="000000"/>
                  </a:solidFill>
                  <a:latin typeface="Times New Roman"/>
                  <a:ea typeface="Times New Roman"/>
                  <a:cs typeface="Times New Roman"/>
                  <a:sym typeface="Times New Roman"/>
                </a:rPr>
                <a:t> in a </a:t>
              </a:r>
              <a:r>
                <a:rPr lang="en-US" sz="3200" b="1">
                  <a:solidFill>
                    <a:srgbClr val="000000"/>
                  </a:solidFill>
                  <a:latin typeface="Times New Roman Bold"/>
                  <a:ea typeface="Times New Roman Bold"/>
                  <a:cs typeface="Times New Roman Bold"/>
                  <a:sym typeface="Times New Roman Bold"/>
                </a:rPr>
                <a:t>sorted order</a:t>
              </a:r>
              <a:r>
                <a:rPr lang="en-US" sz="3200">
                  <a:solidFill>
                    <a:srgbClr val="000000"/>
                  </a:solidFill>
                  <a:latin typeface="Times New Roman"/>
                  <a:ea typeface="Times New Roman"/>
                  <a:cs typeface="Times New Roman"/>
                  <a:sym typeface="Times New Roman"/>
                </a:rPr>
                <a:t>. No duplicates are allowed.</a:t>
              </a:r>
            </a:p>
            <a:p>
              <a:pPr algn="l">
                <a:lnSpc>
                  <a:spcPts val="3840"/>
                </a:lnSpc>
              </a:pPr>
              <a:r>
                <a:rPr lang="en-US" sz="3200" b="1">
                  <a:solidFill>
                    <a:srgbClr val="000000"/>
                  </a:solidFill>
                  <a:latin typeface="Times New Roman Bold"/>
                  <a:ea typeface="Times New Roman Bold"/>
                  <a:cs typeface="Times New Roman Bold"/>
                  <a:sym typeface="Times New Roman Bold"/>
                </a:rPr>
                <a:t>std::multiset</a:t>
              </a:r>
              <a:r>
                <a:rPr lang="en-US" sz="3200">
                  <a:solidFill>
                    <a:srgbClr val="000000"/>
                  </a:solidFill>
                  <a:latin typeface="Times New Roman"/>
                  <a:ea typeface="Times New Roman"/>
                  <a:cs typeface="Times New Roman"/>
                  <a:sym typeface="Times New Roman"/>
                </a:rPr>
                <a:t>:</a:t>
              </a:r>
            </a:p>
            <a:p>
              <a:pPr algn="l">
                <a:lnSpc>
                  <a:spcPts val="3840"/>
                </a:lnSpc>
              </a:pPr>
              <a:r>
                <a:rPr lang="en-US" sz="3200">
                  <a:solidFill>
                    <a:srgbClr val="000000"/>
                  </a:solidFill>
                  <a:latin typeface="Times New Roman"/>
                  <a:ea typeface="Times New Roman"/>
                  <a:cs typeface="Times New Roman"/>
                  <a:sym typeface="Times New Roman"/>
                </a:rPr>
                <a:t>An associative container that stores </a:t>
              </a:r>
              <a:r>
                <a:rPr lang="en-US" sz="3200" b="1">
                  <a:solidFill>
                    <a:srgbClr val="000000"/>
                  </a:solidFill>
                  <a:latin typeface="Times New Roman Bold"/>
                  <a:ea typeface="Times New Roman Bold"/>
                  <a:cs typeface="Times New Roman Bold"/>
                  <a:sym typeface="Times New Roman Bold"/>
                </a:rPr>
                <a:t>elements in a sorted order</a:t>
              </a:r>
              <a:r>
                <a:rPr lang="en-US" sz="3200">
                  <a:solidFill>
                    <a:srgbClr val="000000"/>
                  </a:solidFill>
                  <a:latin typeface="Times New Roman"/>
                  <a:ea typeface="Times New Roman"/>
                  <a:cs typeface="Times New Roman"/>
                  <a:sym typeface="Times New Roman"/>
                </a:rPr>
                <a:t>, but </a:t>
              </a:r>
              <a:r>
                <a:rPr lang="en-US" sz="3200" b="1">
                  <a:solidFill>
                    <a:srgbClr val="000000"/>
                  </a:solidFill>
                  <a:latin typeface="Times New Roman Bold"/>
                  <a:ea typeface="Times New Roman Bold"/>
                  <a:cs typeface="Times New Roman Bold"/>
                  <a:sym typeface="Times New Roman Bold"/>
                </a:rPr>
                <a:t>allows duplicate elements</a:t>
              </a:r>
              <a:r>
                <a:rPr lang="en-US" sz="3200">
                  <a:solidFill>
                    <a:srgbClr val="000000"/>
                  </a:solidFill>
                  <a:latin typeface="Times New Roman"/>
                  <a:ea typeface="Times New Roman"/>
                  <a:cs typeface="Times New Roman"/>
                  <a:sym typeface="Times New Roman"/>
                </a:rPr>
                <a:t>.</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17</Slides>
  <Notes>15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associative containers 4 (1).pptx</dc:title>
  <cp:revision>12</cp:revision>
  <dcterms:created xsi:type="dcterms:W3CDTF">2006-08-16T00:00:00Z</dcterms:created>
  <dcterms:modified xsi:type="dcterms:W3CDTF">2025-06-10T05:02:37Z</dcterms:modified>
  <dc:identifier>DAGp4ZF0L9o</dc:identifier>
</cp:coreProperties>
</file>