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9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EF6537-3169-4B35-88F6-376706B8530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F2FF59-8300-4F41-958D-838CEF4FD874}">
      <dgm:prSet/>
      <dgm:spPr/>
      <dgm:t>
        <a:bodyPr/>
        <a:lstStyle/>
        <a:p>
          <a:r>
            <a:rPr lang="en-US"/>
            <a:t>The K-Nearest Neighbors (KNN) algorithm, while often associated with classification, can also be effectively used for regression tasks.</a:t>
          </a:r>
        </a:p>
      </dgm:t>
    </dgm:pt>
    <dgm:pt modelId="{653CF526-DDEB-40C5-9A00-7EA39A54E138}" type="parTrans" cxnId="{3CC292AC-1F6D-4237-8D24-B4DE77D45C28}">
      <dgm:prSet/>
      <dgm:spPr/>
      <dgm:t>
        <a:bodyPr/>
        <a:lstStyle/>
        <a:p>
          <a:endParaRPr lang="en-US"/>
        </a:p>
      </dgm:t>
    </dgm:pt>
    <dgm:pt modelId="{E4E53EB0-5247-46AF-8F9B-D901CE814ECC}" type="sibTrans" cxnId="{3CC292AC-1F6D-4237-8D24-B4DE77D45C28}">
      <dgm:prSet/>
      <dgm:spPr/>
      <dgm:t>
        <a:bodyPr/>
        <a:lstStyle/>
        <a:p>
          <a:endParaRPr lang="en-US"/>
        </a:p>
      </dgm:t>
    </dgm:pt>
    <dgm:pt modelId="{EB3FBB2D-AC4F-445C-A361-A4A989028039}">
      <dgm:prSet/>
      <dgm:spPr/>
      <dgm:t>
        <a:bodyPr/>
        <a:lstStyle/>
        <a:p>
          <a:r>
            <a:rPr lang="en-US"/>
            <a:t>Instead of predicting a category (as in classification), KNN regression predicts a continuous numerical value.</a:t>
          </a:r>
        </a:p>
      </dgm:t>
    </dgm:pt>
    <dgm:pt modelId="{03B45665-F39A-4C03-83F5-9AC8D6C40788}" type="parTrans" cxnId="{033430A0-5621-4BB7-B68F-0634148203E5}">
      <dgm:prSet/>
      <dgm:spPr/>
      <dgm:t>
        <a:bodyPr/>
        <a:lstStyle/>
        <a:p>
          <a:endParaRPr lang="en-US"/>
        </a:p>
      </dgm:t>
    </dgm:pt>
    <dgm:pt modelId="{7CB25103-7FE6-4BF4-A3D3-47543DE99067}" type="sibTrans" cxnId="{033430A0-5621-4BB7-B68F-0634148203E5}">
      <dgm:prSet/>
      <dgm:spPr/>
      <dgm:t>
        <a:bodyPr/>
        <a:lstStyle/>
        <a:p>
          <a:endParaRPr lang="en-US"/>
        </a:p>
      </dgm:t>
    </dgm:pt>
    <dgm:pt modelId="{8682B349-A5AA-4938-B87D-9EC85867204F}">
      <dgm:prSet/>
      <dgm:spPr/>
      <dgm:t>
        <a:bodyPr/>
        <a:lstStyle/>
        <a:p>
          <a:r>
            <a:rPr lang="en-US"/>
            <a:t>It does this by looking at the "K" closest data points in the training set to the new data point you want to predict.</a:t>
          </a:r>
        </a:p>
      </dgm:t>
    </dgm:pt>
    <dgm:pt modelId="{90F1D71C-33CE-447A-84E3-D8873B4D3D63}" type="parTrans" cxnId="{9FFA959E-C12A-4066-A590-21461039B0DD}">
      <dgm:prSet/>
      <dgm:spPr/>
      <dgm:t>
        <a:bodyPr/>
        <a:lstStyle/>
        <a:p>
          <a:endParaRPr lang="en-US"/>
        </a:p>
      </dgm:t>
    </dgm:pt>
    <dgm:pt modelId="{D5444628-773D-4ACC-975D-F1030B6E0C3A}" type="sibTrans" cxnId="{9FFA959E-C12A-4066-A590-21461039B0DD}">
      <dgm:prSet/>
      <dgm:spPr/>
      <dgm:t>
        <a:bodyPr/>
        <a:lstStyle/>
        <a:p>
          <a:endParaRPr lang="en-US"/>
        </a:p>
      </dgm:t>
    </dgm:pt>
    <dgm:pt modelId="{435ACAE8-4ACA-4653-B42C-B811613FFAA9}">
      <dgm:prSet/>
      <dgm:spPr/>
      <dgm:t>
        <a:bodyPr/>
        <a:lstStyle/>
        <a:p>
          <a:r>
            <a:rPr lang="en-US"/>
            <a:t>Then, it calculates the average (or sometimes a weighted average) of the target values of those "K" nearest neighbors. This average becomes the prediction for the new data point.</a:t>
          </a:r>
        </a:p>
      </dgm:t>
    </dgm:pt>
    <dgm:pt modelId="{CD73EBB5-F654-4E48-9CBB-726B02C837CC}" type="parTrans" cxnId="{62B25875-F6F8-4B03-95B1-00AE490BDBFB}">
      <dgm:prSet/>
      <dgm:spPr/>
      <dgm:t>
        <a:bodyPr/>
        <a:lstStyle/>
        <a:p>
          <a:endParaRPr lang="en-US"/>
        </a:p>
      </dgm:t>
    </dgm:pt>
    <dgm:pt modelId="{906D6317-3027-48E9-B346-4CAF592D0696}" type="sibTrans" cxnId="{62B25875-F6F8-4B03-95B1-00AE490BDBFB}">
      <dgm:prSet/>
      <dgm:spPr/>
      <dgm:t>
        <a:bodyPr/>
        <a:lstStyle/>
        <a:p>
          <a:endParaRPr lang="en-US"/>
        </a:p>
      </dgm:t>
    </dgm:pt>
    <dgm:pt modelId="{1253C818-54FC-4449-83C2-805C02219A65}" type="pres">
      <dgm:prSet presAssocID="{78EF6537-3169-4B35-88F6-376706B8530C}" presName="linear" presStyleCnt="0">
        <dgm:presLayoutVars>
          <dgm:animLvl val="lvl"/>
          <dgm:resizeHandles val="exact"/>
        </dgm:presLayoutVars>
      </dgm:prSet>
      <dgm:spPr/>
    </dgm:pt>
    <dgm:pt modelId="{2B616231-D8CA-43FC-B7BF-4D2900F60568}" type="pres">
      <dgm:prSet presAssocID="{E5F2FF59-8300-4F41-958D-838CEF4FD87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483FA88-15DA-4441-A666-4FF4D73E0182}" type="pres">
      <dgm:prSet presAssocID="{E4E53EB0-5247-46AF-8F9B-D901CE814ECC}" presName="spacer" presStyleCnt="0"/>
      <dgm:spPr/>
    </dgm:pt>
    <dgm:pt modelId="{E9DB10FB-A915-4752-8F58-C0DF86311D30}" type="pres">
      <dgm:prSet presAssocID="{EB3FBB2D-AC4F-445C-A361-A4A98902803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052B0DF-459A-4076-A294-08B293279B7E}" type="pres">
      <dgm:prSet presAssocID="{7CB25103-7FE6-4BF4-A3D3-47543DE99067}" presName="spacer" presStyleCnt="0"/>
      <dgm:spPr/>
    </dgm:pt>
    <dgm:pt modelId="{9B46608D-8F30-4067-A357-359BEEF714E6}" type="pres">
      <dgm:prSet presAssocID="{8682B349-A5AA-4938-B87D-9EC85867204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0AD8EA-5D92-4C82-829A-EAA346C16929}" type="pres">
      <dgm:prSet presAssocID="{D5444628-773D-4ACC-975D-F1030B6E0C3A}" presName="spacer" presStyleCnt="0"/>
      <dgm:spPr/>
    </dgm:pt>
    <dgm:pt modelId="{6634DB22-1336-4FFB-95B0-35B850F848D9}" type="pres">
      <dgm:prSet presAssocID="{435ACAE8-4ACA-4653-B42C-B811613FFAA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A4BD214-4CE5-48FD-8037-FA210849D7AE}" type="presOf" srcId="{EB3FBB2D-AC4F-445C-A361-A4A989028039}" destId="{E9DB10FB-A915-4752-8F58-C0DF86311D30}" srcOrd="0" destOrd="0" presId="urn:microsoft.com/office/officeart/2005/8/layout/vList2"/>
    <dgm:cxn modelId="{7123DD25-5E75-47A8-950C-640593283167}" type="presOf" srcId="{E5F2FF59-8300-4F41-958D-838CEF4FD874}" destId="{2B616231-D8CA-43FC-B7BF-4D2900F60568}" srcOrd="0" destOrd="0" presId="urn:microsoft.com/office/officeart/2005/8/layout/vList2"/>
    <dgm:cxn modelId="{62B25875-F6F8-4B03-95B1-00AE490BDBFB}" srcId="{78EF6537-3169-4B35-88F6-376706B8530C}" destId="{435ACAE8-4ACA-4653-B42C-B811613FFAA9}" srcOrd="3" destOrd="0" parTransId="{CD73EBB5-F654-4E48-9CBB-726B02C837CC}" sibTransId="{906D6317-3027-48E9-B346-4CAF592D0696}"/>
    <dgm:cxn modelId="{9FFA959E-C12A-4066-A590-21461039B0DD}" srcId="{78EF6537-3169-4B35-88F6-376706B8530C}" destId="{8682B349-A5AA-4938-B87D-9EC85867204F}" srcOrd="2" destOrd="0" parTransId="{90F1D71C-33CE-447A-84E3-D8873B4D3D63}" sibTransId="{D5444628-773D-4ACC-975D-F1030B6E0C3A}"/>
    <dgm:cxn modelId="{033430A0-5621-4BB7-B68F-0634148203E5}" srcId="{78EF6537-3169-4B35-88F6-376706B8530C}" destId="{EB3FBB2D-AC4F-445C-A361-A4A989028039}" srcOrd="1" destOrd="0" parTransId="{03B45665-F39A-4C03-83F5-9AC8D6C40788}" sibTransId="{7CB25103-7FE6-4BF4-A3D3-47543DE99067}"/>
    <dgm:cxn modelId="{3CC292AC-1F6D-4237-8D24-B4DE77D45C28}" srcId="{78EF6537-3169-4B35-88F6-376706B8530C}" destId="{E5F2FF59-8300-4F41-958D-838CEF4FD874}" srcOrd="0" destOrd="0" parTransId="{653CF526-DDEB-40C5-9A00-7EA39A54E138}" sibTransId="{E4E53EB0-5247-46AF-8F9B-D901CE814ECC}"/>
    <dgm:cxn modelId="{32F701B3-25B4-4FD0-95A3-7C6EB41A008E}" type="presOf" srcId="{78EF6537-3169-4B35-88F6-376706B8530C}" destId="{1253C818-54FC-4449-83C2-805C02219A65}" srcOrd="0" destOrd="0" presId="urn:microsoft.com/office/officeart/2005/8/layout/vList2"/>
    <dgm:cxn modelId="{65405BBD-A30B-400D-9617-5B67B477F71D}" type="presOf" srcId="{8682B349-A5AA-4938-B87D-9EC85867204F}" destId="{9B46608D-8F30-4067-A357-359BEEF714E6}" srcOrd="0" destOrd="0" presId="urn:microsoft.com/office/officeart/2005/8/layout/vList2"/>
    <dgm:cxn modelId="{72E350EA-F91F-42FC-B1E7-1B3FCBE7C7A3}" type="presOf" srcId="{435ACAE8-4ACA-4653-B42C-B811613FFAA9}" destId="{6634DB22-1336-4FFB-95B0-35B850F848D9}" srcOrd="0" destOrd="0" presId="urn:microsoft.com/office/officeart/2005/8/layout/vList2"/>
    <dgm:cxn modelId="{789F3450-4482-4A38-BF0D-BB782E94EB40}" type="presParOf" srcId="{1253C818-54FC-4449-83C2-805C02219A65}" destId="{2B616231-D8CA-43FC-B7BF-4D2900F60568}" srcOrd="0" destOrd="0" presId="urn:microsoft.com/office/officeart/2005/8/layout/vList2"/>
    <dgm:cxn modelId="{F7F601D1-AD87-47C5-B72B-1A70A5012762}" type="presParOf" srcId="{1253C818-54FC-4449-83C2-805C02219A65}" destId="{3483FA88-15DA-4441-A666-4FF4D73E0182}" srcOrd="1" destOrd="0" presId="urn:microsoft.com/office/officeart/2005/8/layout/vList2"/>
    <dgm:cxn modelId="{AB8080E9-E282-461F-9158-E6CA41DB8FFC}" type="presParOf" srcId="{1253C818-54FC-4449-83C2-805C02219A65}" destId="{E9DB10FB-A915-4752-8F58-C0DF86311D30}" srcOrd="2" destOrd="0" presId="urn:microsoft.com/office/officeart/2005/8/layout/vList2"/>
    <dgm:cxn modelId="{937180AC-C342-4D6F-8BAC-1D60F3FA3F73}" type="presParOf" srcId="{1253C818-54FC-4449-83C2-805C02219A65}" destId="{1052B0DF-459A-4076-A294-08B293279B7E}" srcOrd="3" destOrd="0" presId="urn:microsoft.com/office/officeart/2005/8/layout/vList2"/>
    <dgm:cxn modelId="{0C9E6E9F-5A37-4B8E-AF07-C3FABA2D42A0}" type="presParOf" srcId="{1253C818-54FC-4449-83C2-805C02219A65}" destId="{9B46608D-8F30-4067-A357-359BEEF714E6}" srcOrd="4" destOrd="0" presId="urn:microsoft.com/office/officeart/2005/8/layout/vList2"/>
    <dgm:cxn modelId="{3B3B75E1-AC42-4D49-B722-E5A29F90F1FA}" type="presParOf" srcId="{1253C818-54FC-4449-83C2-805C02219A65}" destId="{BF0AD8EA-5D92-4C82-829A-EAA346C16929}" srcOrd="5" destOrd="0" presId="urn:microsoft.com/office/officeart/2005/8/layout/vList2"/>
    <dgm:cxn modelId="{99AAA3A7-BA89-4D8D-ACA6-C9748CB0C1C4}" type="presParOf" srcId="{1253C818-54FC-4449-83C2-805C02219A65}" destId="{6634DB22-1336-4FFB-95B0-35B850F848D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C3313B-7C22-43FD-9904-3D751EFB89F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02F273-4160-4A9C-A1C0-B17BF77B2731}">
      <dgm:prSet/>
      <dgm:spPr/>
      <dgm:t>
        <a:bodyPr/>
        <a:lstStyle/>
        <a:p>
          <a:r>
            <a:rPr lang="en-US" b="0" i="0" baseline="0"/>
            <a:t>A simple rule of thumb is to set 'K' to the square root of the number of data points in the training set. </a:t>
          </a:r>
          <a:endParaRPr lang="en-US"/>
        </a:p>
      </dgm:t>
    </dgm:pt>
    <dgm:pt modelId="{33F417EE-AD64-4BFF-B753-7C7F137D1262}" type="parTrans" cxnId="{F6D7523E-9BE9-4F5F-99FA-9B7DDB2E272C}">
      <dgm:prSet/>
      <dgm:spPr/>
      <dgm:t>
        <a:bodyPr/>
        <a:lstStyle/>
        <a:p>
          <a:endParaRPr lang="en-US"/>
        </a:p>
      </dgm:t>
    </dgm:pt>
    <dgm:pt modelId="{E4624E76-7C5A-4394-9ED4-0A62C6476CB1}" type="sibTrans" cxnId="{F6D7523E-9BE9-4F5F-99FA-9B7DDB2E272C}">
      <dgm:prSet/>
      <dgm:spPr/>
      <dgm:t>
        <a:bodyPr/>
        <a:lstStyle/>
        <a:p>
          <a:endParaRPr lang="en-US"/>
        </a:p>
      </dgm:t>
    </dgm:pt>
    <dgm:pt modelId="{2816A4CD-FA30-4E1E-8D32-7BCE1DE37EE5}">
      <dgm:prSet/>
      <dgm:spPr/>
      <dgm:t>
        <a:bodyPr/>
        <a:lstStyle/>
        <a:p>
          <a:r>
            <a:rPr lang="en-US" b="0" i="0" baseline="0"/>
            <a:t>While this can provide a reasonable starting point, it's generally not the most accurate method. </a:t>
          </a:r>
          <a:endParaRPr lang="en-US"/>
        </a:p>
      </dgm:t>
    </dgm:pt>
    <dgm:pt modelId="{F3BECDB8-57C4-416E-9298-61B4E8AC0E48}" type="parTrans" cxnId="{7C243ABB-7433-49B9-B974-5A105EDFB3EA}">
      <dgm:prSet/>
      <dgm:spPr/>
      <dgm:t>
        <a:bodyPr/>
        <a:lstStyle/>
        <a:p>
          <a:endParaRPr lang="en-US"/>
        </a:p>
      </dgm:t>
    </dgm:pt>
    <dgm:pt modelId="{3531F06F-3DE2-4026-BD2A-A6E72FE8D9A4}" type="sibTrans" cxnId="{7C243ABB-7433-49B9-B974-5A105EDFB3EA}">
      <dgm:prSet/>
      <dgm:spPr/>
      <dgm:t>
        <a:bodyPr/>
        <a:lstStyle/>
        <a:p>
          <a:endParaRPr lang="en-US"/>
        </a:p>
      </dgm:t>
    </dgm:pt>
    <dgm:pt modelId="{9C45FDDD-7725-4F37-9ED3-E8B81394E1F6}">
      <dgm:prSet/>
      <dgm:spPr/>
      <dgm:t>
        <a:bodyPr/>
        <a:lstStyle/>
        <a:p>
          <a:r>
            <a:rPr lang="en-US" b="0" i="0" baseline="0"/>
            <a:t>It is a quick method, but it does not account for the specific characteristics of the data. </a:t>
          </a:r>
          <a:endParaRPr lang="en-US"/>
        </a:p>
      </dgm:t>
    </dgm:pt>
    <dgm:pt modelId="{29A8C200-4A43-48D1-B0D0-15C83423CF46}" type="parTrans" cxnId="{CEF9C736-1871-459A-A007-C09042967347}">
      <dgm:prSet/>
      <dgm:spPr/>
      <dgm:t>
        <a:bodyPr/>
        <a:lstStyle/>
        <a:p>
          <a:endParaRPr lang="en-US"/>
        </a:p>
      </dgm:t>
    </dgm:pt>
    <dgm:pt modelId="{5F28B807-250F-4657-AAAF-5E337ACAB786}" type="sibTrans" cxnId="{CEF9C736-1871-459A-A007-C09042967347}">
      <dgm:prSet/>
      <dgm:spPr/>
      <dgm:t>
        <a:bodyPr/>
        <a:lstStyle/>
        <a:p>
          <a:endParaRPr lang="en-US"/>
        </a:p>
      </dgm:t>
    </dgm:pt>
    <dgm:pt modelId="{1DF6954C-9766-44CB-B767-BD000581D693}" type="pres">
      <dgm:prSet presAssocID="{25C3313B-7C22-43FD-9904-3D751EFB89F6}" presName="linear" presStyleCnt="0">
        <dgm:presLayoutVars>
          <dgm:animLvl val="lvl"/>
          <dgm:resizeHandles val="exact"/>
        </dgm:presLayoutVars>
      </dgm:prSet>
      <dgm:spPr/>
    </dgm:pt>
    <dgm:pt modelId="{E836FFA1-CDED-4481-A423-B16D0CB06EAA}" type="pres">
      <dgm:prSet presAssocID="{9002F273-4160-4A9C-A1C0-B17BF77B273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E58F9A2-7072-485B-B243-66BF676EC36B}" type="pres">
      <dgm:prSet presAssocID="{E4624E76-7C5A-4394-9ED4-0A62C6476CB1}" presName="spacer" presStyleCnt="0"/>
      <dgm:spPr/>
    </dgm:pt>
    <dgm:pt modelId="{435F1B58-C665-4946-AF03-657C000FBBB4}" type="pres">
      <dgm:prSet presAssocID="{2816A4CD-FA30-4E1E-8D32-7BCE1DE37EE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292409A-8C84-4955-9B7E-347257E62C1A}" type="pres">
      <dgm:prSet presAssocID="{3531F06F-3DE2-4026-BD2A-A6E72FE8D9A4}" presName="spacer" presStyleCnt="0"/>
      <dgm:spPr/>
    </dgm:pt>
    <dgm:pt modelId="{521B00BC-7068-493B-956E-35755DFF40FE}" type="pres">
      <dgm:prSet presAssocID="{9C45FDDD-7725-4F37-9ED3-E8B81394E1F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57CAE25-A655-4ECB-90CF-1ACBBEAF4A76}" type="presOf" srcId="{25C3313B-7C22-43FD-9904-3D751EFB89F6}" destId="{1DF6954C-9766-44CB-B767-BD000581D693}" srcOrd="0" destOrd="0" presId="urn:microsoft.com/office/officeart/2005/8/layout/vList2"/>
    <dgm:cxn modelId="{CEF9C736-1871-459A-A007-C09042967347}" srcId="{25C3313B-7C22-43FD-9904-3D751EFB89F6}" destId="{9C45FDDD-7725-4F37-9ED3-E8B81394E1F6}" srcOrd="2" destOrd="0" parTransId="{29A8C200-4A43-48D1-B0D0-15C83423CF46}" sibTransId="{5F28B807-250F-4657-AAAF-5E337ACAB786}"/>
    <dgm:cxn modelId="{E9E5993B-E53C-4609-A924-A7B2B8BB0635}" type="presOf" srcId="{2816A4CD-FA30-4E1E-8D32-7BCE1DE37EE5}" destId="{435F1B58-C665-4946-AF03-657C000FBBB4}" srcOrd="0" destOrd="0" presId="urn:microsoft.com/office/officeart/2005/8/layout/vList2"/>
    <dgm:cxn modelId="{F6D7523E-9BE9-4F5F-99FA-9B7DDB2E272C}" srcId="{25C3313B-7C22-43FD-9904-3D751EFB89F6}" destId="{9002F273-4160-4A9C-A1C0-B17BF77B2731}" srcOrd="0" destOrd="0" parTransId="{33F417EE-AD64-4BFF-B753-7C7F137D1262}" sibTransId="{E4624E76-7C5A-4394-9ED4-0A62C6476CB1}"/>
    <dgm:cxn modelId="{7137B37E-F181-41A3-BDBA-0864C3005C85}" type="presOf" srcId="{9C45FDDD-7725-4F37-9ED3-E8B81394E1F6}" destId="{521B00BC-7068-493B-956E-35755DFF40FE}" srcOrd="0" destOrd="0" presId="urn:microsoft.com/office/officeart/2005/8/layout/vList2"/>
    <dgm:cxn modelId="{7C243ABB-7433-49B9-B974-5A105EDFB3EA}" srcId="{25C3313B-7C22-43FD-9904-3D751EFB89F6}" destId="{2816A4CD-FA30-4E1E-8D32-7BCE1DE37EE5}" srcOrd="1" destOrd="0" parTransId="{F3BECDB8-57C4-416E-9298-61B4E8AC0E48}" sibTransId="{3531F06F-3DE2-4026-BD2A-A6E72FE8D9A4}"/>
    <dgm:cxn modelId="{9048BBBE-AD80-4A4C-9600-8BB0F428DC76}" type="presOf" srcId="{9002F273-4160-4A9C-A1C0-B17BF77B2731}" destId="{E836FFA1-CDED-4481-A423-B16D0CB06EAA}" srcOrd="0" destOrd="0" presId="urn:microsoft.com/office/officeart/2005/8/layout/vList2"/>
    <dgm:cxn modelId="{39E78EB4-34AD-490C-B5D2-81D2043F97DC}" type="presParOf" srcId="{1DF6954C-9766-44CB-B767-BD000581D693}" destId="{E836FFA1-CDED-4481-A423-B16D0CB06EAA}" srcOrd="0" destOrd="0" presId="urn:microsoft.com/office/officeart/2005/8/layout/vList2"/>
    <dgm:cxn modelId="{B8D16A66-F8C9-40A0-AABC-12E3A740BD39}" type="presParOf" srcId="{1DF6954C-9766-44CB-B767-BD000581D693}" destId="{9E58F9A2-7072-485B-B243-66BF676EC36B}" srcOrd="1" destOrd="0" presId="urn:microsoft.com/office/officeart/2005/8/layout/vList2"/>
    <dgm:cxn modelId="{EFEF3823-A567-4F21-A05C-3406538D5DC7}" type="presParOf" srcId="{1DF6954C-9766-44CB-B767-BD000581D693}" destId="{435F1B58-C665-4946-AF03-657C000FBBB4}" srcOrd="2" destOrd="0" presId="urn:microsoft.com/office/officeart/2005/8/layout/vList2"/>
    <dgm:cxn modelId="{7636E28D-2E98-48D3-A66B-10737F455414}" type="presParOf" srcId="{1DF6954C-9766-44CB-B767-BD000581D693}" destId="{F292409A-8C84-4955-9B7E-347257E62C1A}" srcOrd="3" destOrd="0" presId="urn:microsoft.com/office/officeart/2005/8/layout/vList2"/>
    <dgm:cxn modelId="{A85C469E-AF25-4711-A4CD-0C6EDEB5FC09}" type="presParOf" srcId="{1DF6954C-9766-44CB-B767-BD000581D693}" destId="{521B00BC-7068-493B-956E-35755DFF40F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16231-D8CA-43FC-B7BF-4D2900F60568}">
      <dsp:nvSpPr>
        <dsp:cNvPr id="0" name=""/>
        <dsp:cNvSpPr/>
      </dsp:nvSpPr>
      <dsp:spPr>
        <a:xfrm>
          <a:off x="0" y="133913"/>
          <a:ext cx="6949440" cy="13386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K-Nearest Neighbors (KNN) algorithm, while often associated with classification, can also be effectively used for regression tasks.</a:t>
          </a:r>
        </a:p>
      </dsp:txBody>
      <dsp:txXfrm>
        <a:off x="65348" y="199261"/>
        <a:ext cx="6818744" cy="1207966"/>
      </dsp:txXfrm>
    </dsp:sp>
    <dsp:sp modelId="{E9DB10FB-A915-4752-8F58-C0DF86311D30}">
      <dsp:nvSpPr>
        <dsp:cNvPr id="0" name=""/>
        <dsp:cNvSpPr/>
      </dsp:nvSpPr>
      <dsp:spPr>
        <a:xfrm>
          <a:off x="0" y="1527296"/>
          <a:ext cx="6949440" cy="1338662"/>
        </a:xfrm>
        <a:prstGeom prst="roundRect">
          <a:avLst/>
        </a:prstGeom>
        <a:solidFill>
          <a:schemeClr val="accent2">
            <a:hueOff val="-347110"/>
            <a:satOff val="-7210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Instead of predicting a category (as in classification), KNN regression predicts a continuous numerical value.</a:t>
          </a:r>
        </a:p>
      </dsp:txBody>
      <dsp:txXfrm>
        <a:off x="65348" y="1592644"/>
        <a:ext cx="6818744" cy="1207966"/>
      </dsp:txXfrm>
    </dsp:sp>
    <dsp:sp modelId="{9B46608D-8F30-4067-A357-359BEEF714E6}">
      <dsp:nvSpPr>
        <dsp:cNvPr id="0" name=""/>
        <dsp:cNvSpPr/>
      </dsp:nvSpPr>
      <dsp:spPr>
        <a:xfrm>
          <a:off x="0" y="2920679"/>
          <a:ext cx="6949440" cy="1338662"/>
        </a:xfrm>
        <a:prstGeom prst="roundRect">
          <a:avLst/>
        </a:prstGeom>
        <a:solidFill>
          <a:schemeClr val="accent2">
            <a:hueOff val="-694219"/>
            <a:satOff val="-14421"/>
            <a:lumOff val="-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does this by looking at the "K" closest data points in the training set to the new data point you want to predict.</a:t>
          </a:r>
        </a:p>
      </dsp:txBody>
      <dsp:txXfrm>
        <a:off x="65348" y="2986027"/>
        <a:ext cx="6818744" cy="1207966"/>
      </dsp:txXfrm>
    </dsp:sp>
    <dsp:sp modelId="{6634DB22-1336-4FFB-95B0-35B850F848D9}">
      <dsp:nvSpPr>
        <dsp:cNvPr id="0" name=""/>
        <dsp:cNvSpPr/>
      </dsp:nvSpPr>
      <dsp:spPr>
        <a:xfrm>
          <a:off x="0" y="4314061"/>
          <a:ext cx="6949440" cy="1338662"/>
        </a:xfrm>
        <a:prstGeom prst="roundRec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Then, it calculates the average (or sometimes a weighted average) of the target values of those "K" nearest neighbors. This average becomes the prediction for the new data point.</a:t>
          </a:r>
        </a:p>
      </dsp:txBody>
      <dsp:txXfrm>
        <a:off x="65348" y="4379409"/>
        <a:ext cx="6818744" cy="1207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6FFA1-CDED-4481-A423-B16D0CB06EAA}">
      <dsp:nvSpPr>
        <dsp:cNvPr id="0" name=""/>
        <dsp:cNvSpPr/>
      </dsp:nvSpPr>
      <dsp:spPr>
        <a:xfrm>
          <a:off x="0" y="247003"/>
          <a:ext cx="6949440" cy="17046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/>
            <a:t>A simple rule of thumb is to set 'K' to the square root of the number of data points in the training set. </a:t>
          </a:r>
          <a:endParaRPr lang="en-US" sz="3100" kern="1200"/>
        </a:p>
      </dsp:txBody>
      <dsp:txXfrm>
        <a:off x="83216" y="330219"/>
        <a:ext cx="6783008" cy="1538258"/>
      </dsp:txXfrm>
    </dsp:sp>
    <dsp:sp modelId="{435F1B58-C665-4946-AF03-657C000FBBB4}">
      <dsp:nvSpPr>
        <dsp:cNvPr id="0" name=""/>
        <dsp:cNvSpPr/>
      </dsp:nvSpPr>
      <dsp:spPr>
        <a:xfrm>
          <a:off x="0" y="2040973"/>
          <a:ext cx="6949440" cy="1704690"/>
        </a:xfrm>
        <a:prstGeom prst="roundRect">
          <a:avLst/>
        </a:prstGeom>
        <a:solidFill>
          <a:schemeClr val="accent2">
            <a:hueOff val="-520665"/>
            <a:satOff val="-10816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/>
            <a:t>While this can provide a reasonable starting point, it's generally not the most accurate method. </a:t>
          </a:r>
          <a:endParaRPr lang="en-US" sz="3100" kern="1200"/>
        </a:p>
      </dsp:txBody>
      <dsp:txXfrm>
        <a:off x="83216" y="2124189"/>
        <a:ext cx="6783008" cy="1538258"/>
      </dsp:txXfrm>
    </dsp:sp>
    <dsp:sp modelId="{521B00BC-7068-493B-956E-35755DFF40FE}">
      <dsp:nvSpPr>
        <dsp:cNvPr id="0" name=""/>
        <dsp:cNvSpPr/>
      </dsp:nvSpPr>
      <dsp:spPr>
        <a:xfrm>
          <a:off x="0" y="3834943"/>
          <a:ext cx="6949440" cy="1704690"/>
        </a:xfrm>
        <a:prstGeom prst="roundRec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/>
            <a:t>It is a quick method, but it does not account for the specific characteristics of the data. </a:t>
          </a:r>
          <a:endParaRPr lang="en-US" sz="3100" kern="1200"/>
        </a:p>
      </dsp:txBody>
      <dsp:txXfrm>
        <a:off x="83216" y="3918159"/>
        <a:ext cx="6783008" cy="1538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8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7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2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7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6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1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2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3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2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0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6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33005-C237-3DD6-CC03-7D49EA3EF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KNN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19014-9037-22EF-F1A4-67ADA049D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4731337"/>
            <a:ext cx="4206240" cy="1184584"/>
          </a:xfrm>
        </p:spPr>
        <p:txBody>
          <a:bodyPr>
            <a:normAutofit/>
          </a:bodyPr>
          <a:lstStyle/>
          <a:p>
            <a:pPr algn="l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6C5F6-8C90-7551-57C3-6C25F0886F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91" r="23620" b="2"/>
          <a:stretch/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60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171C-A6D1-3B7C-C802-66FBB098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Metrics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DB3E3-8EC3-3AE6-6DF4-8B92EBD7C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Mean Squared Error (MSE)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1B8D8-EA2B-6856-4314-AE55C09CE4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Calculates the average squared difference between predicted and actual values, penalizing larger errors.</a:t>
            </a:r>
          </a:p>
          <a:p>
            <a:r>
              <a:rPr lang="en-US" dirty="0"/>
              <a:t>Formula: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D0465-52D7-B86F-042C-290C25F1C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Root Mean Squared Error (RMSE)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A8D05-6A1D-BD69-77AA-F4BA9CFA9E1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square root of MSE, providing error in the same units as the target variable.   </a:t>
            </a:r>
          </a:p>
          <a:p>
            <a:pPr marL="0" indent="0">
              <a:buNone/>
            </a:pPr>
            <a:r>
              <a:rPr lang="en-US" dirty="0"/>
              <a:t>Formula: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FF4EC6-5463-2B2C-168F-9993C01C5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702" y="3912200"/>
            <a:ext cx="2457793" cy="714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AA8FE2-0EA7-7551-589F-8AFC64197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119" y="4333948"/>
            <a:ext cx="3867690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9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D4D02DC-86D0-86A9-4404-26B11AF64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663C5-5BB9-829F-144F-E8AC839D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392" y="1791147"/>
            <a:ext cx="7202862" cy="19523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Distance Metrics in K-Nearest Neighbors (KNN) – In Depth</a:t>
            </a:r>
          </a:p>
        </p:txBody>
      </p:sp>
    </p:spTree>
    <p:extLst>
      <p:ext uri="{BB962C8B-B14F-4D97-AF65-F5344CB8AC3E}">
        <p14:creationId xmlns:p14="http://schemas.microsoft.com/office/powerpoint/2010/main" val="3958225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F48DAA-0428-1681-E1FE-2A7FCE3D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Distance Matters in KNN?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F1E42-25E9-0B58-0F6C-83F28F86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KNN is a distance-based algorithm. The choice of distance metric affects:</a:t>
            </a:r>
          </a:p>
          <a:p>
            <a:r>
              <a:rPr lang="en-US" dirty="0"/>
              <a:t>Which neighbors are selected.</a:t>
            </a:r>
          </a:p>
          <a:p>
            <a:r>
              <a:rPr lang="en-US" dirty="0"/>
              <a:t>Model accuracy and performance.</a:t>
            </a:r>
          </a:p>
          <a:p>
            <a:r>
              <a:rPr lang="en-US" dirty="0"/>
              <a:t>Suitability to different data types and structures.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454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F507-6D4A-4B68-626D-C55601BF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Euclidean Distance (L2 Norm)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6688-A9CC-2B58-2077-A8CA28D23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Most commonly used metric in KNN. It measures the straight-line distance between two points in Euclidean space.</a:t>
            </a:r>
          </a:p>
          <a:p>
            <a:endParaRPr lang="en-US" sz="2800" dirty="0"/>
          </a:p>
          <a:p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F676A-687C-BAB5-C469-5E242BAEF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321" y="3429000"/>
            <a:ext cx="3861445" cy="140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15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5661-2CD1-C67D-C6F4-8A94E80A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Manhattan Distance (L1 **Norm / Taxicab Distance)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35F59-6272-4A59-AD86-82EE9677A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Measures distance by only moving along axes (like driving in city blocks). Measures distance by only moving along axes (like driving in city blocks).</a:t>
            </a:r>
          </a:p>
          <a:p>
            <a:endParaRPr lang="en-US" sz="2800" dirty="0"/>
          </a:p>
          <a:p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FF40E-A933-F8F6-6DA9-10BB3F02F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388" y="3680660"/>
            <a:ext cx="4296844" cy="137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66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A2C10-1518-BFED-B30A-38A96863B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603504"/>
            <a:ext cx="10872216" cy="1527048"/>
          </a:xfrm>
        </p:spPr>
        <p:txBody>
          <a:bodyPr anchor="b">
            <a:normAutofit/>
          </a:bodyPr>
          <a:lstStyle/>
          <a:p>
            <a:r>
              <a:rPr lang="en-IN" dirty="0"/>
              <a:t>Minkowski Distance (Generalized Distance)</a:t>
            </a:r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CC2F5C9B-DC21-CEDA-A7BD-50343615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78" y="2441274"/>
            <a:ext cx="5173647" cy="18974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6BC0F-61D2-DA59-8825-A2E2C7BAE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41273"/>
            <a:ext cx="5385816" cy="3817942"/>
          </a:xfrm>
        </p:spPr>
        <p:txBody>
          <a:bodyPr anchor="t">
            <a:normAutofit/>
          </a:bodyPr>
          <a:lstStyle/>
          <a:p>
            <a:r>
              <a:rPr lang="en-US" sz="1800"/>
              <a:t>A generalization of Euclidean and Manhattan distances using a parameter 𝑝</a:t>
            </a:r>
          </a:p>
          <a:p>
            <a:endParaRPr lang="en-US" sz="1800"/>
          </a:p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065351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867147-1C83-BF71-39B0-B590EE7F3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F1CC6-3E17-83E1-2913-C1303340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548640"/>
            <a:ext cx="10872216" cy="1133856"/>
          </a:xfrm>
        </p:spPr>
        <p:txBody>
          <a:bodyPr anchor="t">
            <a:normAutofit/>
          </a:bodyPr>
          <a:lstStyle/>
          <a:p>
            <a:r>
              <a:rPr lang="en-IN" dirty="0"/>
              <a:t>Cosine Similarity / Cosine Distance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53373-D6AA-4349-B06C-55BF722E0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792223"/>
            <a:ext cx="6113926" cy="17883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AB32-C713-9941-69BD-005D703C1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7176" y="1792224"/>
            <a:ext cx="4307527" cy="4517136"/>
          </a:xfrm>
        </p:spPr>
        <p:txBody>
          <a:bodyPr anchor="t">
            <a:normAutofit/>
          </a:bodyPr>
          <a:lstStyle/>
          <a:p>
            <a:r>
              <a:rPr lang="en-US" sz="1800"/>
              <a:t>Measures angle between vectors rather than magnitude.</a:t>
            </a:r>
          </a:p>
          <a:p>
            <a:endParaRPr lang="en-US" sz="1800"/>
          </a:p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575849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0787-1266-62EA-6544-A515EA2E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Application in Advanced Driver Assistance Systems (ADAS)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8E2F8-5E71-7B93-EE04-7138D2FFC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Advanced Driver Assistance Systems (ADAS) use machine learning techniques, including *K-Nearest Neighbors (KNN)</a:t>
            </a:r>
          </a:p>
          <a:p>
            <a:endParaRPr lang="en-US" sz="2400" dirty="0"/>
          </a:p>
          <a:p>
            <a:r>
              <a:rPr lang="en-US" sz="2400" dirty="0"/>
              <a:t> To enhance vehicle safety and automation.</a:t>
            </a:r>
          </a:p>
          <a:p>
            <a:endParaRPr lang="en-US" sz="2400" dirty="0"/>
          </a:p>
          <a:p>
            <a:r>
              <a:rPr lang="en-US" sz="2400" dirty="0"/>
              <a:t> KNN is particularly useful in ADAS for **real-time decision-making, classification tasks, and anomaly detection* due to its simplicity and ability to handle non-linear data.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64958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DEB3-FC3E-F90F-51DF-70610DBA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ADAS Features Where KNN is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EADB8-A2AD-EF05-4270-BE4ECA78A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Traffic Sign Recognition (TSR)</a:t>
            </a:r>
          </a:p>
          <a:p>
            <a:r>
              <a:rPr lang="en-IN" dirty="0"/>
              <a:t>Pedestrian Detection</a:t>
            </a:r>
          </a:p>
          <a:p>
            <a:r>
              <a:rPr lang="en-IN" dirty="0"/>
              <a:t> Driver Drowsiness Detection</a:t>
            </a:r>
          </a:p>
          <a:p>
            <a:r>
              <a:rPr lang="en-IN" dirty="0"/>
              <a:t>Collision Avoidance Systems</a:t>
            </a:r>
          </a:p>
        </p:txBody>
      </p:sp>
    </p:spTree>
    <p:extLst>
      <p:ext uri="{BB962C8B-B14F-4D97-AF65-F5344CB8AC3E}">
        <p14:creationId xmlns:p14="http://schemas.microsoft.com/office/powerpoint/2010/main" val="97661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40C93-AE55-59E0-2634-A9291916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How KNN is Used In Regression</a:t>
            </a:r>
            <a:endParaRPr lang="en-IN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C8A1C7-9A68-AF8A-EA4C-BAF19D942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377337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99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DEB2-3FF6-76E7-422F-69F5F00C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3216A-C26B-2EA9-3989-25DA648B8D2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716088"/>
            <a:ext cx="10653713" cy="459263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Imagine you have a dataset of house sizes (in square feet) and their corresponding prices. You want to predict the price of a new house based on its size.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House 1: 1000 sq ft, $200,000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House 2: 1200 sq ft, $240,000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House 3: 1500 sq ft, $300,000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House 4: 1800 sq ft, $360,000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House 5: 2000 sq ft, $400,000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Prediction: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Let's say you want to predict the price of a house that is 1600 sq ft.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choose K = 3.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algorithm calculates the distances between the new house (1600 sq ft) and all the houses in the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finds the 3 closest houses (e.g., House 3, House 4, and House 5).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then calculates the average price of those 3 houses: ($300,000 + $360,000 + $400,000) / 3 = $353,333.33.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Therefore, the predicted price of the 1600 sq ft house is approximately $353,333.33.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19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E8498D-DA8F-EF6C-5420-F153D4979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87F5E2-6D01-9D3B-BEB6-A5B47710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07" y="548643"/>
            <a:ext cx="6424690" cy="36357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/>
              <a:t>Optimal K Value</a:t>
            </a:r>
          </a:p>
        </p:txBody>
      </p:sp>
    </p:spTree>
    <p:extLst>
      <p:ext uri="{BB962C8B-B14F-4D97-AF65-F5344CB8AC3E}">
        <p14:creationId xmlns:p14="http://schemas.microsoft.com/office/powerpoint/2010/main" val="45057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0ECC45-8C8D-9B25-FC25-2F6F680C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E86F8F-E634-5F04-B23B-302F3B9C5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Cross-Validation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3DC767-70FB-EEF3-7A1C-68A63DBDD3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It involves splitting the dataset into multiple subsets </a:t>
            </a:r>
          </a:p>
          <a:p>
            <a:r>
              <a:rPr lang="en-US" dirty="0"/>
              <a:t>By evaluating the model's performance (e.g., accuracy, error rate) for various 'K' values across these folds, you can identify the 'K' that yields the best average performance.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A365D23-4902-95EF-1E7B-F44771A90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Elbow Method: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0BEDCF-AE7B-0AB4-3222-C79CE26DCC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It involves plotting the model's error rate (or accuracy) against different 'K' values.</a:t>
            </a:r>
          </a:p>
          <a:p>
            <a:endParaRPr lang="en-US" dirty="0"/>
          </a:p>
          <a:p>
            <a:r>
              <a:rPr lang="en-US" dirty="0"/>
              <a:t>The ‘elbow’ point where error starts to level off is considered optimal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99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DC7E9DA-3918-93E1-24AE-76E4A135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 dirty="0"/>
              <a:t>Square Root Of N</a:t>
            </a:r>
            <a:endParaRPr lang="en-IN" dirty="0"/>
          </a:p>
        </p:txBody>
      </p:sp>
      <p:graphicFrame>
        <p:nvGraphicFramePr>
          <p:cNvPr id="18" name="Rectangle 1">
            <a:extLst>
              <a:ext uri="{FF2B5EF4-FFF2-40B4-BE49-F238E27FC236}">
                <a16:creationId xmlns:a16="http://schemas.microsoft.com/office/drawing/2014/main" id="{F64AA0BF-F1B8-E1CD-CCCC-DDF5860CFD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125692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48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4D02DC-86D0-86A9-4404-26B11AF64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D67F3C-C924-3CEF-75FF-378FA68E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392" y="1791147"/>
            <a:ext cx="7202862" cy="19523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126557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CF0FA2-C406-F064-5574-BDC6678F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E16242-ACEF-FBB8-A08A-8DAA03FB4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E24DA4-6624-2F3A-9146-C15CD93BFF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Measures the overall correctness of the model's predictions</a:t>
            </a:r>
          </a:p>
          <a:p>
            <a:r>
              <a:rPr lang="en-IN" dirty="0"/>
              <a:t>Formula:</a:t>
            </a:r>
            <a:endParaRPr lang="en-US" dirty="0"/>
          </a:p>
          <a:p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27E3D9-817F-1126-4790-96A2EE702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PRECISION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AE71C4-43F3-A05A-D72D-F267A8E42D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Indicates how often the model is correct when it predicts the positive class.</a:t>
            </a:r>
          </a:p>
          <a:p>
            <a:r>
              <a:rPr lang="en-US" dirty="0"/>
              <a:t>Formula: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08444E-FEC2-878E-6C60-9E229DC11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82" y="3926490"/>
            <a:ext cx="2762636" cy="6858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749A46-BAD4-8ED7-7141-11136CD88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988" y="3926490"/>
            <a:ext cx="3848637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3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B31F-B59B-F25B-CC5A-16325E73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2A37B-CFD4-2A8E-A13B-4D8BECECC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540CF-49AA-FF32-5668-D159EEFF23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Shows how well the model captures all actual positive cases.</a:t>
            </a:r>
          </a:p>
          <a:p>
            <a:r>
              <a:rPr lang="en-US" dirty="0"/>
              <a:t>Formula: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1DEFF-A59F-B944-8748-FCFB67818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F1-SCORE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7A27C-58D7-24C7-5143-C283A958A7C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Balances precision and recall, useful when both false positives and false negatives are important.</a:t>
            </a:r>
          </a:p>
          <a:p>
            <a:r>
              <a:rPr lang="en-US" dirty="0"/>
              <a:t>Formula: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60EC61-5BF1-A108-C71D-3E2969913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36" y="4020273"/>
            <a:ext cx="3934374" cy="752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32005A-2E0B-ABB9-7BBC-310DBAB0C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723" y="4204124"/>
            <a:ext cx="2314898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1232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794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Neue Haas Grotesk Text Pro</vt:lpstr>
      <vt:lpstr>VanillaVTI</vt:lpstr>
      <vt:lpstr>KNN</vt:lpstr>
      <vt:lpstr>How KNN is Used In Regression</vt:lpstr>
      <vt:lpstr>Example</vt:lpstr>
      <vt:lpstr>Optimal K Value</vt:lpstr>
      <vt:lpstr>PowerPoint Presentation</vt:lpstr>
      <vt:lpstr>Square Root Of N</vt:lpstr>
      <vt:lpstr>Evaluation Metrics</vt:lpstr>
      <vt:lpstr>PowerPoint Presentation</vt:lpstr>
      <vt:lpstr>PowerPoint Presentation</vt:lpstr>
      <vt:lpstr>Regression Metrics</vt:lpstr>
      <vt:lpstr>Distance Metrics in K-Nearest Neighbors (KNN) – In Depth</vt:lpstr>
      <vt:lpstr>Why Distance Matters in KNN?</vt:lpstr>
      <vt:lpstr>Euclidean Distance (L2 Norm)</vt:lpstr>
      <vt:lpstr>Manhattan Distance (L1 **Norm / Taxicab Distance)</vt:lpstr>
      <vt:lpstr>Minkowski Distance (Generalized Distance)</vt:lpstr>
      <vt:lpstr>Cosine Similarity / Cosine Distance</vt:lpstr>
      <vt:lpstr>KNN Application in Advanced Driver Assistance Systems (ADAS)</vt:lpstr>
      <vt:lpstr>Key ADAS Features Where KNN is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Sarvan Vuppala</dc:creator>
  <cp:lastModifiedBy>Sarvan Vuppala</cp:lastModifiedBy>
  <cp:revision>1</cp:revision>
  <dcterms:created xsi:type="dcterms:W3CDTF">2025-04-04T03:57:13Z</dcterms:created>
  <dcterms:modified xsi:type="dcterms:W3CDTF">2025-04-04T08:48:14Z</dcterms:modified>
</cp:coreProperties>
</file>