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6" r:id="rId10"/>
    <p:sldId id="269" r:id="rId11"/>
    <p:sldId id="272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05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75762-8EA1-4B0F-9959-7B76625F02D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6E738-29B3-4EDC-9693-97132DD0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6E738-29B3-4EDC-9693-97132DD0BA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K-Nearest Neighbors (KNN)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</a:t>
            </a:r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Computationally Expensive</a:t>
            </a:r>
            <a:r>
              <a:rPr lang="en-US" dirty="0"/>
              <a:t>: Needs to compute distances for every test sample.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b="1" dirty="0"/>
              <a:t>Memory Intensive</a:t>
            </a:r>
            <a:r>
              <a:rPr lang="en-US" dirty="0"/>
              <a:t>: Stores the entire dataset in memory.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b="1" dirty="0"/>
              <a:t>Sensitive to Irrelevant Features</a:t>
            </a:r>
            <a:r>
              <a:rPr lang="en-US" dirty="0"/>
              <a:t>: Performance degrades with high-dimensional data (the "curse of dimensionality").</a:t>
            </a:r>
            <a:br>
              <a:rPr lang="en-US" dirty="0"/>
            </a:br>
            <a:r>
              <a:rPr lang="en-US" b="1" dirty="0" smtClean="0"/>
              <a:t>Choosing </a:t>
            </a:r>
            <a:r>
              <a:rPr lang="en-US" b="1" dirty="0"/>
              <a:t>the Right KKK is Challenging</a:t>
            </a:r>
            <a:r>
              <a:rPr lang="en-US" dirty="0"/>
              <a:t>: A poor choice of KKK can lead to </a:t>
            </a:r>
            <a:r>
              <a:rPr lang="en-US" dirty="0" err="1"/>
              <a:t>overfitting</a:t>
            </a:r>
            <a:r>
              <a:rPr lang="en-US" dirty="0"/>
              <a:t> or </a:t>
            </a:r>
            <a:r>
              <a:rPr lang="en-US" dirty="0" err="1"/>
              <a:t>underfitting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14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is widely used in:</a:t>
            </a:r>
          </a:p>
          <a:p>
            <a:r>
              <a:rPr lang="en-US" dirty="0"/>
              <a:t>Image Recognition (e.g., handwritten digit recognition)</a:t>
            </a:r>
          </a:p>
          <a:p>
            <a:r>
              <a:rPr lang="en-US" dirty="0"/>
              <a:t>Medical Diagnosis (e.g., classifying diseases)</a:t>
            </a:r>
          </a:p>
          <a:p>
            <a:r>
              <a:rPr lang="en-US" dirty="0"/>
              <a:t>Recommendation Systems (e.g., movie suggestions)</a:t>
            </a:r>
          </a:p>
          <a:p>
            <a:r>
              <a:rPr lang="en-US" dirty="0"/>
              <a:t>Fraud Detection (e.g., detecting credit card fraud)</a:t>
            </a:r>
          </a:p>
        </p:txBody>
      </p:sp>
    </p:spTree>
    <p:extLst>
      <p:ext uri="{BB962C8B-B14F-4D97-AF65-F5344CB8AC3E}">
        <p14:creationId xmlns:p14="http://schemas.microsoft.com/office/powerpoint/2010/main" val="233795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is a powerful yet simple algorithm used for classification and regression. While it is easy to implement, it requires careful tuning of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and feature scaling. It works well for small datasets but struggles with large datasets due to computational inefficiency.</a:t>
            </a:r>
          </a:p>
        </p:txBody>
      </p:sp>
    </p:spTree>
    <p:extLst>
      <p:ext uri="{BB962C8B-B14F-4D97-AF65-F5344CB8AC3E}">
        <p14:creationId xmlns:p14="http://schemas.microsoft.com/office/powerpoint/2010/main" val="385112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K-Nearest Neighbors (KNN)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Neighbors (KNN) is a </a:t>
            </a:r>
            <a:r>
              <a:rPr lang="en-US" b="1" dirty="0"/>
              <a:t>supervised machine learning algorithm</a:t>
            </a:r>
            <a:r>
              <a:rPr lang="en-US" dirty="0"/>
              <a:t> used for </a:t>
            </a:r>
            <a:r>
              <a:rPr lang="en-US" b="1" dirty="0"/>
              <a:t>classification and regression</a:t>
            </a:r>
            <a:r>
              <a:rPr lang="en-US" dirty="0"/>
              <a:t> tasks. It is a </a:t>
            </a:r>
            <a:r>
              <a:rPr lang="en-US" b="1" dirty="0"/>
              <a:t>non-parametric</a:t>
            </a:r>
            <a:r>
              <a:rPr lang="en-US" dirty="0"/>
              <a:t> and </a:t>
            </a:r>
            <a:r>
              <a:rPr lang="en-US" b="1" dirty="0"/>
              <a:t>instance-based learning algorithm</a:t>
            </a:r>
            <a:r>
              <a:rPr lang="en-US" dirty="0"/>
              <a:t>, meaning it makes predictions based on the closest data points in the feature space rather than building a generalized model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K-Nearest Neighbors (KNN)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works on the principle of </a:t>
            </a:r>
            <a:r>
              <a:rPr lang="en-US" b="1" dirty="0"/>
              <a:t>similarity</a:t>
            </a:r>
            <a:r>
              <a:rPr lang="en-US" dirty="0"/>
              <a:t>—it assumes that data points that are close together (based on a distance metric) will have similar outputs.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KNN Used…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KNN is used in various applications due to its </a:t>
            </a:r>
            <a:r>
              <a:rPr lang="en-US" b="1" dirty="0"/>
              <a:t>simplicity, effectiveness, and versatility</a:t>
            </a:r>
            <a:r>
              <a:rPr lang="en-US" dirty="0"/>
              <a:t> in both classification and regression problems. It is particularly useful when:</a:t>
            </a:r>
          </a:p>
          <a:p>
            <a:r>
              <a:rPr lang="en-US" b="1" dirty="0"/>
              <a:t>Classification</a:t>
            </a:r>
            <a:r>
              <a:rPr lang="en-US" dirty="0"/>
              <a:t>: Identifying the category of an unknown data point by comparing it to labeled data (e.g., handwriting recognition, image classification, medical diagnosis).</a:t>
            </a:r>
          </a:p>
          <a:p>
            <a:r>
              <a:rPr lang="en-US" b="1" dirty="0"/>
              <a:t>Regression</a:t>
            </a:r>
            <a:r>
              <a:rPr lang="en-US" dirty="0"/>
              <a:t>: Predicting a continuous value by averaging the values of the nearest neighbors (e.g., predicting house prices based on similar houses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KNN Used…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Anomaly Detection</a:t>
            </a:r>
            <a:r>
              <a:rPr lang="en-US" dirty="0"/>
              <a:t>: Identifying outliers by checking how far a data point is from its nearest neighbors.</a:t>
            </a:r>
          </a:p>
          <a:p>
            <a:r>
              <a:rPr lang="en-US" b="1" dirty="0"/>
              <a:t>Recommendation Systems</a:t>
            </a:r>
            <a:r>
              <a:rPr lang="en-US" dirty="0"/>
              <a:t>: Suggesting products based on similar users’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KNN </a:t>
            </a:r>
            <a:r>
              <a:rPr lang="en-US" dirty="0" smtClean="0"/>
              <a:t>Work..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dirty="0"/>
              <a:t>Step 1: Load and Prepare Data</a:t>
            </a:r>
          </a:p>
          <a:p>
            <a:r>
              <a:rPr lang="en-US" sz="2600" dirty="0"/>
              <a:t>Ensure the dataset is cleaned and formatted correctly.</a:t>
            </a:r>
          </a:p>
          <a:p>
            <a:r>
              <a:rPr lang="en-US" sz="2600" dirty="0"/>
              <a:t>Normalize or </a:t>
            </a:r>
            <a:r>
              <a:rPr lang="en-US" sz="2600" dirty="0" smtClean="0"/>
              <a:t>standardize </a:t>
            </a:r>
            <a:r>
              <a:rPr lang="en-US" sz="2600" dirty="0"/>
              <a:t>features if necessary.</a:t>
            </a:r>
          </a:p>
          <a:p>
            <a:r>
              <a:rPr lang="en-US" sz="2600" b="1" dirty="0"/>
              <a:t>Step 2: Choose the Value of K</a:t>
            </a:r>
          </a:p>
          <a:p>
            <a:r>
              <a:rPr lang="en-US" sz="2600" dirty="0"/>
              <a:t>KKK represents the number of nearest neighbors to consider.</a:t>
            </a:r>
          </a:p>
          <a:p>
            <a:r>
              <a:rPr lang="en-US" sz="2600" dirty="0"/>
              <a:t>A small KKK (e.g., 1 or 3) makes the model sensitive to noise.</a:t>
            </a:r>
          </a:p>
          <a:p>
            <a:r>
              <a:rPr lang="en-US" sz="2600" dirty="0"/>
              <a:t>A large KKK </a:t>
            </a:r>
            <a:r>
              <a:rPr lang="en-US" sz="2600" dirty="0" err="1"/>
              <a:t>smooths</a:t>
            </a:r>
            <a:r>
              <a:rPr lang="en-US" sz="2600" dirty="0"/>
              <a:t> decision boundaries but may cause </a:t>
            </a:r>
            <a:r>
              <a:rPr lang="en-US" sz="2600" dirty="0" err="1"/>
              <a:t>underfitting</a:t>
            </a:r>
            <a:r>
              <a:rPr lang="en-US" sz="26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8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r>
              <a:rPr lang="en-US" b="1" dirty="0"/>
              <a:t>Step 3: </a:t>
            </a:r>
            <a:r>
              <a:rPr lang="en-US" dirty="0"/>
              <a:t>Compute the Distance Between Points</a:t>
            </a:r>
          </a:p>
          <a:p>
            <a:pPr marL="109728" indent="0">
              <a:buNone/>
            </a:pPr>
            <a:r>
              <a:rPr lang="en-US" sz="2400" dirty="0"/>
              <a:t>The algorithm calculates the distance between the test data point and all training data points using metrics like: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Euclidean Distance (most common):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Manhattan </a:t>
            </a:r>
            <a:r>
              <a:rPr lang="en-US" sz="2400" dirty="0">
                <a:solidFill>
                  <a:schemeClr val="tx1"/>
                </a:solidFill>
              </a:rPr>
              <a:t>Distance (for grid-based data):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Minkowski</a:t>
            </a:r>
            <a:r>
              <a:rPr lang="en-US" sz="2400" dirty="0" smtClean="0">
                <a:solidFill>
                  <a:schemeClr val="tx1"/>
                </a:solidFill>
              </a:rPr>
              <a:t> Distance</a:t>
            </a:r>
            <a:r>
              <a:rPr lang="en-US" sz="2400" dirty="0">
                <a:solidFill>
                  <a:schemeClr val="tx1"/>
                </a:solidFill>
              </a:rPr>
              <a:t>, Cosine Similarity, etc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b="1" dirty="0" smtClean="0"/>
          </a:p>
          <a:p>
            <a:r>
              <a:rPr lang="en-US" b="1" dirty="0"/>
              <a:t>Step 4: </a:t>
            </a:r>
            <a:r>
              <a:rPr lang="en-US" dirty="0"/>
              <a:t>Identify the Nearest Neighbors</a:t>
            </a:r>
          </a:p>
          <a:p>
            <a:pPr marL="109728" indent="0">
              <a:buNone/>
            </a:pPr>
            <a:r>
              <a:rPr lang="en-US" dirty="0" smtClean="0"/>
              <a:t>Select </a:t>
            </a:r>
            <a:r>
              <a:rPr lang="en-US" dirty="0"/>
              <a:t>the KKK closest points based on the chosen distance metric.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b="1" dirty="0"/>
              <a:t>Step 5: Make a Prediction</a:t>
            </a:r>
          </a:p>
          <a:p>
            <a:r>
              <a:rPr lang="en-US" sz="2400" b="1" dirty="0"/>
              <a:t>Classification</a:t>
            </a:r>
            <a:r>
              <a:rPr lang="en-US" sz="2400" dirty="0"/>
              <a:t>: Assign the most common class label among the KKK neighbors (majority voting).</a:t>
            </a:r>
          </a:p>
          <a:p>
            <a:r>
              <a:rPr lang="en-US" sz="2400" b="1" dirty="0"/>
              <a:t>Regression</a:t>
            </a:r>
            <a:r>
              <a:rPr lang="en-US" sz="2400" dirty="0"/>
              <a:t>: Take the average (or weighted average) of the values of the KKK neighbors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Step 6: Evaluate Performance</a:t>
            </a:r>
          </a:p>
          <a:p>
            <a:r>
              <a:rPr lang="en-US" sz="2400" dirty="0"/>
              <a:t>Use performance metrics like </a:t>
            </a:r>
            <a:r>
              <a:rPr lang="en-US" sz="2400" b="1" dirty="0"/>
              <a:t>accuracy, precision, recall, F1-score</a:t>
            </a:r>
            <a:r>
              <a:rPr lang="en-US" sz="2400" dirty="0"/>
              <a:t> (for classification) or </a:t>
            </a:r>
            <a:r>
              <a:rPr lang="en-US" sz="2400" b="1" dirty="0"/>
              <a:t>mean squared error (MSE), R² score</a:t>
            </a:r>
            <a:r>
              <a:rPr lang="en-US" sz="2400" dirty="0"/>
              <a:t> (for regression).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95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Simple </a:t>
            </a:r>
            <a:r>
              <a:rPr lang="en-US" b="1" dirty="0"/>
              <a:t>and Intuitive</a:t>
            </a:r>
            <a:r>
              <a:rPr lang="en-US" dirty="0"/>
              <a:t>: Easy to understand and implement.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b="1" dirty="0"/>
              <a:t>No Training Required</a:t>
            </a:r>
            <a:r>
              <a:rPr lang="en-US" dirty="0"/>
              <a:t>: KNN is a lazy learner, meaning it stores the dataset and makes predictions on demand.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b="1" dirty="0"/>
              <a:t>Versatile</a:t>
            </a:r>
            <a:r>
              <a:rPr lang="en-US" dirty="0"/>
              <a:t>: Works for both classification and regression.</a:t>
            </a:r>
            <a:br>
              <a:rPr lang="en-US" dirty="0"/>
            </a:br>
            <a:r>
              <a:rPr lang="en-US" b="1" dirty="0" smtClean="0"/>
              <a:t>Robust </a:t>
            </a:r>
            <a:r>
              <a:rPr lang="en-US" b="1" dirty="0"/>
              <a:t>to Noisy Data</a:t>
            </a:r>
            <a:r>
              <a:rPr lang="en-US" dirty="0"/>
              <a:t>: Works well when properly tuned.</a:t>
            </a:r>
          </a:p>
        </p:txBody>
      </p:sp>
    </p:spTree>
    <p:extLst>
      <p:ext uri="{BB962C8B-B14F-4D97-AF65-F5344CB8AC3E}">
        <p14:creationId xmlns:p14="http://schemas.microsoft.com/office/powerpoint/2010/main" val="1843775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</TotalTime>
  <Words>550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K-Nearest Neighbors (KNN)</vt:lpstr>
      <vt:lpstr>What is K-Nearest Neighbors (KNN)</vt:lpstr>
      <vt:lpstr>What is K-Nearest Neighbors (KNN)</vt:lpstr>
      <vt:lpstr>Why is KNN Used…</vt:lpstr>
      <vt:lpstr>Why is KNN Used…</vt:lpstr>
      <vt:lpstr>How Does KNN Work..</vt:lpstr>
      <vt:lpstr>PowerPoint Presentation</vt:lpstr>
      <vt:lpstr>. </vt:lpstr>
      <vt:lpstr>Advantages of KNN</vt:lpstr>
      <vt:lpstr>Disadvantages of KNN</vt:lpstr>
      <vt:lpstr>Applications of KNN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(KNN)</dc:title>
  <dc:creator>G3</dc:creator>
  <cp:lastModifiedBy>G3</cp:lastModifiedBy>
  <cp:revision>3</cp:revision>
  <dcterms:created xsi:type="dcterms:W3CDTF">2006-08-16T00:00:00Z</dcterms:created>
  <dcterms:modified xsi:type="dcterms:W3CDTF">2025-04-03T12:40:44Z</dcterms:modified>
</cp:coreProperties>
</file>