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312" r:id="rId5"/>
    <p:sldId id="316" r:id="rId6"/>
    <p:sldId id="307" r:id="rId7"/>
    <p:sldId id="317" r:id="rId8"/>
    <p:sldId id="308" r:id="rId9"/>
    <p:sldId id="309" r:id="rId10"/>
    <p:sldId id="318" r:id="rId11"/>
    <p:sldId id="319" r:id="rId12"/>
    <p:sldId id="310" r:id="rId13"/>
    <p:sldId id="320" r:id="rId14"/>
    <p:sldId id="311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 pittala" initials="vp" lastIdx="1" clrIdx="0">
    <p:extLst>
      <p:ext uri="{19B8F6BF-5375-455C-9EA6-DF929625EA0E}">
        <p15:presenceInfo xmlns:p15="http://schemas.microsoft.com/office/powerpoint/2012/main" userId="8cb79522fff65f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03A0CD"/>
    <a:srgbClr val="181618"/>
    <a:srgbClr val="4E484E"/>
    <a:srgbClr val="338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721" autoAdjust="0"/>
  </p:normalViewPr>
  <p:slideViewPr>
    <p:cSldViewPr snapToGrid="0">
      <p:cViewPr>
        <p:scale>
          <a:sx n="100" d="100"/>
          <a:sy n="100" d="100"/>
        </p:scale>
        <p:origin x="66" y="-6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15/09/2021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15/09/2021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53882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44386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4027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90541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46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_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6959" y="176270"/>
            <a:ext cx="7194018" cy="727113"/>
          </a:xfrm>
        </p:spPr>
        <p:txBody>
          <a:bodyPr lIns="91440" tIns="45720" rIns="91440" bIns="45720" rtlCol="0" anchor="b">
            <a:noAutofit/>
          </a:bodyPr>
          <a:lstStyle>
            <a:lvl1pPr>
              <a:defRPr sz="40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Paper Title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112703"/>
            <a:ext cx="10491863" cy="4752387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949689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9698D2CE-63E8-4692-A246-5B349C645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Date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75BBE34D-9F48-4D69-A78E-8AF7FB53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Paper Title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BB999826-D7C9-4E3F-82C5-B8967B983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9689E90-9770-40BD-A745-4EA7C74C73C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55009" y="5957455"/>
            <a:ext cx="10491863" cy="31865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 dirty="0"/>
              <a:t>[N] </a:t>
            </a:r>
            <a:r>
              <a:rPr lang="it-IT" noProof="0" dirty="0" err="1"/>
              <a:t>Citation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72522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1D7EC1AC-C2AF-4108-9E0E-D9B0B9B1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Date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B02F780C-7AFB-4E48-AA17-65EDB87E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Paper Title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5C77AB33-45F7-4E22-9D97-9B86DAED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B56A2E78-24FC-405A-A5C3-2DBAB870119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Date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8" name="Segnaposto piè di pagina 4">
            <a:extLst>
              <a:ext uri="{FF2B5EF4-FFF2-40B4-BE49-F238E27FC236}">
                <a16:creationId xmlns:a16="http://schemas.microsoft.com/office/drawing/2014/main" id="{CB8F3F34-B852-4F97-A553-911AC927551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Paper Title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9" name="Segnaposto numero diapositiva 5">
            <a:extLst>
              <a:ext uri="{FF2B5EF4-FFF2-40B4-BE49-F238E27FC236}">
                <a16:creationId xmlns:a16="http://schemas.microsoft.com/office/drawing/2014/main" id="{0DAAEF88-F630-4FD7-8C17-2CBF04393A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 dirty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Date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Paper Title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6237" y="6297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accent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81B46478-33A2-4B8F-97EF-CA06E2E2275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Date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70C639B7-5161-4579-9EC9-5375CC0628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Paper Title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990A28BD-886C-4B6B-898A-A48FD45042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D37D712A-555A-42B1-AD38-87D86131B9A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Date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3C5F0010-83D4-4034-9DC2-D6CAFD8A8F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Paper Title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7147C48C-E5EF-45A6-B75C-10EF5140B3A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Paper Title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821382"/>
            <a:ext cx="9144000" cy="436418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 err="1"/>
              <a:t>Presenters</a:t>
            </a:r>
            <a:endParaRPr lang="it-IT" noProof="0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solidFill>
              <a:srgbClr val="03A0CD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23E12DC2-51B6-47D9-81A0-C68CAEB9D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Date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75AC6E7B-A020-4632-964E-9166A194D8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3423" y="3656879"/>
            <a:ext cx="9136063" cy="434975"/>
          </a:xfrm>
        </p:spPr>
        <p:txBody>
          <a:bodyPr/>
          <a:lstStyle>
            <a:lvl1pPr>
              <a:buNone/>
              <a:defRPr sz="24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 err="1"/>
              <a:t>Authors</a:t>
            </a:r>
            <a:r>
              <a:rPr lang="it-IT" dirty="0"/>
              <a:t> – Conference or Journal – </a:t>
            </a:r>
            <a:r>
              <a:rPr lang="it-IT" dirty="0" err="1"/>
              <a:t>Year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Paper Title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DATE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Paper Title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9698D2CE-63E8-4692-A246-5B349C645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Date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75BBE34D-9F48-4D69-A78E-8AF7FB53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Paper </a:t>
            </a:r>
            <a:r>
              <a:rPr lang="it-IT" dirty="0" err="1"/>
              <a:t>title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BB999826-D7C9-4E3F-82C5-B8967B983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41224F6D-1447-4036-8E27-657036A0C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Date</a:t>
            </a:r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20179276-256C-476A-9094-FD17D546B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Date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FF25A0F9-AFC0-4C71-AB23-EBD5E28F4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Paper Title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6BDB89A3-12ED-454B-A289-38CD25491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FC8F8CD4-3FB6-4DC6-A0AC-D99E8F364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Date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C461B7E-2E66-4A2C-A5AD-9CF82E965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Paper Title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C6C60B88-1438-4496-A619-D6F25BB75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9D4F74BF-29A1-4B04-AFE2-742F77EE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Date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33584880-19EC-4CF4-99F4-7976C936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Paper Title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6429BCDF-EDE9-4C34-8476-211706657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Paper Title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Date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Paper Title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 dirty="0">
              <a:solidFill>
                <a:schemeClr val="accent1"/>
              </a:solidFill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A0F143B-4CD2-4DDA-9135-FF8208FC7AEB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79214" y="136525"/>
            <a:ext cx="1197745" cy="11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7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4" r:id="rId14"/>
    <p:sldLayoutId id="214748370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E5259A-7B4F-4A83-B882-DE0C7F524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PROGETTO “NOME”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B9DF4C-87B8-48AA-962F-2675B48A0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1382"/>
            <a:ext cx="9144000" cy="1534968"/>
          </a:xfrm>
        </p:spPr>
        <p:txBody>
          <a:bodyPr>
            <a:normAutofit/>
          </a:bodyPr>
          <a:lstStyle/>
          <a:p>
            <a:r>
              <a:rPr lang="en-GB" noProof="0" dirty="0"/>
              <a:t>DATABASE PER APPLICAZIONE WEB RELATIVA AL MONDO DELLE CRIPTOVALUTE DOVE UN UTENTE PUO ESEGUIRE OPERZAZIONI DI TRADING SU SPECIFICHE CRIPTOVALUTE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FC14A3A-B4B4-4C6C-882F-57F3FB2D3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0" dirty="0"/>
              <a:t>PITTALA VITO EMANUELE </a:t>
            </a:r>
            <a:r>
              <a:rPr lang="en-GB" dirty="0"/>
              <a:t>O46001363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1368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A9126-D3B7-4B0D-97D0-0E4473A9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Dalle</a:t>
            </a:r>
            <a:r>
              <a:rPr lang="en-GB" noProof="0" dirty="0"/>
              <a:t> </a:t>
            </a:r>
            <a:r>
              <a:rPr lang="en-GB" noProof="0" dirty="0" err="1"/>
              <a:t>entità</a:t>
            </a:r>
            <a:r>
              <a:rPr lang="en-GB" noProof="0" dirty="0"/>
              <a:t> </a:t>
            </a:r>
            <a:r>
              <a:rPr lang="en-GB" noProof="0" dirty="0" err="1"/>
              <a:t>alle</a:t>
            </a:r>
            <a:r>
              <a:rPr lang="en-GB" noProof="0" dirty="0"/>
              <a:t> </a:t>
            </a:r>
            <a:r>
              <a:rPr lang="en-GB" noProof="0" dirty="0" err="1"/>
              <a:t>tabelle</a:t>
            </a:r>
            <a:endParaRPr lang="en-GB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67457C-7AF5-471D-B256-F68C2605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112703"/>
            <a:ext cx="10491863" cy="5569027"/>
          </a:xfrm>
        </p:spPr>
        <p:txBody>
          <a:bodyPr>
            <a:noAutofit/>
          </a:bodyPr>
          <a:lstStyle/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UTENTE</a:t>
            </a:r>
            <a:r>
              <a:rPr lang="it-IT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it-IT" sz="1300" u="sng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it-IT" sz="13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USERNAME , PASSWORF , NOME , COGNOME , DATA_NASCITA)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CONTO_TRADING</a:t>
            </a:r>
            <a:r>
              <a:rPr lang="it-IT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it-IT" sz="1300" u="sng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NUM_CONTO </a:t>
            </a:r>
            <a:r>
              <a:rPr lang="it-IT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ID_UTENTE , SALDO )  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FK:CONTO_TRADING( ID_UTENTE) -&gt; UTENTE( ID )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MET_PAGAMENTO</a:t>
            </a:r>
            <a:r>
              <a:rPr lang="it-IT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it-IT" sz="1300" u="sng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NUMERO_CARTA </a:t>
            </a:r>
            <a:r>
              <a:rPr lang="it-IT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CIRCUITO , ID_UTENTE) 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FK:MET_PAGAMENTO( ID_UTENTE) -&gt; UTENTE( ID )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TRANSAZIONE</a:t>
            </a:r>
            <a:r>
              <a:rPr lang="it-IT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it-IT" sz="1300" u="sng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,</a:t>
            </a:r>
            <a:r>
              <a:rPr lang="it-IT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NUMERO_CARTA , NUM_CONTO , TIPO ,DATA_T) 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FK:TRANSAZIONE( NUMERO_CARTA) -&gt;MET_PAGAMENTO( NUMERO_CARTA ) 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FK:TRANSAZIONE( NUM_CONTO) -&gt;CONTO_TRADING( NUM_CONTO ) 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CRYPTO</a:t>
            </a:r>
            <a:r>
              <a:rPr lang="it-IT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it-IT" sz="1300" u="sng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</a:t>
            </a:r>
            <a:r>
              <a:rPr lang="it-IT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,SYMBOL ,CURRENT_PRICE , MAX_SUPPLY , MARKET_CAP , DISPONIBILITA , COMMISSIONE)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DATI_STORICI</a:t>
            </a:r>
            <a:r>
              <a:rPr lang="it-IT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it-IT" sz="1300" u="sng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ID_CRYPTO , DATA_D </a:t>
            </a:r>
            <a:r>
              <a:rPr lang="it-IT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MAX_PRICE , MIN_PRICE) 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FK:DATI_STORICI( ID_CRYPTO) -&gt;CRYPTO( NOME ) 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OSSERVA</a:t>
            </a:r>
            <a:r>
              <a:rPr lang="it-IT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it-IT" sz="1300" u="sng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ID_CRYPTO , ID_UTENTE</a:t>
            </a:r>
            <a:r>
              <a:rPr lang="it-IT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FK:OSSERVA( ID_CRYPTO) -&gt;CRYPTO( NOME ) 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FK:OSSERVA( ID_UTENTE) -&gt;UTENTE( ID ) 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8322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A9126-D3B7-4B0D-97D0-0E4473A9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Dalle</a:t>
            </a:r>
            <a:r>
              <a:rPr lang="en-GB" noProof="0" dirty="0"/>
              <a:t> </a:t>
            </a:r>
            <a:r>
              <a:rPr lang="en-GB" noProof="0" dirty="0" err="1"/>
              <a:t>entità</a:t>
            </a:r>
            <a:r>
              <a:rPr lang="en-GB" noProof="0" dirty="0"/>
              <a:t> </a:t>
            </a:r>
            <a:r>
              <a:rPr lang="en-GB" noProof="0" dirty="0" err="1"/>
              <a:t>alle</a:t>
            </a:r>
            <a:r>
              <a:rPr lang="en-GB" noProof="0" dirty="0"/>
              <a:t> </a:t>
            </a:r>
            <a:r>
              <a:rPr lang="en-GB" noProof="0" dirty="0" err="1"/>
              <a:t>tabelle</a:t>
            </a:r>
            <a:endParaRPr lang="en-GB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67457C-7AF5-471D-B256-F68C2605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112703"/>
            <a:ext cx="10491863" cy="5569027"/>
          </a:xfrm>
        </p:spPr>
        <p:txBody>
          <a:bodyPr>
            <a:noAutofit/>
          </a:bodyPr>
          <a:lstStyle/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PROMOZIONE</a:t>
            </a:r>
            <a:r>
              <a:rPr lang="it-IT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it-IT" sz="1300" u="sng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CODICE </a:t>
            </a:r>
            <a:r>
              <a:rPr lang="it-IT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ID_CRYPTO , DESCRIZIONE , SCONTO_COMM ,DATA_INIZIO, DATA_GINE)</a:t>
            </a:r>
            <a:endParaRPr lang="it-IT" sz="13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FK:PROMOZIONI( ID_DCRYPTO -&gt; CRYPTO( NOME )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PROM_ATTIVA</a:t>
            </a:r>
            <a:r>
              <a:rPr lang="it-IT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it-IT" sz="1300" u="sng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NUM_CONTO </a:t>
            </a:r>
            <a:r>
              <a:rPr lang="it-IT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CODICE )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FK:PROM_ATTIVA (NUM_CONTO) -&gt; CONTO_TRADING( NUM_CONTO)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FK:PROM_ATTIVA( CODICE )  -&gt; PROMOZIONE( CODICE)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OP_ATTUALI</a:t>
            </a:r>
            <a:r>
              <a:rPr lang="it-IT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it-IT" sz="1300" i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</a:t>
            </a:r>
            <a:r>
              <a:rPr lang="it-IT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,NUM_CONTO , ID_CRYPTO ,UNITA_CRYPTO ,IMPORTO_IN ,DATA_IN )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FK:OP_ATTUALI( NUM_CONTO)  -&gt; CONTO_TRADING( NUM_CONTO)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FK:OP_ATTUALI( ID_CRYPTO)    -&gt; CRYPTO( NOME)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OP_PASSATE</a:t>
            </a:r>
            <a:r>
              <a:rPr lang="it-IT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it-IT" sz="1300" i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</a:t>
            </a:r>
            <a:r>
              <a:rPr lang="it-IT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,NUM_CONTO , ID_CRYPTO ,UNITA_CRYPTO ,IMPORTO_IN ,DATA_IN  , IMPORTO_OUT , DATA_OUT)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FK:OP_PASSATE( NUM_CONTO)  -&gt; CONTO_TRADING( NUM_CONTO)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3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FK:OP_PASSATE ID_CRYPTO)    -&gt; CRYPTO( NOME)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3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3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3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3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3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3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450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A9126-D3B7-4B0D-97D0-0E4473A9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Requisiti</a:t>
            </a:r>
            <a:endParaRPr lang="en-GB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67457C-7AF5-471D-B256-F68C2605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112703"/>
            <a:ext cx="10491863" cy="5665169"/>
          </a:xfrm>
        </p:spPr>
        <p:txBody>
          <a:bodyPr>
            <a:normAutofit/>
          </a:bodyPr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vuole realizzare una base di dati per gestire una web-app relativa al mondo delle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cryptovalute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dove ogni utente registrato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potra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osservare l’andamento dei prezzi e i grafici di tali valute , ed effettuare delle operazioni di trading su di esse . La base di dati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conterra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 seguenti informazioni:</a:t>
            </a:r>
          </a:p>
          <a:p>
            <a:pPr lvl="1"/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profilo </a:t>
            </a:r>
            <a:r>
              <a:rPr lang="it-IT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utente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nome, cognome, username , password e data di nascita</a:t>
            </a:r>
          </a:p>
          <a:p>
            <a:pPr lvl="1"/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lista delle </a:t>
            </a:r>
            <a:r>
              <a:rPr lang="it-IT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crypto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disponibili sul sito con nome, simbolo , numero delle unita massime circolanti ,   commissione all’acquisto ed unita disponibili per l’acquisto nell‘ app .</a:t>
            </a:r>
          </a:p>
          <a:p>
            <a:pPr lvl="1"/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Ogni criptovaluta avrà inoltra un </a:t>
            </a:r>
            <a:r>
              <a:rPr lang="it-IT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listino attuale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con il prezzo corrente , il numero di unita  momentaneamente circolanti e la capitalizzazione di mercato</a:t>
            </a:r>
          </a:p>
          <a:p>
            <a:pPr lvl="1"/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vuole anche tener traccia di quello che è il massimo, il minimo ed il prezzo medio che ogni criptovaluta traccia ogni giorno (per implementare una sorta di grafico dell’andamento storico dei prezzi)</a:t>
            </a:r>
          </a:p>
          <a:p>
            <a:pPr lvl="1"/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Ogni utente può creare la propria </a:t>
            </a:r>
            <a:r>
              <a:rPr lang="it-IT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 preferiti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decidendo quali criptovalute osservare </a:t>
            </a:r>
          </a:p>
          <a:p>
            <a:pPr lvl="1"/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Ogni utente se maggiorenne avrà con </a:t>
            </a:r>
            <a:r>
              <a:rPr lang="it-IT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 trading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un saldo , il numero delle operazioni aperte ed il numero delle operazioni passate</a:t>
            </a:r>
          </a:p>
          <a:p>
            <a:pPr lvl="1"/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Ogni utente se maggiorenne potrà associare un </a:t>
            </a:r>
            <a:r>
              <a:rPr lang="it-IT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 di pagamento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numero della carta ed il circuito ( es </a:t>
            </a:r>
            <a:r>
              <a:rPr lang="it-IT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Mastercard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</a:p>
          <a:p>
            <a:pPr lvl="1"/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un metodo di pagamento si può depositare o prelevare un importo dal saldo del conto trading quindi è opportuno tenere traccia  di tali </a:t>
            </a:r>
            <a:r>
              <a:rPr lang="it-IT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transazioni</a:t>
            </a:r>
          </a:p>
          <a:p>
            <a:pPr lvl="1"/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35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A9126-D3B7-4B0D-97D0-0E4473A9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Requisiti</a:t>
            </a:r>
            <a:endParaRPr lang="en-GB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67457C-7AF5-471D-B256-F68C2605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112703"/>
            <a:ext cx="10491863" cy="5410645"/>
          </a:xfrm>
        </p:spPr>
        <p:txBody>
          <a:bodyPr>
            <a:normAutofit/>
          </a:bodyPr>
          <a:lstStyle/>
          <a:p>
            <a:pPr lvl="1"/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conto trading può operare dunque sulle </a:t>
            </a:r>
            <a:r>
              <a:rPr lang="it-IT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crypto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ed è opportuno tenere conto delle </a:t>
            </a:r>
            <a:r>
              <a:rPr lang="it-IT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operazioni aperte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tenendo traccia , delle unita di </a:t>
            </a:r>
            <a:r>
              <a:rPr lang="it-IT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crypto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acquistate , dell’importo investito e del momento dell’acquisto ( </a:t>
            </a:r>
            <a:r>
              <a:rPr lang="it-IT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 )</a:t>
            </a:r>
          </a:p>
          <a:p>
            <a:pPr lvl="1"/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Analogamente al punto sopra si vuole tener traccia delle </a:t>
            </a:r>
            <a:r>
              <a:rPr lang="it-IT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operazioni passate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tenendo traccia oltre agli stessi parametri delle op aperte anche dell’importo ottenuto alla chiusura dell’operazione e del momento della chiusura dell’operazione</a:t>
            </a:r>
          </a:p>
          <a:p>
            <a:pPr lvl="1"/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Inoltre esistono delle </a:t>
            </a:r>
            <a:r>
              <a:rPr lang="it-IT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promozioni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un codice, sconto commissione, descrizione, data inizio, data fine </a:t>
            </a:r>
          </a:p>
          <a:p>
            <a:pPr lvl="1"/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Ogni criptovaluta può essere interessata da una sola promozione corrente</a:t>
            </a:r>
          </a:p>
          <a:p>
            <a:pPr lvl="1"/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Ogni conto trading potrebbe avere attiva una promozione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1778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A9126-D3B7-4B0D-97D0-0E4473A9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Operazioni</a:t>
            </a:r>
            <a:endParaRPr lang="en-GB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67457C-7AF5-471D-B256-F68C2605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112703"/>
            <a:ext cx="10491863" cy="5410645"/>
          </a:xfrm>
        </p:spPr>
        <p:txBody>
          <a:bodyPr>
            <a:normAutofit/>
          </a:bodyPr>
          <a:lstStyle/>
          <a:p>
            <a:pPr lvl="1"/>
            <a:r>
              <a:rPr lang="en-GB" b="1" u="sng" dirty="0">
                <a:latin typeface="+mj-lt"/>
              </a:rPr>
              <a:t>OP1 :</a:t>
            </a:r>
          </a:p>
          <a:p>
            <a:pPr marL="0" lvl="1" indent="0">
              <a:buNone/>
            </a:pPr>
            <a:r>
              <a:rPr lang="it-IT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MOSTRA IL LISTINO ATTUALE DELLE CRYPTO OSSERVATE DA UN UTENTE</a:t>
            </a:r>
            <a:endParaRPr lang="en-GB" b="1" i="1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b="1" u="sng" dirty="0">
                <a:solidFill>
                  <a:schemeClr val="tx1"/>
                </a:solidFill>
                <a:effectLst/>
                <a:latin typeface="+mj-lt"/>
              </a:rPr>
              <a:t>OP2 :</a:t>
            </a:r>
          </a:p>
          <a:p>
            <a:r>
              <a:rPr lang="it-IT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MOSTRA L'IMPORTO TOTALE DEI PRELIEVI( O DEPOSITI ) CHE UN UTENTE HA ESEGUITO IN UN MESE DI UNO SPECIFICO ANNO INDICANDONE ANCHE IL NUMERO DELLE OPERAZIONIED IL NUMERO DEI METODI DI PAGAMENTO UTILIZZATI </a:t>
            </a:r>
            <a:endParaRPr lang="en-GB" b="1" i="1" u="sng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b="1" u="sng" dirty="0">
                <a:solidFill>
                  <a:schemeClr val="tx1"/>
                </a:solidFill>
                <a:latin typeface="+mj-lt"/>
              </a:rPr>
              <a:t>OP3 :</a:t>
            </a:r>
          </a:p>
          <a:p>
            <a:r>
              <a:rPr lang="it-IT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APRE UNA NUOVA OPERAZIONE DI TRADING , CONTROLLANDO CHE IL SALDO SIA MINORE  DELL'IMPORTO CHE SI VUOLE INVESTIRE , INSERENDO UNA COMMISSIONE AL PREZZO  CORRENTE , SCONTANDO TALE COMMISSIONE QUALORA CI SIA UNA PROMOZIONE ATTIVA SUL CONTO TRADING DELL'UTENTE RELATIVA ALLA CRYPTO CHE VUOLE ACQUISTARE</a:t>
            </a:r>
            <a:endParaRPr lang="en-GB" b="1" i="1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b="1" u="sng" dirty="0">
                <a:solidFill>
                  <a:schemeClr val="tx1"/>
                </a:solidFill>
                <a:effectLst/>
                <a:latin typeface="+mj-lt"/>
              </a:rPr>
              <a:t>OP4 :</a:t>
            </a:r>
          </a:p>
          <a:p>
            <a:r>
              <a:rPr lang="it-IT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ELENCA LE CRIPTOVALUTE SU CUI UN UTENTE STAOPERANDO O HA OPERATO IN PASSATO ,INDICA ANCHE L'IMPORTO TOTALE INIZIALE E IL TOTALE DELL’IMPORTO FINALE E LA PERCENTUALE DI PROFITTO O PERDITA </a:t>
            </a:r>
            <a:r>
              <a:rPr lang="it-IT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lvl="1"/>
            <a:endParaRPr lang="it-IT" b="1" dirty="0">
              <a:solidFill>
                <a:schemeClr val="tx1"/>
              </a:solidFill>
              <a:effectLst/>
              <a:latin typeface="+mj-lt"/>
            </a:endParaRPr>
          </a:p>
          <a:p>
            <a:pPr marL="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0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A9126-D3B7-4B0D-97D0-0E4473A9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SCHEMA ER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407C0A-770F-4E01-BC2E-8C8506394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A9DAA-006C-4F4B-980E-E3DF019B24E2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17A9A-3CDE-47AD-818E-FBEE23DEE08F}"/>
              </a:ext>
            </a:extLst>
          </p:cNvPr>
          <p:cNvSpPr txBox="1"/>
          <p:nvPr/>
        </p:nvSpPr>
        <p:spPr>
          <a:xfrm>
            <a:off x="1271451" y="2029097"/>
            <a:ext cx="9248503" cy="341376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it-IT" dirty="0"/>
              <a:t>Figura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C3507A2-2F3D-49A3-A727-C96D5B55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536"/>
            <a:ext cx="12192000" cy="475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6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A9126-D3B7-4B0D-97D0-0E4473A9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59" y="176270"/>
            <a:ext cx="10795144" cy="727113"/>
          </a:xfrm>
        </p:spPr>
        <p:txBody>
          <a:bodyPr/>
          <a:lstStyle/>
          <a:p>
            <a:r>
              <a:rPr lang="en-GB" noProof="0" dirty="0" err="1"/>
              <a:t>Ristrutturazione</a:t>
            </a:r>
            <a:r>
              <a:rPr lang="en-GB" noProof="0" dirty="0"/>
              <a:t> ER (</a:t>
            </a:r>
            <a:r>
              <a:rPr lang="en-GB" sz="4000" noProof="0" dirty="0"/>
              <a:t>Attributi </a:t>
            </a:r>
            <a:r>
              <a:rPr lang="en-GB" sz="4000" noProof="0" dirty="0" err="1"/>
              <a:t>ridondanti</a:t>
            </a:r>
            <a:r>
              <a:rPr lang="en-GB" dirty="0"/>
              <a:t>)</a:t>
            </a:r>
            <a:endParaRPr lang="en-GB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67457C-7AF5-471D-B256-F68C2605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112703"/>
            <a:ext cx="10491863" cy="5665169"/>
          </a:xfrm>
        </p:spPr>
        <p:txBody>
          <a:bodyPr>
            <a:normAutofit/>
          </a:bodyPr>
          <a:lstStyle/>
          <a:p>
            <a:pPr lvl="2" indent="0">
              <a:buNone/>
            </a:pPr>
            <a:endParaRPr lang="it-IT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it-IT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#saldo su </a:t>
            </a:r>
            <a:r>
              <a:rPr lang="it-IT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it-IT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CONTO_TRADING ) </a:t>
            </a:r>
            <a:endParaRPr lang="en-GB" sz="4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L’unica operazione che coinvolge questo attributo è OP2 che va semplicemente a leggere l’attributo in questione , quindi lo tengo anche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perche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andare a leggere tutte le occorrenze che lo identificano risulta assai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piu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dispendioso.</a:t>
            </a:r>
          </a:p>
          <a:p>
            <a:pPr marL="0" lvl="1" indent="0">
              <a:buNone/>
            </a:pPr>
            <a:endParaRPr lang="it-IT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it-IT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#num_op_passate , #num_op_attuali su </a:t>
            </a:r>
            <a:r>
              <a:rPr lang="it-IT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it-IT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(CONTO_TRADING)</a:t>
            </a:r>
          </a:p>
          <a:p>
            <a:pPr marL="0" lvl="1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 sono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insteressati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nessuna delle operazioni quindi posso benissimo farne a meno e non mantenere le ridondanze </a:t>
            </a:r>
          </a:p>
          <a:p>
            <a:pPr lvl="0">
              <a:lnSpc>
                <a:spcPct val="107000"/>
              </a:lnSpc>
            </a:pPr>
            <a:r>
              <a:rPr lang="it-IT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#circulating_supply su </a:t>
            </a:r>
            <a:r>
              <a:rPr lang="it-IT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it-IT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LISTINO ATTUALE )  </a:t>
            </a:r>
            <a:endParaRPr lang="it-IT" sz="18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E’ interessato da OP1( lettura ) , il mantenimento della ridondanza non mi da nessun vantaggio poiché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poiche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posso leggerlo direttamente da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market_cap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current_price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che sono valori che nell’ OP1 vado comunque a leggere .</a:t>
            </a:r>
          </a:p>
          <a:p>
            <a:pPr lvl="0">
              <a:lnSpc>
                <a:spcPct val="107000"/>
              </a:lnSpc>
            </a:pPr>
            <a:r>
              <a:rPr lang="it-IT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#avg_price su </a:t>
            </a:r>
            <a:r>
              <a:rPr lang="it-IT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it-IT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(DATI STORICI)</a:t>
            </a:r>
            <a:r>
              <a:rPr lang="it-IT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0">
              <a:lnSpc>
                <a:spcPct val="107000"/>
              </a:lnSpc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 è interessato da nessuna operazioni quindi la ridondanza va rimossa</a:t>
            </a:r>
          </a:p>
          <a:p>
            <a:pPr marL="0" lvl="1" indent="0">
              <a:buNone/>
            </a:pPr>
            <a:endParaRPr lang="it-IT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59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A9126-D3B7-4B0D-97D0-0E4473A9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58" y="176270"/>
            <a:ext cx="11345041" cy="727113"/>
          </a:xfrm>
        </p:spPr>
        <p:txBody>
          <a:bodyPr/>
          <a:lstStyle/>
          <a:p>
            <a:r>
              <a:rPr lang="en-GB" noProof="0" dirty="0" err="1"/>
              <a:t>Ristrutturazione</a:t>
            </a:r>
            <a:r>
              <a:rPr lang="en-GB" noProof="0" dirty="0"/>
              <a:t> ER (</a:t>
            </a:r>
            <a:r>
              <a:rPr lang="en-GB" sz="4000" noProof="0" dirty="0"/>
              <a:t>Elim. </a:t>
            </a:r>
            <a:r>
              <a:rPr lang="en-GB" sz="4000" noProof="0" dirty="0" err="1"/>
              <a:t>generalizzaioni</a:t>
            </a:r>
            <a:r>
              <a:rPr lang="en-GB" sz="4000" noProof="0" dirty="0"/>
              <a:t>)</a:t>
            </a:r>
            <a:endParaRPr lang="en-GB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67457C-7AF5-471D-B256-F68C2605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generalizzazione viene eliminata e sostituita con un attributo “tipo” che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sara’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appunto prelievo o deposito , il che vuol dire che si può codificare come un booleano</a:t>
            </a:r>
          </a:p>
          <a:p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4000" noProof="0" dirty="0"/>
          </a:p>
        </p:txBody>
      </p:sp>
      <p:pic>
        <p:nvPicPr>
          <p:cNvPr id="9" name="Immagine 8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52C4AD99-C106-4C6E-A357-CFF4E3A9E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8" y="2169543"/>
            <a:ext cx="10874326" cy="28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5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A9126-D3B7-4B0D-97D0-0E4473A9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58" y="176270"/>
            <a:ext cx="10945973" cy="727113"/>
          </a:xfrm>
        </p:spPr>
        <p:txBody>
          <a:bodyPr/>
          <a:lstStyle/>
          <a:p>
            <a:r>
              <a:rPr lang="en-GB" noProof="0" dirty="0" err="1"/>
              <a:t>Ristrutturazione</a:t>
            </a:r>
            <a:r>
              <a:rPr lang="en-GB" noProof="0" dirty="0"/>
              <a:t> ER(</a:t>
            </a:r>
            <a:r>
              <a:rPr lang="en-GB" sz="4000" noProof="0" dirty="0"/>
              <a:t>Part/</a:t>
            </a:r>
            <a:r>
              <a:rPr lang="en-GB" sz="4000" noProof="0" dirty="0" err="1"/>
              <a:t>accorpamenti</a:t>
            </a:r>
            <a:r>
              <a:rPr lang="en-GB" dirty="0"/>
              <a:t>)</a:t>
            </a:r>
            <a:endParaRPr lang="en-GB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67457C-7AF5-471D-B256-F68C2605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endParaRPr lang="en-GB" sz="36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4000" noProof="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457B063-6FD4-41A6-B567-9CD9C2D60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778" y="1252579"/>
            <a:ext cx="6548511" cy="146304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D0585B9-746C-47FD-80CF-5A6F5883A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803" y="3488896"/>
            <a:ext cx="3791243" cy="187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A9126-D3B7-4B0D-97D0-0E4473A9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58" y="176270"/>
            <a:ext cx="9993319" cy="727113"/>
          </a:xfrm>
        </p:spPr>
        <p:txBody>
          <a:bodyPr/>
          <a:lstStyle/>
          <a:p>
            <a:r>
              <a:rPr lang="en-GB" noProof="0" dirty="0"/>
              <a:t>Schema </a:t>
            </a:r>
            <a:r>
              <a:rPr lang="en-GB" noProof="0" dirty="0" err="1"/>
              <a:t>ristrutturato</a:t>
            </a:r>
            <a:r>
              <a:rPr lang="en-GB" noProof="0" dirty="0"/>
              <a:t> 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3716E-E190-4BF4-B8DF-D67966BC67AE}"/>
              </a:ext>
            </a:extLst>
          </p:cNvPr>
          <p:cNvSpPr txBox="1"/>
          <p:nvPr/>
        </p:nvSpPr>
        <p:spPr>
          <a:xfrm>
            <a:off x="1271451" y="2029097"/>
            <a:ext cx="9248503" cy="341376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it-IT" dirty="0"/>
              <a:t>Figura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9C2E1C3-7102-46E4-B85D-8DB5B20A3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0" y="1113631"/>
            <a:ext cx="10283483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2583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eRCeiVe.potx" id="{EF44B3BB-49E2-4895-9E85-256357A3038B}" vid="{D1054F62-62E9-4DF7-A7E0-A5F114F5C5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1158</Words>
  <Application>Microsoft Office PowerPoint</Application>
  <PresentationFormat>Widescreen</PresentationFormat>
  <Paragraphs>124</Paragraphs>
  <Slides>11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Univers</vt:lpstr>
      <vt:lpstr>GradientUnivers</vt:lpstr>
      <vt:lpstr>PROGETTO “NOME”</vt:lpstr>
      <vt:lpstr>Requisiti</vt:lpstr>
      <vt:lpstr>Requisiti</vt:lpstr>
      <vt:lpstr>Operazioni</vt:lpstr>
      <vt:lpstr>SCHEMA ER</vt:lpstr>
      <vt:lpstr>Ristrutturazione ER (Attributi ridondanti)</vt:lpstr>
      <vt:lpstr>Ristrutturazione ER (Elim. generalizzaioni)</vt:lpstr>
      <vt:lpstr>Ristrutturazione ER(Part/accorpamenti)</vt:lpstr>
      <vt:lpstr>Schema ristrutturato ER</vt:lpstr>
      <vt:lpstr>Dalle entità alle tabelle</vt:lpstr>
      <vt:lpstr>Dalle entità alle tabelle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Research Meetings</dc:title>
  <dc:creator>PAOLO SPADARO</dc:creator>
  <cp:lastModifiedBy>vito pittala</cp:lastModifiedBy>
  <cp:revision>27</cp:revision>
  <dcterms:created xsi:type="dcterms:W3CDTF">2020-12-04T10:54:06Z</dcterms:created>
  <dcterms:modified xsi:type="dcterms:W3CDTF">2021-09-15T01:33:22Z</dcterms:modified>
</cp:coreProperties>
</file>