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50" d="100"/>
          <a:sy n="50" d="100"/>
        </p:scale>
        <p:origin x="57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9E9-3C54-4C79-824D-4A47B8C080B1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D88F-B563-48E8-B064-B94D45B59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160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9E9-3C54-4C79-824D-4A47B8C080B1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D88F-B563-48E8-B064-B94D45B59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0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9E9-3C54-4C79-824D-4A47B8C080B1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D88F-B563-48E8-B064-B94D45B59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48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9E9-3C54-4C79-824D-4A47B8C080B1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D88F-B563-48E8-B064-B94D45B59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22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9E9-3C54-4C79-824D-4A47B8C080B1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D88F-B563-48E8-B064-B94D45B59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861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9E9-3C54-4C79-824D-4A47B8C080B1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D88F-B563-48E8-B064-B94D45B59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4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9E9-3C54-4C79-824D-4A47B8C080B1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D88F-B563-48E8-B064-B94D45B59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30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9E9-3C54-4C79-824D-4A47B8C080B1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D88F-B563-48E8-B064-B94D45B59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39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9E9-3C54-4C79-824D-4A47B8C080B1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D88F-B563-48E8-B064-B94D45B59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9E9-3C54-4C79-824D-4A47B8C080B1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D88F-B563-48E8-B064-B94D45B59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90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99E9-3C54-4C79-824D-4A47B8C080B1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9CE3D88F-B563-48E8-B064-B94D45B59D02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61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C499E9-3C54-4C79-824D-4A47B8C080B1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E3D88F-B563-48E8-B064-B94D45B59D02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1165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66184D4-871A-F1F1-D201-9BECD5D1C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0176" y="16002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Основы программирования на языке С++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6292C1FB-21A4-364C-9FD3-C7987ECF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0176" y="3505200"/>
            <a:ext cx="7854696" cy="1752600"/>
          </a:xfrm>
        </p:spPr>
        <p:txBody>
          <a:bodyPr/>
          <a:lstStyle/>
          <a:p>
            <a:r>
              <a:rPr lang="ru-RU" dirty="0"/>
              <a:t>Петр  Петрович Гончаров</a:t>
            </a:r>
          </a:p>
        </p:txBody>
      </p:sp>
    </p:spTree>
    <p:extLst>
      <p:ext uri="{BB962C8B-B14F-4D97-AF65-F5344CB8AC3E}">
        <p14:creationId xmlns:p14="http://schemas.microsoft.com/office/powerpoint/2010/main" val="355597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FA77C3-3C7B-1161-9591-07D6F65E7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136" y="147645"/>
            <a:ext cx="8723264" cy="502696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4F564B-D810-D8CE-1B02-A50AF650C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3609035"/>
            <a:ext cx="3768129" cy="31175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3D44E6-1AC3-8A21-4ED3-9DE330916B2B}"/>
              </a:ext>
            </a:extLst>
          </p:cNvPr>
          <p:cNvSpPr txBox="1"/>
          <p:nvPr/>
        </p:nvSpPr>
        <p:spPr>
          <a:xfrm>
            <a:off x="9833573" y="1084227"/>
            <a:ext cx="17742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Linux Libertine"/>
              </a:rPr>
              <a:t>Жаккардовый </a:t>
            </a:r>
          </a:p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Linux Libertine"/>
              </a:rPr>
              <a:t>ткацкий </a:t>
            </a:r>
          </a:p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Linux Libertine"/>
              </a:rPr>
              <a:t>станок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30C28F7-9044-69E7-689B-ED427D23576C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10073466" y="2654778"/>
            <a:ext cx="1294443" cy="1270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22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2FB3CFC-5779-E7D2-8218-BBD20A6B2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47" y="1443866"/>
            <a:ext cx="3309961" cy="497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F62EFC3-D628-8AF9-9423-B5CAB9180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29" y="1443866"/>
            <a:ext cx="3309960" cy="496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5BADB31-DAB0-526B-EB5F-7B45F68C1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72" y="1473960"/>
            <a:ext cx="3727941" cy="496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18B10ECA-D16A-083C-9C57-1266C119A288}"/>
              </a:ext>
            </a:extLst>
          </p:cNvPr>
          <p:cNvCxnSpPr/>
          <p:nvPr/>
        </p:nvCxnSpPr>
        <p:spPr>
          <a:xfrm>
            <a:off x="3727450" y="3956430"/>
            <a:ext cx="1206500" cy="0"/>
          </a:xfrm>
          <a:prstGeom prst="straightConnector1">
            <a:avLst/>
          </a:prstGeom>
          <a:ln w="2540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A38C3DD4-D546-0A2D-A2A9-A1A3A9F4D518}"/>
              </a:ext>
            </a:extLst>
          </p:cNvPr>
          <p:cNvCxnSpPr/>
          <p:nvPr/>
        </p:nvCxnSpPr>
        <p:spPr>
          <a:xfrm>
            <a:off x="7791450" y="3894966"/>
            <a:ext cx="1206500" cy="0"/>
          </a:xfrm>
          <a:prstGeom prst="straightConnector1">
            <a:avLst/>
          </a:prstGeom>
          <a:ln w="2540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F53B40-4872-5F82-D1EC-D3C581C043A3}"/>
              </a:ext>
            </a:extLst>
          </p:cNvPr>
          <p:cNvSpPr txBox="1"/>
          <p:nvPr/>
        </p:nvSpPr>
        <p:spPr>
          <a:xfrm>
            <a:off x="527710" y="95251"/>
            <a:ext cx="111365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4000" b="0" i="0" u="none" strike="noStrike" baseline="0" dirty="0">
                <a:solidFill>
                  <a:srgbClr val="3D3C3B"/>
                </a:solidFill>
                <a:latin typeface="MinionPro-Regular"/>
              </a:rPr>
              <a:t>Ткацкий станок 1804 года Жозефа Мари </a:t>
            </a:r>
            <a:r>
              <a:rPr lang="ru-RU" sz="4000" b="0" i="0" u="none" strike="noStrike" baseline="0" dirty="0" err="1">
                <a:solidFill>
                  <a:srgbClr val="3D3C3B"/>
                </a:solidFill>
                <a:latin typeface="MinionPro-Regular"/>
              </a:rPr>
              <a:t>Жаккара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14951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947E77A4-325C-0DF2-2C44-D8655368D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90" y="1652578"/>
            <a:ext cx="5979700" cy="44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AC2AA10-1793-91F4-F578-020425316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85" y="1683947"/>
            <a:ext cx="3367409" cy="448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18B10ECA-D16A-083C-9C57-1266C119A288}"/>
              </a:ext>
            </a:extLst>
          </p:cNvPr>
          <p:cNvCxnSpPr/>
          <p:nvPr/>
        </p:nvCxnSpPr>
        <p:spPr>
          <a:xfrm>
            <a:off x="4127500" y="3869945"/>
            <a:ext cx="1206500" cy="0"/>
          </a:xfrm>
          <a:prstGeom prst="straightConnector1">
            <a:avLst/>
          </a:prstGeom>
          <a:ln w="2540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F53B40-4872-5F82-D1EC-D3C581C043A3}"/>
              </a:ext>
            </a:extLst>
          </p:cNvPr>
          <p:cNvSpPr txBox="1"/>
          <p:nvPr/>
        </p:nvSpPr>
        <p:spPr>
          <a:xfrm>
            <a:off x="1597355" y="12763"/>
            <a:ext cx="89972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4000" dirty="0">
                <a:solidFill>
                  <a:srgbClr val="3D3C3B"/>
                </a:solidFill>
                <a:latin typeface="MinionPro-Regular"/>
              </a:rPr>
              <a:t>Табулятор 1890 года Германа Холлерита</a:t>
            </a:r>
          </a:p>
        </p:txBody>
      </p:sp>
    </p:spTree>
    <p:extLst>
      <p:ext uri="{BB962C8B-B14F-4D97-AF65-F5344CB8AC3E}">
        <p14:creationId xmlns:p14="http://schemas.microsoft.com/office/powerpoint/2010/main" val="417693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10E5C83-AABB-856F-B393-8BEC2464C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81188"/>
            <a:ext cx="3105425" cy="391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CB7947E-3C86-856B-2E75-E066E5E63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477" y="2207419"/>
            <a:ext cx="4587972" cy="335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n Enigma model T (Tirpitz), a modified commercial Enigma K manufactured for use by the Japanese.">
            <a:extLst>
              <a:ext uri="{FF2B5EF4-FFF2-40B4-BE49-F238E27FC236}">
                <a16:creationId xmlns:a16="http://schemas.microsoft.com/office/drawing/2014/main" id="{46387655-C359-E56D-F344-6F5B9E82F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49" y="2693194"/>
            <a:ext cx="24003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081506-AFA0-D9D0-C0F6-FCF6CB13015F}"/>
              </a:ext>
            </a:extLst>
          </p:cNvPr>
          <p:cNvSpPr txBox="1"/>
          <p:nvPr/>
        </p:nvSpPr>
        <p:spPr>
          <a:xfrm>
            <a:off x="1597354" y="12763"/>
            <a:ext cx="100802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3D3C3B"/>
                </a:solidFill>
                <a:latin typeface="MinionPro-Regular"/>
              </a:rPr>
              <a:t>Turing Bombe</a:t>
            </a:r>
            <a:r>
              <a:rPr lang="ru-RU" sz="4000" dirty="0">
                <a:solidFill>
                  <a:srgbClr val="3D3C3B"/>
                </a:solidFill>
                <a:latin typeface="MinionPro-Regular"/>
              </a:rPr>
              <a:t> 1940 года Алана Тьюринга для взлома шифровальной машины «Энигма»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A1E00F45-B4C1-269B-2E09-0BAA78856E24}"/>
              </a:ext>
            </a:extLst>
          </p:cNvPr>
          <p:cNvCxnSpPr/>
          <p:nvPr/>
        </p:nvCxnSpPr>
        <p:spPr>
          <a:xfrm>
            <a:off x="3289300" y="3886200"/>
            <a:ext cx="1206500" cy="0"/>
          </a:xfrm>
          <a:prstGeom prst="straightConnector1">
            <a:avLst/>
          </a:prstGeom>
          <a:ln w="2540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5BA86EE-0416-02DD-F0BD-E4AFFADB4EE5}"/>
              </a:ext>
            </a:extLst>
          </p:cNvPr>
          <p:cNvCxnSpPr/>
          <p:nvPr/>
        </p:nvCxnSpPr>
        <p:spPr>
          <a:xfrm>
            <a:off x="8604249" y="3886200"/>
            <a:ext cx="1206500" cy="0"/>
          </a:xfrm>
          <a:prstGeom prst="straightConnector1">
            <a:avLst/>
          </a:prstGeom>
          <a:ln w="2540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03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D4B8B5D5-3622-56E9-5288-FA1C56C75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57" y="1448395"/>
            <a:ext cx="2609850" cy="205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C08BD9-5A7F-22D1-04B4-2F6CF5AD5C90}"/>
              </a:ext>
            </a:extLst>
          </p:cNvPr>
          <p:cNvSpPr txBox="1"/>
          <p:nvPr/>
        </p:nvSpPr>
        <p:spPr>
          <a:xfrm>
            <a:off x="438150" y="0"/>
            <a:ext cx="115252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rgbClr val="3D3C3B"/>
                </a:solidFill>
                <a:latin typeface="MinionPro-Regular"/>
              </a:rPr>
              <a:t>ЭВМ «ЭНИАК» построенная в 1945 году </a:t>
            </a:r>
          </a:p>
          <a:p>
            <a:pPr algn="ctr"/>
            <a:r>
              <a:rPr lang="ru-RU" sz="3200" dirty="0">
                <a:solidFill>
                  <a:srgbClr val="3D3C3B"/>
                </a:solidFill>
                <a:latin typeface="MinionPro-Regular"/>
              </a:rPr>
              <a:t>физиком Джоном </a:t>
            </a:r>
            <a:r>
              <a:rPr lang="ru-RU" sz="3200" dirty="0" err="1">
                <a:solidFill>
                  <a:srgbClr val="3D3C3B"/>
                </a:solidFill>
                <a:latin typeface="MinionPro-Regular"/>
              </a:rPr>
              <a:t>Мочли</a:t>
            </a:r>
            <a:r>
              <a:rPr lang="ru-RU" sz="3200" dirty="0">
                <a:solidFill>
                  <a:srgbClr val="3D3C3B"/>
                </a:solidFill>
                <a:latin typeface="MinionPro-Regular"/>
              </a:rPr>
              <a:t> и инженером </a:t>
            </a:r>
            <a:r>
              <a:rPr lang="ru-RU" sz="3200" dirty="0" err="1">
                <a:solidFill>
                  <a:srgbClr val="3D3C3B"/>
                </a:solidFill>
                <a:latin typeface="MinionPro-Regular"/>
              </a:rPr>
              <a:t>Проспером</a:t>
            </a:r>
            <a:r>
              <a:rPr lang="ru-RU" sz="3200" dirty="0">
                <a:solidFill>
                  <a:srgbClr val="3D3C3B"/>
                </a:solidFill>
                <a:latin typeface="MinionPro-Regular"/>
              </a:rPr>
              <a:t> </a:t>
            </a:r>
            <a:r>
              <a:rPr lang="ru-RU" sz="3200" dirty="0" err="1">
                <a:solidFill>
                  <a:srgbClr val="3D3C3B"/>
                </a:solidFill>
                <a:latin typeface="MinionPro-Regular"/>
              </a:rPr>
              <a:t>Экертом</a:t>
            </a:r>
            <a:endParaRPr lang="ru-RU" sz="3200" dirty="0">
              <a:solidFill>
                <a:srgbClr val="3D3C3B"/>
              </a:solidFill>
              <a:latin typeface="MinionPro-Regular"/>
            </a:endParaRPr>
          </a:p>
        </p:txBody>
      </p:sp>
      <p:pic>
        <p:nvPicPr>
          <p:cNvPr id="5126" name="Picture 6" descr="Tech Heroines: Adele Goldstine">
            <a:extLst>
              <a:ext uri="{FF2B5EF4-FFF2-40B4-BE49-F238E27FC236}">
                <a16:creationId xmlns:a16="http://schemas.microsoft.com/office/drawing/2014/main" id="{460BC0D5-BE1B-7BDB-0F22-40495EF6F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447" y="1524534"/>
            <a:ext cx="2968773" cy="20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AE114FB2-9462-5F6C-A92D-1C4F1E45E8E1}"/>
              </a:ext>
            </a:extLst>
          </p:cNvPr>
          <p:cNvCxnSpPr/>
          <p:nvPr/>
        </p:nvCxnSpPr>
        <p:spPr>
          <a:xfrm>
            <a:off x="2838057" y="2512398"/>
            <a:ext cx="1206500" cy="0"/>
          </a:xfrm>
          <a:prstGeom prst="straightConnector1">
            <a:avLst/>
          </a:prstGeom>
          <a:ln w="2540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128" name="Picture 8" descr="Изображение">
            <a:extLst>
              <a:ext uri="{FF2B5EF4-FFF2-40B4-BE49-F238E27FC236}">
                <a16:creationId xmlns:a16="http://schemas.microsoft.com/office/drawing/2014/main" id="{FE636E0A-6B42-D148-D848-7FB52257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277" y="1432201"/>
            <a:ext cx="26098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6AA0EC-AB3C-42A3-AFDA-9DC850B35A90}"/>
              </a:ext>
            </a:extLst>
          </p:cNvPr>
          <p:cNvSpPr txBox="1"/>
          <p:nvPr/>
        </p:nvSpPr>
        <p:spPr>
          <a:xfrm>
            <a:off x="9334500" y="4435337"/>
            <a:ext cx="28575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Испытание «Тринити» взрыв первой атомной бомбы «Штучка» </a:t>
            </a:r>
            <a:r>
              <a:rPr lang="ru-RU" sz="2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Gadget</a:t>
            </a:r>
            <a:r>
              <a:rPr lang="ru-RU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на полигоне Аламогордо, 16 июля 1945 года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756CE8-25F7-84A2-5F08-DC6522388214}"/>
              </a:ext>
            </a:extLst>
          </p:cNvPr>
          <p:cNvSpPr txBox="1"/>
          <p:nvPr/>
        </p:nvSpPr>
        <p:spPr>
          <a:xfrm>
            <a:off x="120121" y="3535921"/>
            <a:ext cx="32197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оябрь-декабрь 1945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моделирование термоядерного взрыва</a:t>
            </a:r>
            <a:endParaRPr lang="ru-RU" dirty="0"/>
          </a:p>
        </p:txBody>
      </p:sp>
      <p:pic>
        <p:nvPicPr>
          <p:cNvPr id="5130" name="Picture 10" descr="Ada Byron, portrait drawn at age 17">
            <a:extLst>
              <a:ext uri="{FF2B5EF4-FFF2-40B4-BE49-F238E27FC236}">
                <a16:creationId xmlns:a16="http://schemas.microsoft.com/office/drawing/2014/main" id="{E497AE03-4EE8-3722-6E6C-4A24A8E57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864" y="3824468"/>
            <a:ext cx="19050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D78CC0-8F29-F47A-8A75-0247F9A1A375}"/>
              </a:ext>
            </a:extLst>
          </p:cNvPr>
          <p:cNvSpPr txBox="1"/>
          <p:nvPr/>
        </p:nvSpPr>
        <p:spPr>
          <a:xfrm>
            <a:off x="3890734" y="6038899"/>
            <a:ext cx="220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Linux Libertine"/>
              </a:rPr>
              <a:t>Ада</a:t>
            </a:r>
            <a:r>
              <a:rPr lang="ru-RU" b="0" i="0" dirty="0">
                <a:solidFill>
                  <a:srgbClr val="000000"/>
                </a:solidFill>
                <a:effectLst/>
                <a:latin typeface="Linux Libertine"/>
              </a:rPr>
              <a:t> Лавлейс</a:t>
            </a:r>
            <a:r>
              <a:rPr lang="ru-RU" dirty="0">
                <a:solidFill>
                  <a:srgbClr val="000000"/>
                </a:solidFill>
                <a:latin typeface="Linux Libertine"/>
              </a:rPr>
              <a:t>,</a:t>
            </a:r>
            <a:r>
              <a:rPr lang="en-US" dirty="0">
                <a:solidFill>
                  <a:srgbClr val="000000"/>
                </a:solidFill>
                <a:latin typeface="Linux Libertine"/>
              </a:rPr>
              <a:t> 1832</a:t>
            </a:r>
            <a:endParaRPr lang="ru-RU" dirty="0">
              <a:solidFill>
                <a:srgbClr val="000000"/>
              </a:solidFill>
              <a:latin typeface="Linux Libertin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09A47-1E9A-6E53-0C37-E8ED5BD79E9E}"/>
              </a:ext>
            </a:extLst>
          </p:cNvPr>
          <p:cNvSpPr txBox="1"/>
          <p:nvPr/>
        </p:nvSpPr>
        <p:spPr>
          <a:xfrm>
            <a:off x="3850288" y="3576402"/>
            <a:ext cx="2162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b="1" i="0">
                <a:solidFill>
                  <a:srgbClr val="202122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ru-RU" b="0" dirty="0"/>
              <a:t>Адель Голдстайн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0A134-CDF4-036F-45EC-BE9B9B487140}"/>
              </a:ext>
            </a:extLst>
          </p:cNvPr>
          <p:cNvSpPr txBox="1"/>
          <p:nvPr/>
        </p:nvSpPr>
        <p:spPr>
          <a:xfrm>
            <a:off x="106946" y="4494778"/>
            <a:ext cx="41080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1949 году в Филадельфии под руководством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Дж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02122"/>
                </a:solidFill>
                <a:latin typeface="Arial" panose="020B0604020202020204" pitchFamily="34" charset="0"/>
              </a:rPr>
              <a:t>Мочли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создан «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Short code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»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-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первый примитивный 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интерпретатор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языка программирования</a:t>
            </a:r>
          </a:p>
        </p:txBody>
      </p:sp>
      <p:pic>
        <p:nvPicPr>
          <p:cNvPr id="5132" name="Picture 12" descr="Коммодор Грейс Хоппер. Фото 1940-х годов.">
            <a:extLst>
              <a:ext uri="{FF2B5EF4-FFF2-40B4-BE49-F238E27FC236}">
                <a16:creationId xmlns:a16="http://schemas.microsoft.com/office/drawing/2014/main" id="{2E4F50A0-10F1-848E-D6BD-9174C63D5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115" y="3748183"/>
            <a:ext cx="1905000" cy="212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AFF74C-9387-0274-D380-07C7061A6BC5}"/>
              </a:ext>
            </a:extLst>
          </p:cNvPr>
          <p:cNvSpPr txBox="1"/>
          <p:nvPr/>
        </p:nvSpPr>
        <p:spPr>
          <a:xfrm>
            <a:off x="6522885" y="5868568"/>
            <a:ext cx="29687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Грейс Хоппер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в 1951</a:t>
            </a:r>
            <a:r>
              <a:rPr lang="ru-R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разработала 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A-Compiler</a:t>
            </a:r>
            <a:r>
              <a:rPr lang="ru-R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а в 1959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COBOL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81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John W. Backus, 82, Fortran Developer, Dies - The New York Times">
            <a:extLst>
              <a:ext uri="{FF2B5EF4-FFF2-40B4-BE49-F238E27FC236}">
                <a16:creationId xmlns:a16="http://schemas.microsoft.com/office/drawing/2014/main" id="{9CEE4038-C604-8F25-D4AC-E514C710F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16" y="1461740"/>
            <a:ext cx="18097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5562DE-1475-2823-E766-2383AC21ED95}"/>
              </a:ext>
            </a:extLst>
          </p:cNvPr>
          <p:cNvSpPr txBox="1"/>
          <p:nvPr/>
        </p:nvSpPr>
        <p:spPr>
          <a:xfrm>
            <a:off x="288015" y="4214465"/>
            <a:ext cx="22193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solidFill>
                  <a:srgbClr val="3D3C3B"/>
                </a:solidFill>
                <a:latin typeface="MinionPro-Regular"/>
              </a:rPr>
              <a:t>Д</a:t>
            </a:r>
            <a:r>
              <a:rPr lang="ru-RU" sz="1800" b="0" i="0" u="none" strike="noStrike" baseline="0" dirty="0">
                <a:solidFill>
                  <a:srgbClr val="3D3C3B"/>
                </a:solidFill>
                <a:latin typeface="MinionPro-Regular"/>
              </a:rPr>
              <a:t>жон Бэкус в 1957 году разработал язык высокого уровня </a:t>
            </a:r>
            <a:r>
              <a:rPr lang="en-US" sz="1800" b="0" i="0" u="none" strike="noStrike" baseline="0" dirty="0">
                <a:solidFill>
                  <a:srgbClr val="3D3C3B"/>
                </a:solidFill>
                <a:latin typeface="MinionPro-Regular"/>
              </a:rPr>
              <a:t>FORTRAN</a:t>
            </a:r>
            <a:endParaRPr lang="ru-RU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1D112001-7535-233B-E9B1-69E0EDFA6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060" y="1577946"/>
            <a:ext cx="4783099" cy="313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4337E3-2B48-49DE-9C17-FDBABC587325}"/>
              </a:ext>
            </a:extLst>
          </p:cNvPr>
          <p:cNvSpPr txBox="1"/>
          <p:nvPr/>
        </p:nvSpPr>
        <p:spPr>
          <a:xfrm>
            <a:off x="4846060" y="4838018"/>
            <a:ext cx="47830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Программирование вторая грамотность. Первая грамотность даёт знания. Вторая - позволяет реализовать свои знания в действии. </a:t>
            </a:r>
            <a:r>
              <a:rPr lang="en-US" dirty="0"/>
              <a:t>Train BASIC every day.</a:t>
            </a:r>
            <a:endParaRPr lang="ru-RU" dirty="0"/>
          </a:p>
        </p:txBody>
      </p:sp>
      <p:pic>
        <p:nvPicPr>
          <p:cNvPr id="6150" name="Picture 6" descr="Thomas Kurtz compie 86 anni: auguri ad uno dei papà del Basic | Archeologia  Informatica">
            <a:extLst>
              <a:ext uri="{FF2B5EF4-FFF2-40B4-BE49-F238E27FC236}">
                <a16:creationId xmlns:a16="http://schemas.microsoft.com/office/drawing/2014/main" id="{C6C29FE2-C1F7-FE48-D859-C33BFEC7F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325" y="1466682"/>
            <a:ext cx="1781175" cy="27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9CEE17-6A7E-17FE-AD0C-F4C15D043522}"/>
              </a:ext>
            </a:extLst>
          </p:cNvPr>
          <p:cNvSpPr txBox="1"/>
          <p:nvPr/>
        </p:nvSpPr>
        <p:spPr>
          <a:xfrm>
            <a:off x="2469192" y="4249708"/>
            <a:ext cx="20326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u="none" strike="noStrike" baseline="0" dirty="0">
                <a:solidFill>
                  <a:srgbClr val="3D3C3B"/>
                </a:solidFill>
                <a:latin typeface="MinionPro-Regular"/>
              </a:rPr>
              <a:t>Джон Кемени и </a:t>
            </a:r>
            <a:endParaRPr lang="en-US" sz="1800" b="0" i="0" u="none" strike="noStrike" baseline="0" dirty="0">
              <a:solidFill>
                <a:srgbClr val="3D3C3B"/>
              </a:solidFill>
              <a:latin typeface="MinionPro-Regular"/>
            </a:endParaRPr>
          </a:p>
          <a:p>
            <a:r>
              <a:rPr lang="ru-RU" sz="1800" b="0" i="0" u="none" strike="noStrike" baseline="0" dirty="0">
                <a:solidFill>
                  <a:srgbClr val="3D3C3B"/>
                </a:solidFill>
                <a:latin typeface="MinionPro-Regular"/>
              </a:rPr>
              <a:t>Томас Курт</a:t>
            </a:r>
            <a:r>
              <a:rPr lang="en-US" sz="1800" b="0" i="0" u="none" strike="noStrike" baseline="0" dirty="0">
                <a:solidFill>
                  <a:srgbClr val="3D3C3B"/>
                </a:solidFill>
                <a:latin typeface="MinionPro-Regular"/>
              </a:rPr>
              <a:t> </a:t>
            </a:r>
            <a:r>
              <a:rPr lang="ru-RU" sz="1800" b="0" i="0" u="none" strike="noStrike" baseline="0" dirty="0">
                <a:solidFill>
                  <a:srgbClr val="3D3C3B"/>
                </a:solidFill>
                <a:latin typeface="MinionPro-Regular"/>
              </a:rPr>
              <a:t>в </a:t>
            </a:r>
          </a:p>
          <a:p>
            <a:r>
              <a:rPr lang="ru-RU" dirty="0">
                <a:solidFill>
                  <a:srgbClr val="3D3C3B"/>
                </a:solidFill>
                <a:latin typeface="MinionPro-Regular"/>
              </a:rPr>
              <a:t>1963 разработали </a:t>
            </a:r>
          </a:p>
          <a:p>
            <a:r>
              <a:rPr lang="en-US" dirty="0">
                <a:solidFill>
                  <a:srgbClr val="3D3C3B"/>
                </a:solidFill>
                <a:latin typeface="MinionPro-Regular"/>
              </a:rPr>
              <a:t>BASIC.</a:t>
            </a:r>
            <a:endParaRPr lang="ru-RU" dirty="0"/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4E884CC8-84F9-B8FE-DCA2-468BCD16B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173" y="1577946"/>
            <a:ext cx="1801612" cy="246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F0B091-148D-07EC-219A-B2F063543C0E}"/>
              </a:ext>
            </a:extLst>
          </p:cNvPr>
          <p:cNvSpPr txBox="1"/>
          <p:nvPr/>
        </p:nvSpPr>
        <p:spPr>
          <a:xfrm>
            <a:off x="10112719" y="3992990"/>
            <a:ext cx="20326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u="none" strike="noStrike" baseline="0" dirty="0">
                <a:solidFill>
                  <a:srgbClr val="3D3C3B"/>
                </a:solidFill>
                <a:latin typeface="MinionPro-Regular"/>
              </a:rPr>
              <a:t>Никлаус Вирт</a:t>
            </a:r>
            <a:r>
              <a:rPr lang="en-US" sz="1800" b="0" i="0" u="none" strike="noStrike" baseline="0" dirty="0">
                <a:solidFill>
                  <a:srgbClr val="3D3C3B"/>
                </a:solidFill>
                <a:latin typeface="MinionPro-Regular"/>
              </a:rPr>
              <a:t> </a:t>
            </a:r>
            <a:r>
              <a:rPr lang="ru-RU" sz="1800" b="0" i="0" u="none" strike="noStrike" baseline="0" dirty="0">
                <a:solidFill>
                  <a:srgbClr val="3D3C3B"/>
                </a:solidFill>
                <a:latin typeface="MinionPro-Regular"/>
              </a:rPr>
              <a:t>в 1970 разработал </a:t>
            </a:r>
          </a:p>
          <a:p>
            <a:r>
              <a:rPr lang="en-US" dirty="0">
                <a:solidFill>
                  <a:srgbClr val="3D3C3B"/>
                </a:solidFill>
                <a:latin typeface="MinionPro-Regular"/>
              </a:rPr>
              <a:t>PASCAL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7333FC-C55F-177E-1139-D154994FC004}"/>
              </a:ext>
            </a:extLst>
          </p:cNvPr>
          <p:cNvSpPr txBox="1"/>
          <p:nvPr/>
        </p:nvSpPr>
        <p:spPr>
          <a:xfrm>
            <a:off x="2198240" y="-42121"/>
            <a:ext cx="779552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Пионеры </a:t>
            </a: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Computer Science</a:t>
            </a:r>
            <a:endParaRPr lang="ru-RU" sz="5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3038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Биография Денниса Ритчи, который создал Unix и язык C">
            <a:extLst>
              <a:ext uri="{FF2B5EF4-FFF2-40B4-BE49-F238E27FC236}">
                <a16:creationId xmlns:a16="http://schemas.microsoft.com/office/drawing/2014/main" id="{AA75C3BE-0F27-67B8-72FD-4938574C2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45" y="1485762"/>
            <a:ext cx="5139744" cy="333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430EBA-31E4-56AE-7F8C-778B3DF7503D}"/>
              </a:ext>
            </a:extLst>
          </p:cNvPr>
          <p:cNvSpPr txBox="1"/>
          <p:nvPr/>
        </p:nvSpPr>
        <p:spPr>
          <a:xfrm>
            <a:off x="604145" y="485857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Брайан</a:t>
            </a:r>
            <a:r>
              <a:rPr lang="ru-RU" sz="1800" i="0" u="none" strike="noStrike" baseline="0" dirty="0">
                <a:solidFill>
                  <a:srgbClr val="3D3C3B"/>
                </a:solidFill>
                <a:latin typeface="MinionPro-Regular"/>
              </a:rPr>
              <a:t> </a:t>
            </a:r>
            <a:r>
              <a:rPr lang="ru-RU" sz="1800" b="0" i="0" u="none" strike="noStrike" baseline="0" dirty="0" err="1">
                <a:solidFill>
                  <a:srgbClr val="3D3C3B"/>
                </a:solidFill>
                <a:latin typeface="MinionPro-Regular"/>
              </a:rPr>
              <a:t>Кернигана</a:t>
            </a:r>
            <a:r>
              <a:rPr lang="en-US" sz="1800" b="0" i="0" u="none" strike="noStrike" baseline="0" dirty="0">
                <a:solidFill>
                  <a:srgbClr val="3D3C3B"/>
                </a:solidFill>
                <a:latin typeface="MinionPro-Regular"/>
              </a:rPr>
              <a:t> </a:t>
            </a:r>
            <a:r>
              <a:rPr lang="ru-RU" sz="1800" b="0" i="0" u="none" strike="noStrike" baseline="0" dirty="0">
                <a:solidFill>
                  <a:srgbClr val="3D3C3B"/>
                </a:solidFill>
                <a:latin typeface="MinionPro-Regular"/>
              </a:rPr>
              <a:t>и Д</a:t>
            </a:r>
            <a:r>
              <a:rPr lang="ru-RU" dirty="0">
                <a:solidFill>
                  <a:srgbClr val="3D3C3B"/>
                </a:solidFill>
                <a:latin typeface="MinionPro-Regular"/>
              </a:rPr>
              <a:t>еннис</a:t>
            </a:r>
            <a:r>
              <a:rPr lang="ru-RU" sz="1800" b="0" i="0" u="none" strike="noStrike" baseline="0" dirty="0">
                <a:solidFill>
                  <a:srgbClr val="3D3C3B"/>
                </a:solidFill>
                <a:latin typeface="MinionPro-Regular"/>
              </a:rPr>
              <a:t> </a:t>
            </a:r>
            <a:r>
              <a:rPr lang="ru-RU" sz="1800" b="0" i="0" u="none" strike="noStrike" baseline="0" dirty="0" err="1">
                <a:solidFill>
                  <a:srgbClr val="3D3C3B"/>
                </a:solidFill>
                <a:latin typeface="MinionPro-Regular"/>
              </a:rPr>
              <a:t>Ритчи</a:t>
            </a:r>
            <a:r>
              <a:rPr lang="ru-RU" sz="1800" b="0" i="0" u="none" strike="noStrike" baseline="0" dirty="0">
                <a:solidFill>
                  <a:srgbClr val="3D3C3B"/>
                </a:solidFill>
                <a:latin typeface="MinionPro-Regular"/>
              </a:rPr>
              <a:t>, который </a:t>
            </a:r>
            <a:r>
              <a:rPr lang="ru-RU" dirty="0">
                <a:solidFill>
                  <a:srgbClr val="3D3C3B"/>
                </a:solidFill>
                <a:latin typeface="MinionPro-Regular"/>
              </a:rPr>
              <a:t>в 1972 разработал язык </a:t>
            </a:r>
            <a:r>
              <a:rPr lang="en-US" dirty="0">
                <a:solidFill>
                  <a:srgbClr val="3D3C3B"/>
                </a:solidFill>
                <a:latin typeface="MinionPro-Regular"/>
              </a:rPr>
              <a:t>C</a:t>
            </a:r>
            <a:endParaRPr lang="ru-RU" dirty="0"/>
          </a:p>
        </p:txBody>
      </p:sp>
      <p:pic>
        <p:nvPicPr>
          <p:cNvPr id="7170" name="Picture 2" descr="Бьерн Страуструп: и физик, и лирик / Аналитика">
            <a:extLst>
              <a:ext uri="{FF2B5EF4-FFF2-40B4-BE49-F238E27FC236}">
                <a16:creationId xmlns:a16="http://schemas.microsoft.com/office/drawing/2014/main" id="{EFBF4661-895D-A4AD-4B33-2EBE58DEE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744" y="1485762"/>
            <a:ext cx="4463155" cy="334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8CD4EA-A27A-8E55-32E7-1780EB210A36}"/>
              </a:ext>
            </a:extLst>
          </p:cNvPr>
          <p:cNvSpPr txBox="1"/>
          <p:nvPr/>
        </p:nvSpPr>
        <p:spPr>
          <a:xfrm>
            <a:off x="6928744" y="4864406"/>
            <a:ext cx="4625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0" i="0" u="none" strike="noStrike" baseline="0" dirty="0">
                <a:solidFill>
                  <a:srgbClr val="3D3C3B"/>
                </a:solidFill>
                <a:latin typeface="MinionPro-Regular"/>
              </a:rPr>
              <a:t>Бьерн</a:t>
            </a:r>
            <a:r>
              <a:rPr lang="en-US" sz="1800" b="0" i="0" u="none" strike="noStrike" baseline="0" dirty="0">
                <a:solidFill>
                  <a:srgbClr val="3D3C3B"/>
                </a:solidFill>
                <a:latin typeface="MinionPro-Regular"/>
              </a:rPr>
              <a:t> </a:t>
            </a:r>
            <a:r>
              <a:rPr lang="ru-RU" sz="1800" b="0" i="0" u="none" strike="noStrike" baseline="0" dirty="0">
                <a:solidFill>
                  <a:srgbClr val="3D3C3B"/>
                </a:solidFill>
                <a:latin typeface="MinionPro-Regular"/>
              </a:rPr>
              <a:t>Страуструп</a:t>
            </a:r>
            <a:r>
              <a:rPr lang="en-US" sz="1800" b="0" i="0" u="none" strike="noStrike" baseline="0" dirty="0">
                <a:solidFill>
                  <a:srgbClr val="3D3C3B"/>
                </a:solidFill>
                <a:latin typeface="MinionPro-Regular"/>
              </a:rPr>
              <a:t> d 1983 </a:t>
            </a:r>
            <a:r>
              <a:rPr lang="ru-RU" sz="1800" b="0" i="0" u="none" strike="noStrike" baseline="0" dirty="0">
                <a:solidFill>
                  <a:srgbClr val="3D3C3B"/>
                </a:solidFill>
                <a:latin typeface="MinionPro-Regular"/>
              </a:rPr>
              <a:t>разработал </a:t>
            </a:r>
            <a:r>
              <a:rPr lang="en-US" sz="1800" b="0" i="0" u="none" strike="noStrike" baseline="0" dirty="0">
                <a:solidFill>
                  <a:srgbClr val="3D3C3B"/>
                </a:solidFill>
                <a:latin typeface="MinionPro-Regular"/>
              </a:rPr>
              <a:t>C++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A11FD5-6618-21A7-6943-8368F2BADBAE}"/>
              </a:ext>
            </a:extLst>
          </p:cNvPr>
          <p:cNvSpPr txBox="1"/>
          <p:nvPr/>
        </p:nvSpPr>
        <p:spPr>
          <a:xfrm>
            <a:off x="1981200" y="0"/>
            <a:ext cx="82296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Пионеры </a:t>
            </a: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Computer Science</a:t>
            </a:r>
            <a:endParaRPr lang="ru-RU" sz="5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6872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10">
            <a:extLst>
              <a:ext uri="{FF2B5EF4-FFF2-40B4-BE49-F238E27FC236}">
                <a16:creationId xmlns:a16="http://schemas.microsoft.com/office/drawing/2014/main" id="{A9F649CB-B7D6-75E7-AA48-1C8E140EE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229630"/>
              </p:ext>
            </p:extLst>
          </p:nvPr>
        </p:nvGraphicFramePr>
        <p:xfrm>
          <a:off x="307975" y="1062566"/>
          <a:ext cx="11576050" cy="5439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607763424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1142214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0300892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376787266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232595095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698725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0955345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66153062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1879091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93788895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1630426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11459334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1262939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538907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ЯП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ЯП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ЯП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ЯП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ЯП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ЯП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ЯП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17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Regional Assembly Language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SNOBOL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Erlang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PowerShell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Bosque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40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CPL (forerunner to 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Smalltalk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Delphi (Object Pascal)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Clojure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Chialisp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105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IPL (forerunner to LISP)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Speakeasy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Prolog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 (markup language)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JavaScript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Power Fx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98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FLOW-MATIC (led to COBOL)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93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FORTRAN (first compiler)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PL/I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Wolfram Language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OCaml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39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COMTRAN (precursor to COBOL)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(a query language, later extended)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 (Backus)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Rebol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46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MUMPS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 (as C with classes, renamed in 1983)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Haskell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ActionScript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Kotlin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7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ALGOL 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BCPL (forerunner to 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C#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18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FACT (forerunner to COBOL)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 Lisp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 Basic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TypeScript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82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COBOL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BCPL (forerunner to B)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MATLAB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Scratch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89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dBase III, dBase III Plus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Groovy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Elixir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55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ALGOL 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(forerunner to 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Eiffel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 (part of ANSI Common Lisp)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Swift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484300"/>
                  </a:ext>
                </a:extLst>
              </a:tr>
              <a:tr h="33570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Pascal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Objective-C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F#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Solidity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4472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029C1A4-F809-6D6E-A927-9645E00649E0}"/>
              </a:ext>
            </a:extLst>
          </p:cNvPr>
          <p:cNvSpPr txBox="1"/>
          <p:nvPr/>
        </p:nvSpPr>
        <p:spPr>
          <a:xfrm>
            <a:off x="752475" y="-8758"/>
            <a:ext cx="106870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«Зоопарк» Языков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02290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оток" id="{EB81238A-2284-4A40-B479-E8FD18CFF365}" vid="{0C104658-8C60-4C6D-A247-0E27191EE3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Поток</Template>
  <TotalTime>143</TotalTime>
  <Words>461</Words>
  <Application>Microsoft Office PowerPoint</Application>
  <PresentationFormat>Широкоэкранный</PresentationFormat>
  <Paragraphs>200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Constantia</vt:lpstr>
      <vt:lpstr>Linux Libertine</vt:lpstr>
      <vt:lpstr>MinionPro-Regular</vt:lpstr>
      <vt:lpstr>Wingdings 2</vt:lpstr>
      <vt:lpstr>Поток</vt:lpstr>
      <vt:lpstr>Основы программирования на языке С++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 на языке С++</dc:title>
  <dc:creator>Petro Gonchar</dc:creator>
  <cp:lastModifiedBy>Petro Gonchar</cp:lastModifiedBy>
  <cp:revision>3</cp:revision>
  <dcterms:created xsi:type="dcterms:W3CDTF">2023-06-18T13:09:37Z</dcterms:created>
  <dcterms:modified xsi:type="dcterms:W3CDTF">2023-06-18T15:32:43Z</dcterms:modified>
</cp:coreProperties>
</file>