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83" r:id="rId23"/>
    <p:sldId id="277" r:id="rId24"/>
    <p:sldId id="278" r:id="rId25"/>
    <p:sldId id="280" r:id="rId26"/>
    <p:sldId id="282" r:id="rId27"/>
    <p:sldId id="281" r:id="rId28"/>
    <p:sldId id="284" r:id="rId29"/>
    <p:sldId id="279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S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D47FE-41D7-46B5-9F53-0D1E25571DCE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721E7-1DD0-4A56-96C1-D4EC4909B84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F20E-468A-41E5-A5B1-D09D16812F97}" type="datetime1">
              <a:rPr lang="ru-RU" smtClean="0"/>
              <a:pPr/>
              <a:t>18.06.2023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E29-9B16-4BD7-A042-607EFDF25A81}" type="datetime1">
              <a:rPr lang="ru-RU" smtClean="0"/>
              <a:pPr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D011-34C6-4C46-B18D-788B1BBB67FE}" type="datetime1">
              <a:rPr lang="ru-RU" smtClean="0"/>
              <a:pPr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6E7A-659D-469C-865F-D7ED6949BDC3}" type="datetime1">
              <a:rPr lang="ru-RU" smtClean="0"/>
              <a:pPr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DF6B-690C-4520-AF11-660F24ED4255}" type="datetime1">
              <a:rPr lang="ru-RU" smtClean="0"/>
              <a:pPr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9F99-F7C9-48EE-8999-83014E837AF0}" type="datetime1">
              <a:rPr lang="ru-RU" smtClean="0"/>
              <a:pPr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5318-6040-4973-80DA-DBF15DDE1C7B}" type="datetime1">
              <a:rPr lang="ru-RU" smtClean="0"/>
              <a:pPr/>
              <a:t>18.06.2023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12F7-586F-477A-8B36-3C17EB8BA5A6}" type="datetime1">
              <a:rPr lang="ru-RU" smtClean="0"/>
              <a:pPr/>
              <a:t>18.06.2023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B57-7132-422D-A8F0-FA5F162A6269}" type="datetime1">
              <a:rPr lang="ru-RU" smtClean="0"/>
              <a:pPr/>
              <a:t>18.06.2023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12B-D10F-4B05-B41F-D51486987B53}" type="datetime1">
              <a:rPr lang="ru-RU" smtClean="0"/>
              <a:pPr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0401-07D1-4B28-986C-5F1A24A5C916}" type="datetime1">
              <a:rPr lang="ru-RU" smtClean="0"/>
              <a:pPr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18205ED-8505-4FF1-B93D-F18CACE97B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40AEBA-D3C3-437F-AEFE-D017B56CA7BA}" type="datetime1">
              <a:rPr lang="ru-RU" smtClean="0"/>
              <a:pPr/>
              <a:t>18.06.2023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8205ED-8505-4FF1-B93D-F18CACE97BB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1%D1%82%D1%80%D0%B0%D1%83%D1%81%D1%82%D1%80%D1%83%D0%BF,_%D0%91%D1%8C%D1%91%D1%80%D0%BD" TargetMode="Externa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Основы программирования на языке С++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Петр  Петрович Гончаров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z="1400" smtClean="0"/>
              <a:pPr/>
              <a:t>1</a:t>
            </a:fld>
            <a:endParaRPr lang="ru-RU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MS VS 2022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060848"/>
            <a:ext cx="555828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060847"/>
            <a:ext cx="3312368" cy="397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MS VS 2022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35163"/>
            <a:ext cx="6905388" cy="4585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MS VS 2022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06842"/>
            <a:ext cx="6912768" cy="459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MS VS 2022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6937076" cy="460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MS VS 2022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08" y="2060848"/>
            <a:ext cx="8115056" cy="434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51655" y="2060848"/>
            <a:ext cx="5138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Графический интерфейс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MS VS2022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708920"/>
            <a:ext cx="52213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// - так выделяется комментарий 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/* */ - так выделяется комментарий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</a:t>
            </a:r>
            <a:r>
              <a:rPr lang="en-US" sz="2400" dirty="0" err="1"/>
              <a:t>argv</a:t>
            </a:r>
            <a:r>
              <a:rPr lang="en-US" sz="2400" dirty="0"/>
              <a:t>[]) {}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std::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 std::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 using namespace std;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setlocale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(LC_ALL, 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Escape-</a:t>
            </a:r>
            <a:r>
              <a:rPr lang="ru-RU" dirty="0"/>
              <a:t>последовательности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67687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395536" y="3284984"/>
            <a:ext cx="6336704" cy="288032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3861048"/>
            <a:ext cx="6408712" cy="288032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4452102"/>
            <a:ext cx="6408712" cy="921114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173798" y="3750045"/>
            <a:ext cx="4750845" cy="9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Практика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408" y="1988839"/>
            <a:ext cx="6249674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42422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323528" y="2492896"/>
            <a:ext cx="8352928" cy="360040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2852936"/>
            <a:ext cx="8352928" cy="720080"/>
          </a:xfrm>
          <a:prstGeom prst="rect">
            <a:avLst/>
          </a:prstGeom>
          <a:solidFill>
            <a:srgbClr val="92D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3573016"/>
            <a:ext cx="8352928" cy="1368152"/>
          </a:xfrm>
          <a:prstGeom prst="rect">
            <a:avLst/>
          </a:prstGeom>
          <a:solidFill>
            <a:srgbClr val="00B0F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4941168"/>
            <a:ext cx="8352928" cy="1152128"/>
          </a:xfrm>
          <a:prstGeom prst="rect">
            <a:avLst/>
          </a:prstGeom>
          <a:solidFill>
            <a:srgbClr val="7030A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</a:t>
            </a:r>
            <a:r>
              <a:rPr lang="en-US" dirty="0" err="1"/>
              <a:t>vs</a:t>
            </a:r>
            <a:r>
              <a:rPr lang="ru-RU" dirty="0"/>
              <a:t> константы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517232"/>
            <a:ext cx="810529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1990581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1. Преобразовать время поездки заданного в часах и минутах в минуты.</a:t>
            </a:r>
            <a:br>
              <a:rPr lang="ru-RU" sz="2000" dirty="0"/>
            </a:br>
            <a:r>
              <a:rPr lang="ru-RU" sz="2000" dirty="0"/>
              <a:t>Проверка: 1 ч. 39 мин. –</a:t>
            </a:r>
            <a:r>
              <a:rPr lang="en-US" sz="2000" dirty="0"/>
              <a:t>&gt;  </a:t>
            </a:r>
            <a:r>
              <a:rPr lang="ru-RU" sz="2000" dirty="0"/>
              <a:t>99 мин.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852936"/>
            <a:ext cx="7560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2. Вычислить площадь плоского прямоугольного земельного участка в кв. метрах (сотках) по заданным ширине и длине в метрах. Проверка</a:t>
            </a:r>
            <a:r>
              <a:rPr lang="en-US" sz="2000" dirty="0"/>
              <a:t>: </a:t>
            </a:r>
            <a:r>
              <a:rPr lang="ru-RU" sz="2000" dirty="0"/>
              <a:t>ширина 2</a:t>
            </a:r>
            <a:r>
              <a:rPr lang="en-US" sz="2000" dirty="0"/>
              <a:t>0</a:t>
            </a:r>
            <a:r>
              <a:rPr lang="ru-RU" sz="2000" dirty="0"/>
              <a:t> м. длинна 30 м. -</a:t>
            </a:r>
            <a:r>
              <a:rPr lang="en-US" sz="2000" dirty="0"/>
              <a:t>&gt; </a:t>
            </a:r>
            <a:r>
              <a:rPr lang="ru-RU" sz="2000" dirty="0"/>
              <a:t>600 кв. м. (6 соток)</a:t>
            </a:r>
            <a:endParaRPr lang="ru-RU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82008"/>
            <a:ext cx="8568952" cy="136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3528" y="1988840"/>
            <a:ext cx="84889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Свойства: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Последовательность действий (порядок, дискретность, </a:t>
            </a:r>
            <a:br>
              <a:rPr lang="ru-RU" sz="2000" dirty="0"/>
            </a:br>
            <a:r>
              <a:rPr lang="ru-RU" sz="2000" dirty="0"/>
              <a:t>однозначность, точность);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Исполнитель (способности, инструменты, материалы, данные, время);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Результат (массовость, повторяемость);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149080"/>
            <a:ext cx="22202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Типы:</a:t>
            </a:r>
          </a:p>
          <a:p>
            <a:r>
              <a:rPr lang="ru-RU" sz="2000" b="1" dirty="0"/>
              <a:t>Линейный </a:t>
            </a:r>
          </a:p>
          <a:p>
            <a:endParaRPr lang="ru-RU" sz="2000" b="1" dirty="0"/>
          </a:p>
          <a:p>
            <a:r>
              <a:rPr lang="ru-RU" sz="2000" b="1" dirty="0"/>
              <a:t>Разветвлённый </a:t>
            </a:r>
          </a:p>
          <a:p>
            <a:endParaRPr lang="ru-RU" sz="2000" b="1" dirty="0"/>
          </a:p>
          <a:p>
            <a:r>
              <a:rPr lang="ru-RU" sz="2000" b="1" dirty="0"/>
              <a:t>Циклический</a:t>
            </a:r>
          </a:p>
        </p:txBody>
      </p:sp>
      <p:sp>
        <p:nvSpPr>
          <p:cNvPr id="1026" name="AutoShape 2" descr="Линейка металлическая плоская VIRA 150 мм купить оптом по цене в  интернет-магазине Vira®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Линейка металлическая плоская VIRA 150 мм купить оптом по цене в  интернет-магазине Vira®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437112"/>
            <a:ext cx="1584175" cy="15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149080"/>
            <a:ext cx="1584176" cy="19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4149080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Выгнутая вверх стрелка 11"/>
          <p:cNvSpPr/>
          <p:nvPr/>
        </p:nvSpPr>
        <p:spPr>
          <a:xfrm>
            <a:off x="6588224" y="3717032"/>
            <a:ext cx="208823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Выгнутая вверх стрелка 12"/>
          <p:cNvSpPr/>
          <p:nvPr/>
        </p:nvSpPr>
        <p:spPr>
          <a:xfrm rot="10800000">
            <a:off x="6531854" y="5780631"/>
            <a:ext cx="208823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Литералы, именование и служебные слова С++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62280"/>
            <a:ext cx="6624736" cy="502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196752"/>
            <a:ext cx="3672408" cy="209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3717032"/>
            <a:ext cx="2891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 допустимо:</a:t>
            </a:r>
          </a:p>
          <a:p>
            <a:r>
              <a:rPr lang="ru-RU" dirty="0"/>
              <a:t>555_</a:t>
            </a:r>
            <a:r>
              <a:rPr lang="en-US" dirty="0"/>
              <a:t>gold</a:t>
            </a:r>
          </a:p>
          <a:p>
            <a:r>
              <a:rPr lang="en-US" dirty="0"/>
              <a:t>gold$</a:t>
            </a:r>
          </a:p>
          <a:p>
            <a:r>
              <a:rPr lang="en-US" dirty="0"/>
              <a:t>min-max </a:t>
            </a:r>
            <a:r>
              <a:rPr lang="ru-RU" dirty="0"/>
              <a:t>или </a:t>
            </a:r>
            <a:r>
              <a:rPr lang="en-US" dirty="0"/>
              <a:t>sun moon</a:t>
            </a:r>
          </a:p>
          <a:p>
            <a:r>
              <a:rPr lang="en-US" dirty="0"/>
              <a:t>return</a:t>
            </a:r>
          </a:p>
          <a:p>
            <a:r>
              <a:rPr lang="en-US" dirty="0" err="1"/>
              <a:t>int</a:t>
            </a:r>
            <a:r>
              <a:rPr lang="en-US" dirty="0"/>
              <a:t> k </a:t>
            </a:r>
            <a:r>
              <a:rPr lang="ru-RU" dirty="0"/>
              <a:t>и </a:t>
            </a:r>
            <a:r>
              <a:rPr lang="en-US" dirty="0" err="1"/>
              <a:t>bool</a:t>
            </a:r>
            <a:r>
              <a:rPr lang="en-US" dirty="0"/>
              <a:t> k – </a:t>
            </a:r>
            <a:br>
              <a:rPr lang="ru-RU" dirty="0"/>
            </a:br>
            <a:r>
              <a:rPr lang="ru-RU" dirty="0"/>
              <a:t>в пределах одной области</a:t>
            </a:r>
          </a:p>
          <a:p>
            <a:r>
              <a:rPr lang="en-US" dirty="0" err="1"/>
              <a:t>int</a:t>
            </a:r>
            <a:r>
              <a:rPr lang="en-US" dirty="0"/>
              <a:t> k </a:t>
            </a:r>
            <a:r>
              <a:rPr lang="ru-RU" dirty="0"/>
              <a:t>и</a:t>
            </a:r>
            <a:r>
              <a:rPr lang="en-US" dirty="0"/>
              <a:t>  </a:t>
            </a:r>
            <a:r>
              <a:rPr lang="en-US" dirty="0" err="1"/>
              <a:t>bool</a:t>
            </a:r>
            <a:r>
              <a:rPr lang="en-US" dirty="0"/>
              <a:t> k</a:t>
            </a:r>
          </a:p>
          <a:p>
            <a:r>
              <a:rPr lang="en-US" dirty="0"/>
              <a:t>dir/File</a:t>
            </a:r>
          </a:p>
          <a:p>
            <a:r>
              <a:rPr lang="ru-RU" dirty="0"/>
              <a:t>Файл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7864" y="3723997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 рекомендуется:</a:t>
            </a:r>
          </a:p>
          <a:p>
            <a:r>
              <a:rPr lang="en-US" dirty="0" err="1"/>
              <a:t>kkk</a:t>
            </a:r>
            <a:endParaRPr lang="en-US" dirty="0"/>
          </a:p>
          <a:p>
            <a:r>
              <a:rPr lang="ru-RU" dirty="0"/>
              <a:t>_</a:t>
            </a:r>
            <a:r>
              <a:rPr lang="en-US" dirty="0"/>
              <a:t>getter</a:t>
            </a:r>
          </a:p>
          <a:p>
            <a:r>
              <a:rPr lang="en-US" dirty="0"/>
              <a:t>l, I, 0, O</a:t>
            </a:r>
          </a:p>
          <a:p>
            <a:r>
              <a:rPr lang="en-US" dirty="0" err="1"/>
              <a:t>very_long_name_of_var</a:t>
            </a:r>
            <a:endParaRPr lang="en-US" dirty="0"/>
          </a:p>
          <a:p>
            <a:r>
              <a:rPr lang="en-US" dirty="0" err="1"/>
              <a:t>apsmskvnd</a:t>
            </a:r>
            <a:endParaRPr lang="en-US" dirty="0"/>
          </a:p>
          <a:p>
            <a:r>
              <a:rPr lang="en-US" dirty="0"/>
              <a:t>SIZE</a:t>
            </a:r>
            <a:endParaRPr lang="ru-RU" dirty="0"/>
          </a:p>
          <a:p>
            <a:r>
              <a:rPr lang="en-US" dirty="0" err="1"/>
              <a:t>dlina</a:t>
            </a:r>
            <a:endParaRPr lang="en-US" dirty="0"/>
          </a:p>
          <a:p>
            <a:r>
              <a:rPr lang="en-US" dirty="0" err="1"/>
              <a:t>FileName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0232" y="3717032"/>
            <a:ext cx="2891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Нужно</a:t>
            </a:r>
            <a:r>
              <a:rPr lang="en-US" b="1" dirty="0"/>
              <a:t> </a:t>
            </a:r>
            <a:r>
              <a:rPr lang="ru-RU" b="1" dirty="0"/>
              <a:t>-</a:t>
            </a:r>
            <a:r>
              <a:rPr lang="en-US" b="1" dirty="0"/>
              <a:t> </a:t>
            </a:r>
            <a:r>
              <a:rPr lang="ru-RU" b="1" dirty="0"/>
              <a:t>можно:</a:t>
            </a:r>
          </a:p>
          <a:p>
            <a:r>
              <a:rPr lang="en-US" dirty="0"/>
              <a:t>width</a:t>
            </a:r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k, m, n;</a:t>
            </a:r>
          </a:p>
          <a:p>
            <a:r>
              <a:rPr lang="en-US" dirty="0"/>
              <a:t>double x, y, z, t;</a:t>
            </a:r>
          </a:p>
          <a:p>
            <a:r>
              <a:rPr lang="en-US" dirty="0" err="1"/>
              <a:t>fileName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file_name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932598" y="1628800"/>
            <a:ext cx="3007554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bool</a:t>
            </a:r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sz="3200" dirty="0"/>
              <a:t>char</a:t>
            </a:r>
          </a:p>
          <a:p>
            <a:pPr algn="ctr"/>
            <a:r>
              <a:rPr lang="en-US" dirty="0"/>
              <a:t> </a:t>
            </a:r>
            <a:r>
              <a:rPr lang="en-US" sz="4400" dirty="0"/>
              <a:t>short</a:t>
            </a:r>
          </a:p>
          <a:p>
            <a:pPr algn="ctr"/>
            <a:r>
              <a:rPr lang="en-US" dirty="0"/>
              <a:t> </a:t>
            </a:r>
            <a:r>
              <a:rPr lang="en-US" sz="5400" dirty="0" err="1"/>
              <a:t>int</a:t>
            </a:r>
            <a:endParaRPr lang="en-US" sz="5400" dirty="0"/>
          </a:p>
          <a:p>
            <a:pPr algn="ctr"/>
            <a:r>
              <a:rPr lang="en-US" dirty="0"/>
              <a:t> </a:t>
            </a:r>
            <a:r>
              <a:rPr lang="en-US" sz="6000" dirty="0"/>
              <a:t>long</a:t>
            </a:r>
          </a:p>
          <a:p>
            <a:pPr algn="ctr"/>
            <a:r>
              <a:rPr lang="en-US" dirty="0"/>
              <a:t> </a:t>
            </a:r>
            <a:r>
              <a:rPr lang="en-US" sz="6600" dirty="0"/>
              <a:t>float</a:t>
            </a:r>
          </a:p>
          <a:p>
            <a:pPr algn="ctr"/>
            <a:r>
              <a:rPr lang="en-US" dirty="0"/>
              <a:t> </a:t>
            </a:r>
            <a:r>
              <a:rPr lang="en-US" sz="7200" dirty="0"/>
              <a:t>double</a:t>
            </a:r>
            <a:endParaRPr lang="ru-RU" sz="7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11560" y="2699042"/>
            <a:ext cx="78845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Арифметические операторы: </a:t>
            </a:r>
            <a:r>
              <a:rPr lang="ru-RU" sz="2800" b="1" dirty="0">
                <a:solidFill>
                  <a:srgbClr val="00B050"/>
                </a:solidFill>
              </a:rPr>
              <a:t>=, +, -,*,/,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%,++a, a++,--a, a++</a:t>
            </a:r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2800" b="1" dirty="0"/>
              <a:t>Операторы сравнения</a:t>
            </a:r>
            <a:r>
              <a:rPr lang="en-US" sz="2800" b="1" dirty="0"/>
              <a:t>: </a:t>
            </a:r>
            <a:r>
              <a:rPr lang="en-US" sz="2800" b="1" dirty="0">
                <a:solidFill>
                  <a:srgbClr val="00B050"/>
                </a:solidFill>
              </a:rPr>
              <a:t>==</a:t>
            </a:r>
            <a:r>
              <a:rPr lang="ru-RU" sz="2800" b="1" dirty="0">
                <a:solidFill>
                  <a:srgbClr val="00B050"/>
                </a:solidFill>
              </a:rPr>
              <a:t>,</a:t>
            </a:r>
            <a:r>
              <a:rPr lang="en-US" sz="2800" b="1" dirty="0">
                <a:solidFill>
                  <a:srgbClr val="00B050"/>
                </a:solidFill>
              </a:rPr>
              <a:t>!=</a:t>
            </a:r>
            <a:r>
              <a:rPr lang="ru-RU" sz="2800" b="1" dirty="0">
                <a:solidFill>
                  <a:srgbClr val="00B050"/>
                </a:solidFill>
              </a:rPr>
              <a:t>,</a:t>
            </a:r>
            <a:r>
              <a:rPr lang="en-US" sz="2800" b="1" dirty="0">
                <a:solidFill>
                  <a:srgbClr val="00B050"/>
                </a:solidFill>
              </a:rPr>
              <a:t>&gt;,&lt;, &gt;=, &lt; =</a:t>
            </a:r>
            <a:endParaRPr lang="ru-RU" sz="2800" b="1" dirty="0">
              <a:solidFill>
                <a:srgbClr val="00B050"/>
              </a:solidFill>
            </a:endParaRPr>
          </a:p>
          <a:p>
            <a:r>
              <a:rPr lang="ru-RU" sz="2800" b="1" dirty="0"/>
              <a:t>Логические операторы: </a:t>
            </a:r>
            <a:r>
              <a:rPr lang="ru-RU" sz="2800" b="1" dirty="0">
                <a:solidFill>
                  <a:srgbClr val="FF0000"/>
                </a:solidFill>
              </a:rPr>
              <a:t>!, </a:t>
            </a:r>
            <a:r>
              <a:rPr lang="en-US" sz="2800" b="1" dirty="0">
                <a:solidFill>
                  <a:srgbClr val="FF0000"/>
                </a:solidFill>
              </a:rPr>
              <a:t>&amp;&amp;, ||</a:t>
            </a:r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2800" b="1" dirty="0"/>
              <a:t>Побитовые операторы</a:t>
            </a:r>
            <a:r>
              <a:rPr lang="en-US" sz="2800" b="1" dirty="0"/>
              <a:t>: </a:t>
            </a:r>
            <a:r>
              <a:rPr lang="en-US" sz="2800" b="1" dirty="0">
                <a:solidFill>
                  <a:srgbClr val="FF0000"/>
                </a:solidFill>
              </a:rPr>
              <a:t>~, |, &amp;, ^, &lt;&lt;, &gt;&gt;</a:t>
            </a:r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2800" b="1" dirty="0"/>
              <a:t>Составное присваивание</a:t>
            </a:r>
            <a:r>
              <a:rPr lang="en-US" sz="2800" b="1" dirty="0"/>
              <a:t>: </a:t>
            </a:r>
            <a:r>
              <a:rPr lang="en-US" sz="2800" b="1" dirty="0">
                <a:solidFill>
                  <a:srgbClr val="FF0000"/>
                </a:solidFill>
              </a:rPr>
              <a:t>+=, -=, *=, /=, %=,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^=, &amp;=, &lt;&lt;=, &gt;&gt;=</a:t>
            </a:r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2800" b="1" dirty="0"/>
              <a:t>Другие операторы: </a:t>
            </a:r>
            <a:r>
              <a:rPr lang="ru-RU" sz="2800" b="1" dirty="0">
                <a:solidFill>
                  <a:srgbClr val="00B050"/>
                </a:solidFill>
              </a:rPr>
              <a:t>()</a:t>
            </a:r>
            <a:r>
              <a:rPr lang="en-US" sz="2800" b="1" dirty="0">
                <a:solidFill>
                  <a:srgbClr val="00B050"/>
                </a:solidFill>
              </a:rPr>
              <a:t>, {}, </a:t>
            </a:r>
            <a:r>
              <a:rPr lang="en-US" sz="2800" b="1" dirty="0">
                <a:solidFill>
                  <a:srgbClr val="FF0000"/>
                </a:solidFill>
              </a:rPr>
              <a:t>[], ,, ., :, ::, ex</a:t>
            </a:r>
            <a:r>
              <a:rPr lang="ru-RU" sz="2800" b="1" dirty="0">
                <a:solidFill>
                  <a:srgbClr val="FF0000"/>
                </a:solidFill>
              </a:rPr>
              <a:t>?</a:t>
            </a:r>
            <a:r>
              <a:rPr lang="en-US" sz="2800" b="1" dirty="0">
                <a:solidFill>
                  <a:srgbClr val="FF0000"/>
                </a:solidFill>
              </a:rPr>
              <a:t> 1:0, *,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&amp;, new , delete, </a:t>
            </a:r>
            <a:r>
              <a:rPr lang="en-US" sz="2800" b="1" dirty="0" err="1">
                <a:solidFill>
                  <a:srgbClr val="FF0000"/>
                </a:solidFill>
              </a:rPr>
              <a:t>sizeof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988840"/>
            <a:ext cx="7901394" cy="523220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Унарные,         Бинарные,              Тернарный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7" y="260648"/>
            <a:ext cx="5791729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70375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/>
              <a:t>Составное присваивание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7162" y="2420888"/>
            <a:ext cx="498585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3200" i="1" dirty="0">
                <a:latin typeface="Arial" pitchFamily="34" charset="0"/>
                <a:cs typeface="Arial" pitchFamily="34" charset="0"/>
              </a:rPr>
              <a:t> a = 0;</a:t>
            </a:r>
            <a:endParaRPr lang="ru-RU" sz="3200" i="1" dirty="0">
              <a:latin typeface="Arial" pitchFamily="34" charset="0"/>
              <a:cs typeface="Arial" pitchFamily="34" charset="0"/>
            </a:endParaRPr>
          </a:p>
          <a:p>
            <a:r>
              <a:rPr lang="en-US" sz="3200" i="1" dirty="0">
                <a:latin typeface="Arial" pitchFamily="34" charset="0"/>
                <a:cs typeface="Arial" pitchFamily="34" charset="0"/>
              </a:rPr>
              <a:t>a += 10; </a:t>
            </a:r>
            <a:r>
              <a:rPr lang="en-US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это </a:t>
            </a:r>
            <a:r>
              <a:rPr lang="en-US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 = a + 10;</a:t>
            </a:r>
            <a:endParaRPr lang="ru-RU" sz="3200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i="1" dirty="0">
                <a:latin typeface="Arial" pitchFamily="34" charset="0"/>
                <a:cs typeface="Arial" pitchFamily="34" charset="0"/>
              </a:rPr>
              <a:t>a </a:t>
            </a:r>
            <a:r>
              <a:rPr lang="ru-RU" sz="3200" i="1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3200" i="1" dirty="0">
                <a:latin typeface="Arial" pitchFamily="34" charset="0"/>
                <a:cs typeface="Arial" pitchFamily="34" charset="0"/>
              </a:rPr>
              <a:t>= 11; </a:t>
            </a:r>
            <a:r>
              <a:rPr lang="en-US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ru-RU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это </a:t>
            </a:r>
            <a:r>
              <a:rPr lang="en-US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 = a - 11;</a:t>
            </a:r>
          </a:p>
          <a:p>
            <a:r>
              <a:rPr lang="en-US" sz="3200" i="1" dirty="0">
                <a:latin typeface="Arial" pitchFamily="34" charset="0"/>
                <a:cs typeface="Arial" pitchFamily="34" charset="0"/>
              </a:rPr>
              <a:t>a *= 12; </a:t>
            </a:r>
            <a:r>
              <a:rPr lang="en-US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это </a:t>
            </a:r>
            <a:r>
              <a:rPr lang="en-US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 = a * 12;</a:t>
            </a:r>
          </a:p>
          <a:p>
            <a:r>
              <a:rPr lang="en-US" sz="3200" i="1" dirty="0">
                <a:latin typeface="Arial" pitchFamily="34" charset="0"/>
                <a:cs typeface="Arial" pitchFamily="34" charset="0"/>
              </a:rPr>
              <a:t>a /=  2; </a:t>
            </a:r>
            <a:r>
              <a:rPr lang="en-US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это </a:t>
            </a:r>
            <a:r>
              <a:rPr lang="en-US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 =a  / 2;</a:t>
            </a:r>
          </a:p>
          <a:p>
            <a:r>
              <a:rPr lang="en-US" sz="3200" i="1" dirty="0">
                <a:latin typeface="Arial" pitchFamily="34" charset="0"/>
                <a:cs typeface="Arial" pitchFamily="34" charset="0"/>
              </a:rPr>
              <a:t>a %= 3; </a:t>
            </a:r>
            <a:r>
              <a:rPr lang="en-US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это </a:t>
            </a:r>
            <a:r>
              <a:rPr lang="en-US" sz="32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 = a % 3;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5589240"/>
            <a:ext cx="3524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Попробуем на практике</a:t>
            </a:r>
          </a:p>
          <a:p>
            <a:r>
              <a:rPr lang="ru-RU" sz="2400" dirty="0"/>
              <a:t>на теме циклы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Префиксный и постфиксный инкремент и декремент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15616" y="3573016"/>
            <a:ext cx="23575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a = 10;</a:t>
            </a:r>
          </a:p>
          <a:p>
            <a:r>
              <a:rPr lang="en-US" sz="3200" dirty="0" err="1"/>
              <a:t>cout</a:t>
            </a:r>
            <a:r>
              <a:rPr lang="en-US" sz="3200" dirty="0"/>
              <a:t> &lt;&lt; a;</a:t>
            </a:r>
          </a:p>
          <a:p>
            <a:r>
              <a:rPr lang="en-US" sz="3200" dirty="0" err="1"/>
              <a:t>cout</a:t>
            </a:r>
            <a:r>
              <a:rPr lang="en-US" sz="3200" dirty="0"/>
              <a:t> &lt;&lt; a++;</a:t>
            </a:r>
          </a:p>
          <a:p>
            <a:r>
              <a:rPr lang="en-US" sz="3200" dirty="0" err="1"/>
              <a:t>cout</a:t>
            </a:r>
            <a:r>
              <a:rPr lang="en-US" sz="3200" dirty="0"/>
              <a:t> &lt;&lt; a;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87162" y="2420888"/>
            <a:ext cx="49611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a++ </a:t>
            </a:r>
            <a:r>
              <a:rPr lang="ru-RU" sz="3200" dirty="0"/>
              <a:t>это</a:t>
            </a:r>
            <a:r>
              <a:rPr lang="en-US" sz="3200" dirty="0"/>
              <a:t> </a:t>
            </a:r>
            <a:r>
              <a:rPr lang="ru-RU" sz="3200" dirty="0"/>
              <a:t>примерно  </a:t>
            </a:r>
            <a:r>
              <a:rPr lang="en-US" sz="3200" dirty="0"/>
              <a:t>a = a+1;</a:t>
            </a:r>
            <a:endParaRPr lang="ru-RU" sz="3200" dirty="0"/>
          </a:p>
          <a:p>
            <a:r>
              <a:rPr lang="en-US" sz="3200" dirty="0"/>
              <a:t>a</a:t>
            </a:r>
            <a:r>
              <a:rPr lang="ru-RU" sz="3200" dirty="0"/>
              <a:t>-- это примерно </a:t>
            </a:r>
            <a:r>
              <a:rPr lang="en-US" sz="3200" dirty="0"/>
              <a:t>a = a-1;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136" y="3573016"/>
            <a:ext cx="23675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a = 10;</a:t>
            </a:r>
          </a:p>
          <a:p>
            <a:r>
              <a:rPr lang="en-US" sz="3200" dirty="0" err="1"/>
              <a:t>cout</a:t>
            </a:r>
            <a:r>
              <a:rPr lang="en-US" sz="3200" dirty="0"/>
              <a:t> &lt;&lt; a;</a:t>
            </a:r>
          </a:p>
          <a:p>
            <a:r>
              <a:rPr lang="en-US" sz="3200" dirty="0" err="1"/>
              <a:t>cout</a:t>
            </a:r>
            <a:r>
              <a:rPr lang="en-US" sz="3200" dirty="0"/>
              <a:t> &lt;&lt; ++a;</a:t>
            </a:r>
          </a:p>
          <a:p>
            <a:r>
              <a:rPr lang="en-US" sz="3200" dirty="0" err="1"/>
              <a:t>cout</a:t>
            </a:r>
            <a:r>
              <a:rPr lang="en-US" sz="3200" dirty="0"/>
              <a:t> &lt;&lt; a;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589240"/>
            <a:ext cx="3524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Попробуем на практике</a:t>
            </a:r>
          </a:p>
          <a:p>
            <a:r>
              <a:rPr lang="ru-RU" sz="2400" dirty="0"/>
              <a:t>на теме циклы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2132856"/>
            <a:ext cx="614318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2555776" y="2420888"/>
            <a:ext cx="2952328" cy="1872208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12594" y="1052736"/>
            <a:ext cx="38679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 (a == 0){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 &lt;&lt; “a </a:t>
            </a:r>
            <a:r>
              <a:rPr lang="ru-RU" sz="2400" dirty="0"/>
              <a:t>равно 0\</a:t>
            </a:r>
            <a:r>
              <a:rPr lang="en-US" sz="2400" dirty="0"/>
              <a:t>n”;</a:t>
            </a:r>
            <a:r>
              <a:rPr lang="ru-RU" sz="2400" dirty="0"/>
              <a:t> </a:t>
            </a:r>
            <a:endParaRPr lang="en-US" sz="2400" dirty="0"/>
          </a:p>
          <a:p>
            <a:r>
              <a:rPr lang="en-US" sz="2400" dirty="0"/>
              <a:t>} else 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 &lt;&lt; “a </a:t>
            </a:r>
            <a:r>
              <a:rPr lang="ru-RU" sz="2400" dirty="0"/>
              <a:t>не равно 0\</a:t>
            </a:r>
            <a:r>
              <a:rPr lang="en-US" sz="2400" dirty="0"/>
              <a:t>n”;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704856" cy="454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описания алгоритмов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4383" y="1844824"/>
            <a:ext cx="89641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Словесное представление (на одном из языков);</a:t>
            </a:r>
          </a:p>
          <a:p>
            <a:r>
              <a:rPr lang="ru-RU" sz="2000" dirty="0"/>
              <a:t>Текстовое представление (на одном из языков);</a:t>
            </a:r>
          </a:p>
          <a:p>
            <a:r>
              <a:rPr lang="ru-RU" sz="2000" dirty="0"/>
              <a:t>Представление в виде  последовательности электрохимических импульсов;</a:t>
            </a:r>
          </a:p>
          <a:p>
            <a:r>
              <a:rPr lang="ru-RU" sz="2000" dirty="0"/>
              <a:t>Графическое представление (например </a:t>
            </a:r>
            <a:r>
              <a:rPr lang="ru-RU" sz="2000" b="1" dirty="0"/>
              <a:t>Блок-схема</a:t>
            </a:r>
            <a:r>
              <a:rPr lang="ru-RU" sz="2000" dirty="0"/>
              <a:t>);</a:t>
            </a:r>
          </a:p>
          <a:p>
            <a:r>
              <a:rPr lang="ru-RU" sz="2000" dirty="0"/>
              <a:t>Представление в форме кода (на одном из языков, например С++)</a:t>
            </a:r>
            <a:r>
              <a:rPr lang="en-US" sz="2000" dirty="0"/>
              <a:t>;</a:t>
            </a:r>
            <a:endParaRPr lang="ru-RU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501975"/>
            <a:ext cx="5400600" cy="309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5"/>
            <a:ext cx="7992888" cy="479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Тернарный</a:t>
            </a:r>
            <a:r>
              <a:rPr lang="ru-RU" sz="5400" b="1" dirty="0"/>
              <a:t> </a:t>
            </a:r>
            <a:r>
              <a:rPr lang="ru-RU" dirty="0"/>
              <a:t>оператор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536" y="2636912"/>
            <a:ext cx="4069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a = (b==0)</a:t>
            </a:r>
            <a:r>
              <a:rPr lang="en-US" sz="3200" b="1" dirty="0"/>
              <a:t>?</a:t>
            </a:r>
            <a:r>
              <a:rPr lang="en-US" sz="3200" dirty="0"/>
              <a:t> 10 </a:t>
            </a:r>
            <a:r>
              <a:rPr lang="en-US" sz="3200" b="1" dirty="0"/>
              <a:t>:</a:t>
            </a:r>
            <a:r>
              <a:rPr lang="en-US" sz="3200" dirty="0"/>
              <a:t>  13;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4149080"/>
            <a:ext cx="16546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 a;</a:t>
            </a:r>
          </a:p>
          <a:p>
            <a:r>
              <a:rPr lang="en-US" sz="2400" dirty="0"/>
              <a:t>if ( b == 0) </a:t>
            </a:r>
          </a:p>
          <a:p>
            <a:r>
              <a:rPr lang="en-US" sz="2400" dirty="0"/>
              <a:t>    a = 10;</a:t>
            </a:r>
          </a:p>
          <a:p>
            <a:r>
              <a:rPr lang="en-US" sz="2400" dirty="0"/>
              <a:t>else </a:t>
            </a:r>
          </a:p>
          <a:p>
            <a:r>
              <a:rPr lang="en-US" sz="2400" dirty="0"/>
              <a:t>    a = 13;</a:t>
            </a:r>
            <a:endParaRPr lang="ru-RU" sz="2400" dirty="0"/>
          </a:p>
        </p:txBody>
      </p:sp>
      <p:sp>
        <p:nvSpPr>
          <p:cNvPr id="7" name="Двойная стрелка влево/вправо 6"/>
          <p:cNvSpPr/>
          <p:nvPr/>
        </p:nvSpPr>
        <p:spPr>
          <a:xfrm rot="2428699">
            <a:off x="3585428" y="3474781"/>
            <a:ext cx="2460510" cy="11521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87624" y="1916832"/>
            <a:ext cx="327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логическое выражение (</a:t>
            </a:r>
            <a:r>
              <a:rPr lang="en-US" dirty="0" err="1"/>
              <a:t>bool</a:t>
            </a:r>
            <a:r>
              <a:rPr lang="ru-RU" dirty="0"/>
              <a:t>)</a:t>
            </a:r>
          </a:p>
        </p:txBody>
      </p:sp>
      <p:sp>
        <p:nvSpPr>
          <p:cNvPr id="9" name="Левая фигурная скобка 8"/>
          <p:cNvSpPr/>
          <p:nvPr/>
        </p:nvSpPr>
        <p:spPr>
          <a:xfrm rot="5400000">
            <a:off x="1938918" y="1957626"/>
            <a:ext cx="513635" cy="1008112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039258" y="242088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792874" y="242088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5589240"/>
            <a:ext cx="476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Нужно попробовать на практике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32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6480720" cy="472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76056" y="4390072"/>
            <a:ext cx="37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Отвлекающий вариант:</a:t>
            </a:r>
          </a:p>
          <a:p>
            <a:r>
              <a:rPr lang="ru-RU" sz="2000" dirty="0"/>
              <a:t>Находится ли точка</a:t>
            </a:r>
            <a:r>
              <a:rPr lang="en-US" sz="2000" dirty="0"/>
              <a:t> (x, y)</a:t>
            </a:r>
            <a:r>
              <a:rPr lang="ru-RU" sz="2000" dirty="0"/>
              <a:t> </a:t>
            </a:r>
            <a:endParaRPr lang="en-US" sz="2000" dirty="0"/>
          </a:p>
          <a:p>
            <a:r>
              <a:rPr lang="ru-RU" sz="2000" dirty="0"/>
              <a:t>внутри квадрата</a:t>
            </a:r>
            <a:r>
              <a:rPr lang="en-US" sz="2000" dirty="0"/>
              <a:t> </a:t>
            </a:r>
            <a:r>
              <a:rPr lang="ru-RU" sz="2000" dirty="0"/>
              <a:t>со стороной </a:t>
            </a:r>
            <a:r>
              <a:rPr lang="en-US" sz="2000" dirty="0"/>
              <a:t>size </a:t>
            </a:r>
            <a:r>
              <a:rPr lang="ru-RU" sz="2000" dirty="0"/>
              <a:t>и координатами</a:t>
            </a:r>
            <a:r>
              <a:rPr lang="en-US" sz="2000" dirty="0"/>
              <a:t> </a:t>
            </a:r>
          </a:p>
          <a:p>
            <a:r>
              <a:rPr lang="ru-RU" sz="2000" dirty="0"/>
              <a:t> левого нижнего угла </a:t>
            </a:r>
            <a:r>
              <a:rPr lang="en-US" sz="2000" dirty="0"/>
              <a:t>(x0, y0).</a:t>
            </a:r>
            <a:endParaRPr lang="ru-RU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35</a:t>
            </a:fld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63341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… while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Вложенная конструкция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27650" name="Picture 2" descr="Можно ли купить компьютер б/у? | Статьи спонсоров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4102" y="2204864"/>
            <a:ext cx="2686050" cy="17049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000256" y="1772816"/>
            <a:ext cx="157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Исполнитель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5134" y="2545740"/>
            <a:ext cx="2874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Входные данные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58587" y="4211796"/>
            <a:ext cx="143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6539" y="3851756"/>
            <a:ext cx="26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Операционная система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084168" y="1844824"/>
            <a:ext cx="273279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Выходные данные:</a:t>
            </a:r>
          </a:p>
          <a:p>
            <a:pPr>
              <a:buFontTx/>
              <a:buChar char="-"/>
            </a:pPr>
            <a:r>
              <a:rPr lang="ru-RU" dirty="0"/>
              <a:t>Результаты расчётов</a:t>
            </a:r>
          </a:p>
          <a:p>
            <a:pPr>
              <a:buFontTx/>
              <a:buChar char="-"/>
            </a:pPr>
            <a:r>
              <a:rPr lang="ru-RU" dirty="0"/>
              <a:t>Графика и видео</a:t>
            </a:r>
          </a:p>
          <a:p>
            <a:pPr>
              <a:buFontTx/>
              <a:buChar char="-"/>
            </a:pPr>
            <a:r>
              <a:rPr lang="ru-RU" dirty="0"/>
              <a:t>Информация</a:t>
            </a:r>
          </a:p>
          <a:p>
            <a:pPr>
              <a:buFontTx/>
              <a:buChar char="-"/>
            </a:pPr>
            <a:r>
              <a:rPr lang="ru-RU" dirty="0"/>
              <a:t>Управляющие команды</a:t>
            </a:r>
          </a:p>
          <a:p>
            <a:pPr>
              <a:buFontTx/>
              <a:buChar char="-"/>
            </a:pPr>
            <a:r>
              <a:rPr lang="ru-RU" dirty="0"/>
              <a:t>Помощь оператору</a:t>
            </a:r>
          </a:p>
          <a:p>
            <a:pPr>
              <a:buFontTx/>
              <a:buChar char="-"/>
            </a:pPr>
            <a:r>
              <a:rPr lang="ru-RU" dirty="0"/>
              <a:t>…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635896" y="4581129"/>
            <a:ext cx="2602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Среда разработки: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MS VS2022,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Qt, </a:t>
            </a:r>
            <a:r>
              <a:rPr lang="en-US" dirty="0"/>
              <a:t>Eclipse</a:t>
            </a:r>
          </a:p>
          <a:p>
            <a:r>
              <a:rPr lang="en-US" dirty="0"/>
              <a:t>Sublime Text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79512" y="4077072"/>
            <a:ext cx="3410922" cy="2395428"/>
            <a:chOff x="0" y="3861048"/>
            <a:chExt cx="3410922" cy="2395428"/>
          </a:xfrm>
        </p:grpSpPr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861048"/>
              <a:ext cx="341092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216024" y="5733256"/>
              <a:ext cx="2966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>
                  <a:solidFill>
                    <a:srgbClr val="FFFF00"/>
                  </a:solidFill>
                </a:rPr>
                <a:t>До создания ОС</a:t>
              </a: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3707904" y="5651956"/>
            <a:ext cx="179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Программисты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07904" y="6156012"/>
            <a:ext cx="1285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Заказчики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437112"/>
            <a:ext cx="2857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Выгнутая вверх стрелка 18"/>
          <p:cNvSpPr/>
          <p:nvPr/>
        </p:nvSpPr>
        <p:spPr>
          <a:xfrm>
            <a:off x="2555776" y="3645024"/>
            <a:ext cx="4968552" cy="8755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MS VS 2022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58" y="2487910"/>
            <a:ext cx="8914022" cy="338936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z="1400" smtClean="0"/>
              <a:pPr/>
              <a:t>5</a:t>
            </a:fld>
            <a:endParaRPr lang="ru-RU" sz="1400" dirty="0"/>
          </a:p>
        </p:txBody>
      </p:sp>
      <p:sp>
        <p:nvSpPr>
          <p:cNvPr id="6" name="Овал 5"/>
          <p:cNvSpPr/>
          <p:nvPr/>
        </p:nvSpPr>
        <p:spPr>
          <a:xfrm>
            <a:off x="971600" y="2348880"/>
            <a:ext cx="187220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365104"/>
            <a:ext cx="7000031" cy="94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MS VS 2022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16832"/>
            <a:ext cx="3654885" cy="466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107504" y="5517232"/>
            <a:ext cx="208823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093737"/>
            <a:ext cx="6228184" cy="421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Овал 7"/>
          <p:cNvSpPr/>
          <p:nvPr/>
        </p:nvSpPr>
        <p:spPr>
          <a:xfrm>
            <a:off x="2483768" y="5949280"/>
            <a:ext cx="208823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907704" y="5949280"/>
            <a:ext cx="504056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MS VS 2022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96952"/>
            <a:ext cx="367700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3203848" y="4869160"/>
            <a:ext cx="122413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996952"/>
            <a:ext cx="3677006" cy="21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MS VS 2022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8712968" cy="436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107504" y="2132856"/>
            <a:ext cx="122413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2008" y="3933056"/>
            <a:ext cx="327585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-36512" y="5562202"/>
            <a:ext cx="309634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876256" y="6093296"/>
            <a:ext cx="19442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6372200" y="2852936"/>
            <a:ext cx="2771800" cy="2808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MS VS 2022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5ED-8505-4FF1-B93D-F18CACE97BBB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422" y="2276872"/>
            <a:ext cx="84010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 descr="https://upload.wikimedia.org/wikipedia/commons/1/1b/Ken_Thompson_and_Dennis_Ritchie--197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293096"/>
            <a:ext cx="3024336" cy="196094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2627784" y="6228020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Кен Томпсон и </a:t>
            </a:r>
            <a:r>
              <a:rPr lang="ru-RU" dirty="0" err="1"/>
              <a:t>Деннис</a:t>
            </a:r>
            <a:r>
              <a:rPr lang="ru-RU" dirty="0"/>
              <a:t> </a:t>
            </a:r>
            <a:r>
              <a:rPr lang="ru-RU" dirty="0" err="1"/>
              <a:t>Ритчи</a:t>
            </a:r>
            <a:endParaRPr lang="ru-RU" dirty="0"/>
          </a:p>
        </p:txBody>
      </p:sp>
      <p:pic>
        <p:nvPicPr>
          <p:cNvPr id="5126" name="Picture 6" descr="Бьерн Страуструп: и физик, и лирик / Аналитика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293096"/>
            <a:ext cx="2808312" cy="1944216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6300192" y="6228020"/>
            <a:ext cx="2052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Бьёрн Страуструп</a:t>
            </a:r>
            <a:endParaRPr lang="ru-RU" dirty="0">
              <a:hlinkClick r:id="rId5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827</TotalTime>
  <Words>803</Words>
  <Application>Microsoft Office PowerPoint</Application>
  <PresentationFormat>Экран (4:3)</PresentationFormat>
  <Paragraphs>202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Constantia</vt:lpstr>
      <vt:lpstr>Times New Roman</vt:lpstr>
      <vt:lpstr>Wingdings 2</vt:lpstr>
      <vt:lpstr>Поток</vt:lpstr>
      <vt:lpstr>Основы программирования на языке С++</vt:lpstr>
      <vt:lpstr>Алгоритм</vt:lpstr>
      <vt:lpstr>Способы описания алгоритмов </vt:lpstr>
      <vt:lpstr>Среда разработки</vt:lpstr>
      <vt:lpstr>Установка MS VS 2022</vt:lpstr>
      <vt:lpstr>Установка MS VS 2022</vt:lpstr>
      <vt:lpstr>Установка MS VS 2022</vt:lpstr>
      <vt:lpstr>Установка MS VS 2022</vt:lpstr>
      <vt:lpstr>Установка MS VS 2022</vt:lpstr>
      <vt:lpstr>Установка MS VS 2022</vt:lpstr>
      <vt:lpstr>Установка MS VS 2022</vt:lpstr>
      <vt:lpstr>Установка MS VS 2022</vt:lpstr>
      <vt:lpstr>Установка MS VS 2022</vt:lpstr>
      <vt:lpstr>Установка MS VS 2022</vt:lpstr>
      <vt:lpstr>Первая программа</vt:lpstr>
      <vt:lpstr>Escape-последовательности</vt:lpstr>
      <vt:lpstr>Практика</vt:lpstr>
      <vt:lpstr>Типы данных</vt:lpstr>
      <vt:lpstr>Переменные vs константы</vt:lpstr>
      <vt:lpstr>Литералы, именование и служебные слова С++</vt:lpstr>
      <vt:lpstr>Именование</vt:lpstr>
      <vt:lpstr>Преобразование типов</vt:lpstr>
      <vt:lpstr>Операторы</vt:lpstr>
      <vt:lpstr>Практика</vt:lpstr>
      <vt:lpstr>Приоритет</vt:lpstr>
      <vt:lpstr>Составное присваивание</vt:lpstr>
      <vt:lpstr>Префиксный и постфиксный инкремент и декремент</vt:lpstr>
      <vt:lpstr>IF</vt:lpstr>
      <vt:lpstr>Практика</vt:lpstr>
      <vt:lpstr>Практика</vt:lpstr>
      <vt:lpstr>Тернарный оператор</vt:lpstr>
      <vt:lpstr>Практика</vt:lpstr>
      <vt:lpstr>SWITCH CASE</vt:lpstr>
      <vt:lpstr>ENUM</vt:lpstr>
      <vt:lpstr>Циклы</vt:lpstr>
      <vt:lpstr>while</vt:lpstr>
      <vt:lpstr>do … while</vt:lpstr>
      <vt:lpstr>for</vt:lpstr>
      <vt:lpstr>Вложенная конструкция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языке С++</dc:title>
  <dc:creator>PS</dc:creator>
  <cp:lastModifiedBy>Petro Gonchar</cp:lastModifiedBy>
  <cp:revision>58</cp:revision>
  <dcterms:created xsi:type="dcterms:W3CDTF">2022-06-11T14:02:59Z</dcterms:created>
  <dcterms:modified xsi:type="dcterms:W3CDTF">2023-06-18T15:32:47Z</dcterms:modified>
</cp:coreProperties>
</file>