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11.emf" ContentType="image/x-em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3DE56F-417F-294F-9A87-02F7E6F722E2}" type="datetimeFigureOut">
              <a:rPr lang="en-US" smtClean="0"/>
              <a:t>20-Jul-16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E56F-417F-294F-9A87-02F7E6F722E2}" type="datetimeFigureOut">
              <a:rPr lang="en-US" smtClean="0"/>
              <a:t>20-Jul-16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0F7A-0F05-8248-9D9C-219C2C974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10" name="Picture 9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1" name="Picture 10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E56F-417F-294F-9A87-02F7E6F722E2}" type="datetimeFigureOut">
              <a:rPr lang="en-US" smtClean="0"/>
              <a:t>20-Jul-16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0F7A-0F05-8248-9D9C-219C2C974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E56F-417F-294F-9A87-02F7E6F722E2}" type="datetimeFigureOut">
              <a:rPr lang="en-US" smtClean="0"/>
              <a:t>20-Jul-16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0F7A-0F05-8248-9D9C-219C2C974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>
            <a:xfrm>
              <a:off x="0" y="0"/>
              <a:ext cx="7467600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428309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E56F-417F-294F-9A87-02F7E6F722E2}" type="datetimeFigureOut">
              <a:rPr lang="en-US" smtClean="0"/>
              <a:t>20-Jul-16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0F7A-0F05-8248-9D9C-219C2C974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E56F-417F-294F-9A87-02F7E6F722E2}" type="datetimeFigureOut">
              <a:rPr lang="en-US" smtClean="0"/>
              <a:t>20-Jul-16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0F7A-0F05-8248-9D9C-219C2C974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3DE56F-417F-294F-9A87-02F7E6F722E2}" type="datetimeFigureOut">
              <a:rPr lang="en-US" smtClean="0"/>
              <a:t>20-Jul-16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 anchorCtr="0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E56F-417F-294F-9A87-02F7E6F722E2}" type="datetimeFigureOut">
              <a:rPr lang="en-US" smtClean="0"/>
              <a:t>20-Jul-16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0F7A-0F05-8248-9D9C-219C2C97493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9"/>
          <p:cNvGrpSpPr/>
          <p:nvPr/>
        </p:nvGrpSpPr>
        <p:grpSpPr>
          <a:xfrm>
            <a:off x="0" y="0"/>
            <a:ext cx="9144000" cy="1191256"/>
            <a:chOff x="0" y="0"/>
            <a:chExt cx="9144000" cy="1191256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flipV="1">
            <a:off x="0" y="5666744"/>
            <a:ext cx="9144000" cy="1191256"/>
            <a:chOff x="0" y="0"/>
            <a:chExt cx="9144000" cy="1191256"/>
          </a:xfrm>
        </p:grpSpPr>
        <p:pic>
          <p:nvPicPr>
            <p:cNvPr id="12" name="Picture 11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13" name="Picture 12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pic>
        <p:nvPicPr>
          <p:cNvPr id="14" name="Picture 13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3258805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0" name="Picture 9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E56F-417F-294F-9A87-02F7E6F722E2}" type="datetimeFigureOut">
              <a:rPr lang="en-US" smtClean="0"/>
              <a:t>20-Jul-16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0F7A-0F05-8248-9D9C-219C2C974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11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2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E56F-417F-294F-9A87-02F7E6F722E2}" type="datetimeFigureOut">
              <a:rPr lang="en-US" smtClean="0"/>
              <a:t>20-Jul-16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0F7A-0F05-8248-9D9C-219C2C974931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6048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5" name="Picture 14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80052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8" name="Picture 7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E56F-417F-294F-9A87-02F7E6F722E2}" type="datetimeFigureOut">
              <a:rPr lang="en-US" smtClean="0"/>
              <a:t>20-Jul-16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0F7A-0F05-8248-9D9C-219C2C974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E56F-417F-294F-9A87-02F7E6F722E2}" type="datetimeFigureOut">
              <a:rPr lang="en-US" smtClean="0"/>
              <a:t>20-Jul-16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0F7A-0F05-8248-9D9C-219C2C974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E56F-417F-294F-9A87-02F7E6F722E2}" type="datetimeFigureOut">
              <a:rPr lang="en-US" smtClean="0"/>
              <a:t>20-Jul-16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D7C70F7A-0F05-8248-9D9C-219C2C974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2" y="1761565"/>
            <a:ext cx="7570787" cy="428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563DE56F-417F-294F-9A87-02F7E6F722E2}" type="datetimeFigureOut">
              <a:rPr lang="en-US" smtClean="0"/>
              <a:t>20-Jul-16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D7C70F7A-0F05-8248-9D9C-219C2C97493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  <p:txStyles>
    <p:titleStyle>
      <a:lvl1pPr algn="ctr" defTabSz="914400" rtl="0" eaLnBrk="1" latinLnBrk="0" hangingPunct="1">
        <a:lnSpc>
          <a:spcPts val="6000"/>
        </a:lnSpc>
        <a:spcBef>
          <a:spcPct val="0"/>
        </a:spcBef>
        <a:buNone/>
        <a:defRPr sz="54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4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LAUNDRY MART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4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our current day and age, having a busy schedule and having no time for laundry is no </a:t>
            </a:r>
            <a:r>
              <a:rPr lang="en-US" dirty="0" smtClean="0"/>
              <a:t>excuse to </a:t>
            </a:r>
            <a:r>
              <a:rPr lang="en-US" dirty="0"/>
              <a:t>look unkempt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Lifestyle </a:t>
            </a:r>
            <a:r>
              <a:rPr lang="en-US" dirty="0"/>
              <a:t>change in Kenya has led to the rise of different and easier ways to perform day to </a:t>
            </a:r>
            <a:r>
              <a:rPr lang="en-US" dirty="0" smtClean="0"/>
              <a:t>day</a:t>
            </a:r>
            <a:endParaRPr lang="en-US" dirty="0"/>
          </a:p>
          <a:p>
            <a:r>
              <a:rPr lang="en-US" dirty="0"/>
              <a:t>activities such as doing your laundry or cleaning your house.</a:t>
            </a:r>
          </a:p>
        </p:txBody>
      </p:sp>
    </p:spTree>
    <p:extLst>
      <p:ext uri="{BB962C8B-B14F-4D97-AF65-F5344CB8AC3E}">
        <p14:creationId xmlns:p14="http://schemas.microsoft.com/office/powerpoint/2010/main" val="395453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Busy working individuals</a:t>
            </a:r>
            <a:r>
              <a:rPr lang="en-US" dirty="0" smtClean="0"/>
              <a:t>;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 </a:t>
            </a:r>
            <a:r>
              <a:rPr lang="en-US" dirty="0"/>
              <a:t>have no time to do their own </a:t>
            </a:r>
            <a:r>
              <a:rPr lang="en-US" dirty="0" smtClean="0"/>
              <a:t>laundry</a:t>
            </a:r>
            <a:endParaRPr lang="en-US" dirty="0"/>
          </a:p>
          <a:p>
            <a:pPr lvl="1">
              <a:buFont typeface="Wingdings" charset="2"/>
              <a:buChar char="v"/>
            </a:pPr>
            <a:r>
              <a:rPr lang="en-US" dirty="0" smtClean="0"/>
              <a:t>have </a:t>
            </a:r>
            <a:r>
              <a:rPr lang="en-US" dirty="0"/>
              <a:t>no time or opportunity to go to the drycleaners / launderettes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going </a:t>
            </a:r>
            <a:r>
              <a:rPr lang="en-US" dirty="0"/>
              <a:t>to the dry cleaners may be </a:t>
            </a:r>
            <a:r>
              <a:rPr lang="en-US" dirty="0" smtClean="0"/>
              <a:t>costly </a:t>
            </a:r>
          </a:p>
          <a:p>
            <a:pPr>
              <a:buFontTx/>
              <a:buChar char="•"/>
            </a:pPr>
            <a:r>
              <a:rPr lang="en-US" dirty="0" smtClean="0"/>
              <a:t> </a:t>
            </a:r>
            <a:r>
              <a:rPr lang="en-US" dirty="0"/>
              <a:t>not comfortable letting women who do laundry into their homes (security risk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clothes are wet, may stay outside on the hanging lines for a week or more.</a:t>
            </a:r>
          </a:p>
        </p:txBody>
      </p:sp>
    </p:spTree>
    <p:extLst>
      <p:ext uri="{BB962C8B-B14F-4D97-AF65-F5344CB8AC3E}">
        <p14:creationId xmlns:p14="http://schemas.microsoft.com/office/powerpoint/2010/main" val="136236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mobile application that allows users to request for laundry </a:t>
            </a:r>
            <a:r>
              <a:rPr lang="en-US" smtClean="0"/>
              <a:t>services </a:t>
            </a:r>
            <a:endParaRPr lang="en-US" dirty="0" smtClean="0"/>
          </a:p>
          <a:p>
            <a:r>
              <a:rPr lang="en-US" dirty="0" smtClean="0"/>
              <a:t>User requests for service and enters their location, they get a quote and if they are fine with it, make payment.</a:t>
            </a:r>
          </a:p>
          <a:p>
            <a:r>
              <a:rPr lang="en-US" dirty="0" smtClean="0"/>
              <a:t>A representative of the company is goes to collect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2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Charge a commission for every laundry service tendered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1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101596"/>
              </p:ext>
            </p:extLst>
          </p:nvPr>
        </p:nvGraphicFramePr>
        <p:xfrm>
          <a:off x="2335060" y="5218072"/>
          <a:ext cx="1551140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1140"/>
              </a:tblGrid>
              <a:tr h="29718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UI Layer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/>
                </a:tc>
              </a:tr>
              <a:tr h="29718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Application Layer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/>
                </a:tc>
              </a:tr>
            </a:tbl>
          </a:graphicData>
        </a:graphic>
      </p:graphicFrame>
      <p:sp>
        <p:nvSpPr>
          <p:cNvPr id="5" name="Rectangle 40"/>
          <p:cNvSpPr>
            <a:spLocks noChangeArrowheads="1"/>
          </p:cNvSpPr>
          <p:nvPr/>
        </p:nvSpPr>
        <p:spPr bwMode="auto">
          <a:xfrm>
            <a:off x="904875" y="11960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743075" y="2158060"/>
            <a:ext cx="6119813" cy="3359150"/>
            <a:chOff x="0" y="0"/>
            <a:chExt cx="6119495" cy="3358515"/>
          </a:xfrm>
        </p:grpSpPr>
        <p:grpSp>
          <p:nvGrpSpPr>
            <p:cNvPr id="7" name="Page-1"/>
            <p:cNvGrpSpPr/>
            <p:nvPr/>
          </p:nvGrpSpPr>
          <p:grpSpPr>
            <a:xfrm>
              <a:off x="0" y="0"/>
              <a:ext cx="6119495" cy="3358515"/>
              <a:chOff x="42000" y="97777"/>
              <a:chExt cx="6120000" cy="3359174"/>
            </a:xfrm>
          </p:grpSpPr>
          <p:sp>
            <p:nvSpPr>
              <p:cNvPr id="9" name="Process 2"/>
              <p:cNvSpPr/>
              <p:nvPr/>
            </p:nvSpPr>
            <p:spPr>
              <a:xfrm>
                <a:off x="2741364" y="1680951"/>
                <a:ext cx="1776000" cy="1776000"/>
              </a:xfrm>
              <a:custGeom>
                <a:avLst/>
                <a:gdLst>
                  <a:gd name="connsiteX0" fmla="*/ 888000 w 1776000"/>
                  <a:gd name="connsiteY0" fmla="*/ 1776000 h 1776000"/>
                  <a:gd name="connsiteX1" fmla="*/ 888000 w 1776000"/>
                  <a:gd name="connsiteY1" fmla="*/ 0 h 1776000"/>
                  <a:gd name="connsiteX2" fmla="*/ 1776000 w 1776000"/>
                  <a:gd name="connsiteY2" fmla="*/ 888000 h 1776000"/>
                  <a:gd name="connsiteX3" fmla="*/ 0 w 1776000"/>
                  <a:gd name="connsiteY3" fmla="*/ 888000 h 1776000"/>
                  <a:gd name="connsiteX4" fmla="*/ 888000 w 1776000"/>
                  <a:gd name="connsiteY4" fmla="*/ 888000 h 1776000"/>
                  <a:gd name="connsiteX5" fmla="*/ 444000 w 1776000"/>
                  <a:gd name="connsiteY5" fmla="*/ 0 h 1776000"/>
                  <a:gd name="connsiteX6" fmla="*/ 1332000 w 1776000"/>
                  <a:gd name="connsiteY6" fmla="*/ 0 h 1776000"/>
                  <a:gd name="connsiteX7" fmla="*/ 444000 w 1776000"/>
                  <a:gd name="connsiteY7" fmla="*/ 1776000 h 1776000"/>
                  <a:gd name="connsiteX8" fmla="*/ 1332000 w 1776000"/>
                  <a:gd name="connsiteY8" fmla="*/ 1776000 h 1776000"/>
                  <a:gd name="connsiteX9" fmla="*/ 0 w 1776000"/>
                  <a:gd name="connsiteY9" fmla="*/ 444000 h 1776000"/>
                  <a:gd name="connsiteX10" fmla="*/ 0 w 1776000"/>
                  <a:gd name="connsiteY10" fmla="*/ 1332000 h 1776000"/>
                  <a:gd name="connsiteX11" fmla="*/ 1776000 w 1776000"/>
                  <a:gd name="connsiteY11" fmla="*/ 444000 h 1776000"/>
                  <a:gd name="connsiteX12" fmla="*/ 1776000 w 1776000"/>
                  <a:gd name="connsiteY12" fmla="*/ 1332000 h 177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0" t="0" r="0" b="0"/>
                <a:pathLst>
                  <a:path w="1776000" h="1776000">
                    <a:moveTo>
                      <a:pt x="1633920" y="1776000"/>
                    </a:moveTo>
                    <a:cubicBezTo>
                      <a:pt x="1712388" y="1776000"/>
                      <a:pt x="1776000" y="1712388"/>
                      <a:pt x="1776000" y="1633920"/>
                    </a:cubicBezTo>
                    <a:lnTo>
                      <a:pt x="1776000" y="142080"/>
                    </a:lnTo>
                    <a:cubicBezTo>
                      <a:pt x="1776000" y="63609"/>
                      <a:pt x="1712388" y="0"/>
                      <a:pt x="1633920" y="0"/>
                    </a:cubicBezTo>
                    <a:lnTo>
                      <a:pt x="142080" y="0"/>
                    </a:lnTo>
                    <a:cubicBezTo>
                      <a:pt x="63609" y="0"/>
                      <a:pt x="0" y="63609"/>
                      <a:pt x="0" y="142080"/>
                    </a:cubicBezTo>
                    <a:lnTo>
                      <a:pt x="0" y="1633920"/>
                    </a:lnTo>
                    <a:cubicBezTo>
                      <a:pt x="0" y="1712388"/>
                      <a:pt x="63609" y="1776000"/>
                      <a:pt x="142080" y="1776000"/>
                    </a:cubicBezTo>
                    <a:lnTo>
                      <a:pt x="1633920" y="1776000"/>
                    </a:lnTo>
                    <a:close/>
                  </a:path>
                </a:pathLst>
              </a:custGeom>
              <a:solidFill>
                <a:srgbClr val="CBDAB5"/>
              </a:solidFill>
              <a:ln w="6000" cap="flat">
                <a:solidFill>
                  <a:srgbClr val="FFFFFF"/>
                </a:solidFill>
                <a:miter lim="800000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" name="Server"/>
              <p:cNvGrpSpPr/>
              <p:nvPr/>
            </p:nvGrpSpPr>
            <p:grpSpPr>
              <a:xfrm>
                <a:off x="3247720" y="97777"/>
                <a:ext cx="716550" cy="1302849"/>
                <a:chOff x="3247720" y="97777"/>
                <a:chExt cx="716550" cy="1302849"/>
              </a:xfrm>
            </p:grpSpPr>
            <p:sp>
              <p:nvSpPr>
                <p:cNvPr id="34" name="Freeform 33"/>
                <p:cNvSpPr/>
                <p:nvPr/>
              </p:nvSpPr>
              <p:spPr>
                <a:xfrm>
                  <a:off x="3247768" y="98624"/>
                  <a:ext cx="716502" cy="108052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6502" h="1080528">
                      <a:moveTo>
                        <a:pt x="695496" y="0"/>
                      </a:moveTo>
                      <a:lnTo>
                        <a:pt x="0" y="1069596"/>
                      </a:lnTo>
                      <a:lnTo>
                        <a:pt x="9336" y="1080528"/>
                      </a:lnTo>
                      <a:lnTo>
                        <a:pt x="569468" y="1080528"/>
                      </a:lnTo>
                      <a:lnTo>
                        <a:pt x="716502" y="914292"/>
                      </a:lnTo>
                      <a:lnTo>
                        <a:pt x="716502" y="8749"/>
                      </a:lnTo>
                      <a:lnTo>
                        <a:pt x="695496" y="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Freeform 34"/>
                <p:cNvSpPr/>
                <p:nvPr/>
              </p:nvSpPr>
              <p:spPr>
                <a:xfrm>
                  <a:off x="3247720" y="245733"/>
                  <a:ext cx="563677" cy="921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3677" h="921600">
                      <a:moveTo>
                        <a:pt x="0" y="0"/>
                      </a:moveTo>
                      <a:lnTo>
                        <a:pt x="560177" y="0"/>
                      </a:lnTo>
                      <a:lnTo>
                        <a:pt x="563677" y="921600"/>
                      </a:lnTo>
                      <a:lnTo>
                        <a:pt x="0" y="9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7F7F7F"/>
                    </a:gs>
                    <a:gs pos="50000">
                      <a:srgbClr val="D8D8D8"/>
                    </a:gs>
                    <a:gs pos="100000">
                      <a:srgbClr val="7F7F7F"/>
                    </a:gs>
                  </a:gsLst>
                  <a:lin ang="0" scaled="0"/>
                </a:gra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" name="Freeform 35"/>
                <p:cNvSpPr/>
                <p:nvPr/>
              </p:nvSpPr>
              <p:spPr>
                <a:xfrm>
                  <a:off x="3256848" y="97777"/>
                  <a:ext cx="694806" cy="15479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4806" h="154791">
                      <a:moveTo>
                        <a:pt x="0" y="154791"/>
                      </a:moveTo>
                      <a:lnTo>
                        <a:pt x="551988" y="154791"/>
                      </a:lnTo>
                      <a:lnTo>
                        <a:pt x="694806" y="0"/>
                      </a:lnTo>
                      <a:lnTo>
                        <a:pt x="130703" y="0"/>
                      </a:lnTo>
                      <a:lnTo>
                        <a:pt x="0" y="154791"/>
                      </a:lnTo>
                      <a:close/>
                    </a:path>
                  </a:pathLst>
                </a:custGeom>
                <a:solidFill>
                  <a:srgbClr val="D8D8D8"/>
                </a:soli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Freeform 36"/>
                <p:cNvSpPr/>
                <p:nvPr/>
              </p:nvSpPr>
              <p:spPr>
                <a:xfrm>
                  <a:off x="3805550" y="97778"/>
                  <a:ext cx="146074" cy="107296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6074" h="1072968">
                      <a:moveTo>
                        <a:pt x="3710" y="1072968"/>
                      </a:moveTo>
                      <a:lnTo>
                        <a:pt x="146074" y="917142"/>
                      </a:lnTo>
                      <a:lnTo>
                        <a:pt x="146074" y="0"/>
                      </a:lnTo>
                      <a:lnTo>
                        <a:pt x="0" y="152861"/>
                      </a:lnTo>
                      <a:lnTo>
                        <a:pt x="3710" y="107296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95959"/>
                    </a:gs>
                    <a:gs pos="100000">
                      <a:srgbClr val="A5A5A5"/>
                    </a:gs>
                  </a:gsLst>
                  <a:lin ang="10800000" scaled="0"/>
                </a:gra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Freeform 37"/>
                <p:cNvSpPr/>
                <p:nvPr/>
              </p:nvSpPr>
              <p:spPr>
                <a:xfrm>
                  <a:off x="3247726" y="243032"/>
                  <a:ext cx="14463" cy="9277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463" h="927726">
                      <a:moveTo>
                        <a:pt x="0" y="6115"/>
                      </a:moveTo>
                      <a:lnTo>
                        <a:pt x="0" y="927726"/>
                      </a:lnTo>
                      <a:lnTo>
                        <a:pt x="14463" y="905460"/>
                      </a:lnTo>
                      <a:lnTo>
                        <a:pt x="14463" y="0"/>
                      </a:lnTo>
                      <a:lnTo>
                        <a:pt x="0" y="6115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Freeform 38"/>
                <p:cNvSpPr/>
                <p:nvPr/>
              </p:nvSpPr>
              <p:spPr>
                <a:xfrm>
                  <a:off x="3261790" y="498473"/>
                  <a:ext cx="545226" cy="178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45226" h="17809">
                      <a:moveTo>
                        <a:pt x="0" y="0"/>
                      </a:moveTo>
                      <a:lnTo>
                        <a:pt x="545226" y="0"/>
                      </a:lnTo>
                      <a:lnTo>
                        <a:pt x="545226" y="17809"/>
                      </a:lnTo>
                      <a:lnTo>
                        <a:pt x="0" y="178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7F7F7F"/>
                    </a:gs>
                    <a:gs pos="50000">
                      <a:srgbClr val="3F3F3F"/>
                    </a:gs>
                    <a:gs pos="100000">
                      <a:srgbClr val="7F7F7F"/>
                    </a:gs>
                  </a:gsLst>
                  <a:lin ang="0" scaled="0"/>
                </a:gra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Freeform 39"/>
                <p:cNvSpPr/>
                <p:nvPr/>
              </p:nvSpPr>
              <p:spPr>
                <a:xfrm>
                  <a:off x="3261790" y="765609"/>
                  <a:ext cx="545226" cy="178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45226" h="17809">
                      <a:moveTo>
                        <a:pt x="0" y="0"/>
                      </a:moveTo>
                      <a:lnTo>
                        <a:pt x="545226" y="0"/>
                      </a:lnTo>
                      <a:lnTo>
                        <a:pt x="545226" y="17809"/>
                      </a:lnTo>
                      <a:lnTo>
                        <a:pt x="0" y="178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7F7F7F"/>
                    </a:gs>
                    <a:gs pos="50000">
                      <a:srgbClr val="3F3F3F"/>
                    </a:gs>
                    <a:gs pos="100000">
                      <a:srgbClr val="7F7F7F"/>
                    </a:gs>
                  </a:gsLst>
                  <a:lin ang="0" scaled="0"/>
                </a:gra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40"/>
                <p:cNvSpPr/>
                <p:nvPr/>
              </p:nvSpPr>
              <p:spPr>
                <a:xfrm>
                  <a:off x="3633415" y="1014932"/>
                  <a:ext cx="106070" cy="756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6070" h="75687">
                      <a:moveTo>
                        <a:pt x="0" y="0"/>
                      </a:moveTo>
                      <a:lnTo>
                        <a:pt x="106070" y="0"/>
                      </a:lnTo>
                      <a:lnTo>
                        <a:pt x="106070" y="75687"/>
                      </a:lnTo>
                      <a:lnTo>
                        <a:pt x="0" y="756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0000"/>
                    </a:gs>
                    <a:gs pos="100000">
                      <a:srgbClr val="FF5050"/>
                    </a:gs>
                  </a:gsLst>
                  <a:lin ang="18900000" scaled="0"/>
                </a:gra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41"/>
                <p:cNvSpPr/>
                <p:nvPr/>
              </p:nvSpPr>
              <p:spPr>
                <a:xfrm>
                  <a:off x="3247720" y="97781"/>
                  <a:ext cx="703926" cy="15176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03926" h="151766">
                      <a:moveTo>
                        <a:pt x="703926" y="0"/>
                      </a:moveTo>
                      <a:lnTo>
                        <a:pt x="687822" y="8224"/>
                      </a:lnTo>
                      <a:lnTo>
                        <a:pt x="148105" y="11642"/>
                      </a:lnTo>
                      <a:lnTo>
                        <a:pt x="13177" y="151766"/>
                      </a:lnTo>
                      <a:lnTo>
                        <a:pt x="0" y="151372"/>
                      </a:lnTo>
                      <a:lnTo>
                        <a:pt x="139821" y="0"/>
                      </a:lnTo>
                      <a:lnTo>
                        <a:pt x="703926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42"/>
                <p:cNvSpPr/>
                <p:nvPr/>
              </p:nvSpPr>
              <p:spPr>
                <a:xfrm>
                  <a:off x="3262186" y="246133"/>
                  <a:ext cx="544816" cy="55954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44816" h="559546">
                      <a:moveTo>
                        <a:pt x="0" y="537286"/>
                      </a:moveTo>
                      <a:lnTo>
                        <a:pt x="544816" y="537286"/>
                      </a:lnTo>
                      <a:lnTo>
                        <a:pt x="544816" y="559546"/>
                      </a:lnTo>
                      <a:lnTo>
                        <a:pt x="0" y="559546"/>
                      </a:lnTo>
                      <a:lnTo>
                        <a:pt x="0" y="537286"/>
                      </a:lnTo>
                      <a:close/>
                    </a:path>
                    <a:path w="544816" h="559546">
                      <a:moveTo>
                        <a:pt x="0" y="270155"/>
                      </a:moveTo>
                      <a:lnTo>
                        <a:pt x="544816" y="270155"/>
                      </a:lnTo>
                      <a:lnTo>
                        <a:pt x="544816" y="292416"/>
                      </a:lnTo>
                      <a:lnTo>
                        <a:pt x="0" y="292416"/>
                      </a:lnTo>
                      <a:lnTo>
                        <a:pt x="0" y="270155"/>
                      </a:lnTo>
                      <a:close/>
                    </a:path>
                    <a:path w="544816" h="559546">
                      <a:moveTo>
                        <a:pt x="2360" y="0"/>
                      </a:moveTo>
                      <a:lnTo>
                        <a:pt x="544816" y="3024"/>
                      </a:lnTo>
                      <a:lnTo>
                        <a:pt x="530350" y="20833"/>
                      </a:lnTo>
                      <a:lnTo>
                        <a:pt x="1946" y="20833"/>
                      </a:lnTo>
                      <a:lnTo>
                        <a:pt x="236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FBFBF"/>
                    </a:gs>
                    <a:gs pos="50000">
                      <a:srgbClr val="F2F2F2"/>
                    </a:gs>
                    <a:gs pos="100000">
                      <a:srgbClr val="BFBFBF"/>
                    </a:gs>
                  </a:gsLst>
                  <a:lin ang="0" scaled="0"/>
                </a:gra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Text 160"/>
                <p:cNvSpPr txBox="1"/>
                <p:nvPr/>
              </p:nvSpPr>
              <p:spPr>
                <a:xfrm>
                  <a:off x="3403943" y="1280626"/>
                  <a:ext cx="480000" cy="120000"/>
                </a:xfrm>
                <a:prstGeom prst="rect">
                  <a:avLst/>
                </a:prstGeom>
                <a:noFill/>
              </p:spPr>
              <p:txBody>
                <a:bodyPr wrap="square" lIns="36000" tIns="0" rIns="36000" bIns="0" rtlCol="0" anchor="ctr"/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850" kern="100">
                      <a:solidFill>
                        <a:srgbClr val="303030"/>
                      </a:solidFill>
                      <a:effectLst/>
                      <a:latin typeface="Arial" panose="020B060402020202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Server</a:t>
                  </a:r>
                  <a:endParaRPr lang="en-US" sz="1050" kern="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" name="Database"/>
              <p:cNvGrpSpPr/>
              <p:nvPr/>
            </p:nvGrpSpPr>
            <p:grpSpPr>
              <a:xfrm>
                <a:off x="3357972" y="2126628"/>
                <a:ext cx="542785" cy="884646"/>
                <a:chOff x="3357972" y="2126628"/>
                <a:chExt cx="542785" cy="884646"/>
              </a:xfrm>
            </p:grpSpPr>
            <p:sp>
              <p:nvSpPr>
                <p:cNvPr id="26" name="Freeform 25"/>
                <p:cNvSpPr/>
                <p:nvPr/>
              </p:nvSpPr>
              <p:spPr>
                <a:xfrm>
                  <a:off x="3355988" y="2126004"/>
                  <a:ext cx="545596" cy="88568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45596" h="885684">
                      <a:moveTo>
                        <a:pt x="995" y="124864"/>
                      </a:moveTo>
                      <a:cubicBezTo>
                        <a:pt x="2575" y="-41711"/>
                        <a:pt x="538738" y="-41711"/>
                        <a:pt x="543274" y="123818"/>
                      </a:cubicBezTo>
                      <a:cubicBezTo>
                        <a:pt x="548073" y="299021"/>
                        <a:pt x="543274" y="585328"/>
                        <a:pt x="543274" y="754908"/>
                      </a:cubicBezTo>
                      <a:cubicBezTo>
                        <a:pt x="543274" y="924492"/>
                        <a:pt x="2098" y="934746"/>
                        <a:pt x="2098" y="753600"/>
                      </a:cubicBezTo>
                      <a:cubicBezTo>
                        <a:pt x="2098" y="572461"/>
                        <a:pt x="0" y="284109"/>
                        <a:pt x="995" y="12486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49225"/>
                    </a:gs>
                    <a:gs pos="100000">
                      <a:srgbClr val="CC6600"/>
                    </a:gs>
                  </a:gsLst>
                  <a:lin ang="5400000" scaled="0"/>
                </a:gra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6"/>
                <p:cNvSpPr/>
                <p:nvPr/>
              </p:nvSpPr>
              <p:spPr>
                <a:xfrm>
                  <a:off x="3368554" y="2140279"/>
                  <a:ext cx="518046" cy="8545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18046" h="854562">
                      <a:moveTo>
                        <a:pt x="3481" y="119144"/>
                      </a:moveTo>
                      <a:cubicBezTo>
                        <a:pt x="-6017" y="284802"/>
                        <a:pt x="16089" y="655476"/>
                        <a:pt x="3050" y="719184"/>
                      </a:cubicBezTo>
                      <a:cubicBezTo>
                        <a:pt x="-9989" y="782886"/>
                        <a:pt x="57040" y="813906"/>
                        <a:pt x="57040" y="813906"/>
                      </a:cubicBezTo>
                      <a:cubicBezTo>
                        <a:pt x="57040" y="813906"/>
                        <a:pt x="319653" y="906468"/>
                        <a:pt x="463801" y="813906"/>
                      </a:cubicBezTo>
                      <a:cubicBezTo>
                        <a:pt x="494402" y="794118"/>
                        <a:pt x="515439" y="794040"/>
                        <a:pt x="515438" y="719184"/>
                      </a:cubicBezTo>
                      <a:cubicBezTo>
                        <a:pt x="515438" y="644322"/>
                        <a:pt x="519289" y="271811"/>
                        <a:pt x="518046" y="119144"/>
                      </a:cubicBezTo>
                      <a:cubicBezTo>
                        <a:pt x="515389" y="-33522"/>
                        <a:pt x="12979" y="-46513"/>
                        <a:pt x="3481" y="11914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D83D"/>
                    </a:gs>
                    <a:gs pos="100000">
                      <a:srgbClr val="E2A71C"/>
                    </a:gs>
                  </a:gsLst>
                  <a:lin ang="18900000" scaled="0"/>
                </a:gra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7"/>
                <p:cNvSpPr/>
                <p:nvPr/>
              </p:nvSpPr>
              <p:spPr>
                <a:xfrm>
                  <a:off x="3422841" y="2327989"/>
                  <a:ext cx="37522" cy="6405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7522" h="640512">
                      <a:moveTo>
                        <a:pt x="0" y="0"/>
                      </a:moveTo>
                      <a:lnTo>
                        <a:pt x="0" y="624786"/>
                      </a:lnTo>
                      <a:lnTo>
                        <a:pt x="36917" y="640512"/>
                      </a:lnTo>
                      <a:lnTo>
                        <a:pt x="3752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Freeform 28"/>
                <p:cNvSpPr/>
                <p:nvPr/>
              </p:nvSpPr>
              <p:spPr>
                <a:xfrm>
                  <a:off x="3765385" y="2328030"/>
                  <a:ext cx="67517" cy="6516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517" h="651624">
                      <a:moveTo>
                        <a:pt x="0" y="33387"/>
                      </a:moveTo>
                      <a:lnTo>
                        <a:pt x="337" y="651624"/>
                      </a:lnTo>
                      <a:lnTo>
                        <a:pt x="67358" y="625296"/>
                      </a:lnTo>
                      <a:lnTo>
                        <a:pt x="67358" y="0"/>
                      </a:lnTo>
                      <a:lnTo>
                        <a:pt x="0" y="3338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49225"/>
                    </a:gs>
                    <a:gs pos="100000">
                      <a:srgbClr val="E2A71C"/>
                    </a:gs>
                  </a:gsLst>
                  <a:lin ang="5400000" scaled="0"/>
                </a:gra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Freeform 29"/>
                <p:cNvSpPr/>
                <p:nvPr/>
              </p:nvSpPr>
              <p:spPr>
                <a:xfrm>
                  <a:off x="3371609" y="2141770"/>
                  <a:ext cx="512335" cy="227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12335" h="227975">
                      <a:moveTo>
                        <a:pt x="0" y="113766"/>
                      </a:moveTo>
                      <a:cubicBezTo>
                        <a:pt x="-13043" y="-23775"/>
                        <a:pt x="509573" y="-53784"/>
                        <a:pt x="512335" y="113766"/>
                      </a:cubicBezTo>
                      <a:cubicBezTo>
                        <a:pt x="515179" y="279568"/>
                        <a:pt x="13043" y="251306"/>
                        <a:pt x="0" y="1137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D83D"/>
                    </a:gs>
                    <a:gs pos="100000">
                      <a:srgbClr val="E2A71C"/>
                    </a:gs>
                  </a:gsLst>
                  <a:lin ang="16200000" scaled="0"/>
                </a:gra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3385077" y="2296520"/>
                  <a:ext cx="409073" cy="7349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073" h="73495">
                      <a:moveTo>
                        <a:pt x="0" y="1406"/>
                      </a:moveTo>
                      <a:cubicBezTo>
                        <a:pt x="0" y="1406"/>
                        <a:pt x="172068" y="79879"/>
                        <a:pt x="410186" y="48805"/>
                      </a:cubicBezTo>
                      <a:cubicBezTo>
                        <a:pt x="148238" y="124817"/>
                        <a:pt x="0" y="1406"/>
                        <a:pt x="0" y="1406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Freeform 31"/>
                <p:cNvSpPr/>
                <p:nvPr/>
              </p:nvSpPr>
              <p:spPr>
                <a:xfrm>
                  <a:off x="3469565" y="2550514"/>
                  <a:ext cx="246238" cy="44963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6238" h="449633">
                      <a:moveTo>
                        <a:pt x="13686" y="0"/>
                      </a:moveTo>
                      <a:cubicBezTo>
                        <a:pt x="13686" y="0"/>
                        <a:pt x="99492" y="350190"/>
                        <a:pt x="244894" y="443725"/>
                      </a:cubicBezTo>
                      <a:cubicBezTo>
                        <a:pt x="111406" y="466283"/>
                        <a:pt x="0" y="424304"/>
                        <a:pt x="0" y="424304"/>
                      </a:cubicBezTo>
                      <a:lnTo>
                        <a:pt x="1368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49225"/>
                    </a:gs>
                    <a:gs pos="100000">
                      <a:srgbClr val="E2A71C"/>
                    </a:gs>
                  </a:gsLst>
                  <a:lin ang="16200000" scaled="0"/>
                </a:gra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Text 161"/>
                <p:cNvSpPr txBox="1"/>
                <p:nvPr/>
              </p:nvSpPr>
              <p:spPr>
                <a:xfrm>
                  <a:off x="3231964" y="3042148"/>
                  <a:ext cx="794802" cy="203642"/>
                </a:xfrm>
                <a:prstGeom prst="rect">
                  <a:avLst/>
                </a:prstGeom>
                <a:noFill/>
              </p:spPr>
              <p:txBody>
                <a:bodyPr wrap="square" lIns="36000" tIns="0" rIns="36000" bIns="0" rtlCol="0" anchor="ctr"/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850" kern="100">
                      <a:solidFill>
                        <a:srgbClr val="303030"/>
                      </a:solidFill>
                      <a:effectLst/>
                      <a:latin typeface="Arial" panose="020B060402020202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Database</a:t>
                  </a:r>
                  <a:endParaRPr lang="en-US" sz="1050" kern="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" name="User"/>
              <p:cNvGrpSpPr/>
              <p:nvPr/>
            </p:nvGrpSpPr>
            <p:grpSpPr>
              <a:xfrm flipH="1">
                <a:off x="42000" y="578625"/>
                <a:ext cx="420000" cy="600000"/>
                <a:chOff x="42000" y="578625"/>
                <a:chExt cx="420000" cy="600000"/>
              </a:xfrm>
            </p:grpSpPr>
            <p:sp>
              <p:nvSpPr>
                <p:cNvPr id="20" name="Freeform 19"/>
                <p:cNvSpPr/>
                <p:nvPr/>
              </p:nvSpPr>
              <p:spPr>
                <a:xfrm flipH="1">
                  <a:off x="57074" y="664765"/>
                  <a:ext cx="346612" cy="45695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6612" h="456958">
                      <a:moveTo>
                        <a:pt x="301290" y="23959"/>
                      </a:moveTo>
                      <a:cubicBezTo>
                        <a:pt x="301290" y="23959"/>
                        <a:pt x="317028" y="52553"/>
                        <a:pt x="321005" y="64418"/>
                      </a:cubicBezTo>
                      <a:cubicBezTo>
                        <a:pt x="327577" y="84023"/>
                        <a:pt x="331524" y="109523"/>
                        <a:pt x="328399" y="120781"/>
                      </a:cubicBezTo>
                      <a:cubicBezTo>
                        <a:pt x="324098" y="129620"/>
                        <a:pt x="311376" y="147893"/>
                        <a:pt x="311147" y="156724"/>
                      </a:cubicBezTo>
                      <a:cubicBezTo>
                        <a:pt x="310782" y="170880"/>
                        <a:pt x="348490" y="213251"/>
                        <a:pt x="346126" y="227791"/>
                      </a:cubicBezTo>
                      <a:cubicBezTo>
                        <a:pt x="344829" y="245762"/>
                        <a:pt x="323887" y="236572"/>
                        <a:pt x="318956" y="250663"/>
                      </a:cubicBezTo>
                      <a:cubicBezTo>
                        <a:pt x="316720" y="257062"/>
                        <a:pt x="317102" y="274349"/>
                        <a:pt x="316244" y="277197"/>
                      </a:cubicBezTo>
                      <a:cubicBezTo>
                        <a:pt x="314434" y="284155"/>
                        <a:pt x="298278" y="294497"/>
                        <a:pt x="276371" y="295586"/>
                      </a:cubicBezTo>
                      <a:cubicBezTo>
                        <a:pt x="310327" y="297764"/>
                        <a:pt x="313242" y="280891"/>
                        <a:pt x="315260" y="289459"/>
                      </a:cubicBezTo>
                      <a:cubicBezTo>
                        <a:pt x="315090" y="296820"/>
                        <a:pt x="311563" y="298730"/>
                        <a:pt x="311563" y="305393"/>
                      </a:cubicBezTo>
                      <a:cubicBezTo>
                        <a:pt x="311563" y="313540"/>
                        <a:pt x="317964" y="321530"/>
                        <a:pt x="309715" y="340309"/>
                      </a:cubicBezTo>
                      <a:cubicBezTo>
                        <a:pt x="285070" y="364815"/>
                        <a:pt x="233724" y="346244"/>
                        <a:pt x="227154" y="353174"/>
                      </a:cubicBezTo>
                      <a:cubicBezTo>
                        <a:pt x="220585" y="360106"/>
                        <a:pt x="234871" y="407371"/>
                        <a:pt x="234871" y="407371"/>
                      </a:cubicBezTo>
                      <a:lnTo>
                        <a:pt x="219055" y="456011"/>
                      </a:lnTo>
                      <a:lnTo>
                        <a:pt x="32214" y="404123"/>
                      </a:lnTo>
                      <a:lnTo>
                        <a:pt x="40003" y="347326"/>
                      </a:lnTo>
                      <a:lnTo>
                        <a:pt x="0" y="148280"/>
                      </a:lnTo>
                      <a:lnTo>
                        <a:pt x="281848" y="0"/>
                      </a:lnTo>
                      <a:lnTo>
                        <a:pt x="301290" y="23959"/>
                      </a:lnTo>
                      <a:close/>
                    </a:path>
                  </a:pathLst>
                </a:custGeom>
                <a:solidFill>
                  <a:srgbClr val="FDEADA"/>
                </a:solidFill>
                <a:ln w="6000" cap="flat">
                  <a:solidFill>
                    <a:srgbClr val="7B4B23"/>
                  </a:solidFill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0"/>
                <p:cNvSpPr/>
                <p:nvPr/>
              </p:nvSpPr>
              <p:spPr>
                <a:xfrm>
                  <a:off x="119647" y="812499"/>
                  <a:ext cx="69006" cy="3594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006" h="35942">
                      <a:moveTo>
                        <a:pt x="0" y="0"/>
                      </a:moveTo>
                      <a:cubicBezTo>
                        <a:pt x="0" y="0"/>
                        <a:pt x="13858" y="5248"/>
                        <a:pt x="26288" y="9802"/>
                      </a:cubicBezTo>
                      <a:cubicBezTo>
                        <a:pt x="41896" y="15520"/>
                        <a:pt x="69006" y="28590"/>
                        <a:pt x="69006" y="28590"/>
                      </a:cubicBezTo>
                      <a:cubicBezTo>
                        <a:pt x="69006" y="28590"/>
                        <a:pt x="42718" y="35942"/>
                        <a:pt x="30395" y="35942"/>
                      </a:cubicBezTo>
                      <a:cubicBezTo>
                        <a:pt x="18073" y="35942"/>
                        <a:pt x="5750" y="31857"/>
                        <a:pt x="5750" y="26140"/>
                      </a:cubicBezTo>
                      <a:cubicBezTo>
                        <a:pt x="5750" y="20422"/>
                        <a:pt x="8215" y="10619"/>
                        <a:pt x="8215" y="1061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1"/>
                <p:cNvSpPr/>
                <p:nvPr/>
              </p:nvSpPr>
              <p:spPr>
                <a:xfrm flipH="1">
                  <a:off x="41959" y="578399"/>
                  <a:ext cx="420059" cy="4282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0059" h="428240">
                      <a:moveTo>
                        <a:pt x="325940" y="100673"/>
                      </a:moveTo>
                      <a:cubicBezTo>
                        <a:pt x="304991" y="102905"/>
                        <a:pt x="239410" y="189983"/>
                        <a:pt x="225170" y="203054"/>
                      </a:cubicBezTo>
                      <a:cubicBezTo>
                        <a:pt x="210931" y="216123"/>
                        <a:pt x="148498" y="222658"/>
                        <a:pt x="123305" y="215035"/>
                      </a:cubicBezTo>
                      <a:cubicBezTo>
                        <a:pt x="134258" y="227015"/>
                        <a:pt x="199978" y="220478"/>
                        <a:pt x="199978" y="220481"/>
                      </a:cubicBezTo>
                      <a:cubicBezTo>
                        <a:pt x="199978" y="220478"/>
                        <a:pt x="170261" y="231847"/>
                        <a:pt x="163832" y="243352"/>
                      </a:cubicBezTo>
                      <a:cubicBezTo>
                        <a:pt x="152878" y="262957"/>
                        <a:pt x="172595" y="309790"/>
                        <a:pt x="172594" y="309791"/>
                      </a:cubicBezTo>
                      <a:cubicBezTo>
                        <a:pt x="172595" y="309790"/>
                        <a:pt x="145864" y="280436"/>
                        <a:pt x="139516" y="266251"/>
                      </a:cubicBezTo>
                      <a:cubicBezTo>
                        <a:pt x="133165" y="252064"/>
                        <a:pt x="114542" y="225926"/>
                        <a:pt x="91666" y="227341"/>
                      </a:cubicBezTo>
                      <a:cubicBezTo>
                        <a:pt x="78418" y="228162"/>
                        <a:pt x="71949" y="249451"/>
                        <a:pt x="71949" y="261104"/>
                      </a:cubicBezTo>
                      <a:cubicBezTo>
                        <a:pt x="71949" y="272759"/>
                        <a:pt x="86737" y="322643"/>
                        <a:pt x="95921" y="340286"/>
                      </a:cubicBezTo>
                      <a:cubicBezTo>
                        <a:pt x="105107" y="357929"/>
                        <a:pt x="125497" y="365335"/>
                        <a:pt x="125495" y="365337"/>
                      </a:cubicBezTo>
                      <a:cubicBezTo>
                        <a:pt x="125497" y="365335"/>
                        <a:pt x="136449" y="417616"/>
                        <a:pt x="133288" y="421207"/>
                      </a:cubicBezTo>
                      <a:cubicBezTo>
                        <a:pt x="128280" y="426904"/>
                        <a:pt x="112601" y="428989"/>
                        <a:pt x="105904" y="428240"/>
                      </a:cubicBezTo>
                      <a:cubicBezTo>
                        <a:pt x="99209" y="428240"/>
                        <a:pt x="44991" y="406180"/>
                        <a:pt x="47732" y="392566"/>
                      </a:cubicBezTo>
                      <a:cubicBezTo>
                        <a:pt x="50467" y="378949"/>
                        <a:pt x="26916" y="318504"/>
                        <a:pt x="7201" y="267314"/>
                      </a:cubicBezTo>
                      <a:cubicBezTo>
                        <a:pt x="-1175" y="245570"/>
                        <a:pt x="-2655" y="187806"/>
                        <a:pt x="5136" y="148594"/>
                      </a:cubicBezTo>
                      <a:cubicBezTo>
                        <a:pt x="12678" y="109386"/>
                        <a:pt x="45537" y="22254"/>
                        <a:pt x="114542" y="5154"/>
                      </a:cubicBezTo>
                      <a:cubicBezTo>
                        <a:pt x="183548" y="-12599"/>
                        <a:pt x="327727" y="18720"/>
                        <a:pt x="341276" y="27699"/>
                      </a:cubicBezTo>
                      <a:cubicBezTo>
                        <a:pt x="351133" y="34236"/>
                        <a:pt x="369754" y="91960"/>
                        <a:pt x="356610" y="87604"/>
                      </a:cubicBezTo>
                      <a:cubicBezTo>
                        <a:pt x="373040" y="74534"/>
                        <a:pt x="355514" y="40770"/>
                        <a:pt x="355514" y="40771"/>
                      </a:cubicBezTo>
                      <a:cubicBezTo>
                        <a:pt x="355514" y="40770"/>
                        <a:pt x="375529" y="43806"/>
                        <a:pt x="396041" y="77802"/>
                      </a:cubicBezTo>
                      <a:cubicBezTo>
                        <a:pt x="405900" y="94139"/>
                        <a:pt x="435475" y="175826"/>
                        <a:pt x="410282" y="211767"/>
                      </a:cubicBezTo>
                      <a:cubicBezTo>
                        <a:pt x="400423" y="97407"/>
                        <a:pt x="359623" y="110318"/>
                        <a:pt x="359623" y="110318"/>
                      </a:cubicBezTo>
                      <a:cubicBezTo>
                        <a:pt x="359623" y="110318"/>
                        <a:pt x="356610" y="97407"/>
                        <a:pt x="325940" y="100673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/>
                <p:nvPr/>
              </p:nvSpPr>
              <p:spPr>
                <a:xfrm>
                  <a:off x="100204" y="783099"/>
                  <a:ext cx="119837" cy="4792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9837" h="47923">
                      <a:moveTo>
                        <a:pt x="-297" y="0"/>
                      </a:moveTo>
                      <a:cubicBezTo>
                        <a:pt x="-297" y="0"/>
                        <a:pt x="1501" y="8979"/>
                        <a:pt x="8691" y="11429"/>
                      </a:cubicBezTo>
                      <a:cubicBezTo>
                        <a:pt x="15881" y="13881"/>
                        <a:pt x="65614" y="19049"/>
                        <a:pt x="79994" y="24495"/>
                      </a:cubicBezTo>
                      <a:cubicBezTo>
                        <a:pt x="95932" y="30530"/>
                        <a:pt x="119540" y="48456"/>
                        <a:pt x="119540" y="48456"/>
                      </a:cubicBezTo>
                      <a:cubicBezTo>
                        <a:pt x="119540" y="48456"/>
                        <a:pt x="102635" y="24420"/>
                        <a:pt x="85987" y="14692"/>
                      </a:cubicBezTo>
                      <a:cubicBezTo>
                        <a:pt x="69209" y="4890"/>
                        <a:pt x="-297" y="0"/>
                        <a:pt x="-297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3"/>
                <p:cNvSpPr/>
                <p:nvPr/>
              </p:nvSpPr>
              <p:spPr>
                <a:xfrm flipH="1">
                  <a:off x="113734" y="1017262"/>
                  <a:ext cx="317403" cy="16071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7403" h="160710">
                      <a:moveTo>
                        <a:pt x="690" y="36753"/>
                      </a:moveTo>
                      <a:cubicBezTo>
                        <a:pt x="690" y="36753"/>
                        <a:pt x="34556" y="0"/>
                        <a:pt x="55944" y="0"/>
                      </a:cubicBezTo>
                      <a:cubicBezTo>
                        <a:pt x="77332" y="0"/>
                        <a:pt x="152008" y="43895"/>
                        <a:pt x="152008" y="43895"/>
                      </a:cubicBezTo>
                      <a:cubicBezTo>
                        <a:pt x="152008" y="43895"/>
                        <a:pt x="213517" y="94883"/>
                        <a:pt x="242076" y="98755"/>
                      </a:cubicBezTo>
                      <a:cubicBezTo>
                        <a:pt x="268040" y="81974"/>
                        <a:pt x="250670" y="18077"/>
                        <a:pt x="250670" y="18077"/>
                      </a:cubicBezTo>
                      <a:cubicBezTo>
                        <a:pt x="250670" y="18077"/>
                        <a:pt x="319441" y="80045"/>
                        <a:pt x="316843" y="134260"/>
                      </a:cubicBezTo>
                      <a:cubicBezTo>
                        <a:pt x="290882" y="100699"/>
                        <a:pt x="247002" y="109347"/>
                        <a:pt x="247002" y="109347"/>
                      </a:cubicBezTo>
                      <a:lnTo>
                        <a:pt x="180536" y="161369"/>
                      </a:lnTo>
                      <a:cubicBezTo>
                        <a:pt x="180536" y="161361"/>
                        <a:pt x="92270" y="60663"/>
                        <a:pt x="59664" y="51627"/>
                      </a:cubicBezTo>
                      <a:cubicBezTo>
                        <a:pt x="27059" y="42591"/>
                        <a:pt x="691" y="36753"/>
                        <a:pt x="690" y="3675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CE6F2"/>
                    </a:gs>
                    <a:gs pos="50000">
                      <a:srgbClr val="B9CDE5"/>
                    </a:gs>
                    <a:gs pos="100000">
                      <a:srgbClr val="95B3D7"/>
                    </a:gs>
                  </a:gsLst>
                  <a:lin ang="5400000" scaled="0"/>
                </a:gradFill>
                <a:ln w="6000" cap="flat">
                  <a:solidFill>
                    <a:srgbClr val="366092"/>
                  </a:solidFill>
                  <a:beve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Text 162"/>
                <p:cNvSpPr txBox="1"/>
                <p:nvPr/>
              </p:nvSpPr>
              <p:spPr>
                <a:xfrm>
                  <a:off x="-3000" y="1208625"/>
                  <a:ext cx="510000" cy="120000"/>
                </a:xfrm>
                <a:prstGeom prst="rect">
                  <a:avLst/>
                </a:prstGeom>
                <a:noFill/>
              </p:spPr>
              <p:txBody>
                <a:bodyPr wrap="square" lIns="36000" tIns="0" rIns="36000" bIns="0" rtlCol="0" anchor="ctr"/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850" kern="100">
                      <a:solidFill>
                        <a:srgbClr val="303030"/>
                      </a:solidFill>
                      <a:effectLst/>
                      <a:latin typeface="Arial" panose="020B060402020202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End user</a:t>
                  </a:r>
                  <a:endParaRPr lang="en-US" sz="1050" kern="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13" name="Picture 12"/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4000" y="1172625"/>
                <a:ext cx="870000" cy="840000"/>
              </a:xfrm>
              <a:prstGeom prst="rect">
                <a:avLst/>
              </a:prstGeom>
            </p:spPr>
          </p:pic>
          <p:sp>
            <p:nvSpPr>
              <p:cNvPr id="14" name="ConnectLine"/>
              <p:cNvSpPr/>
              <p:nvPr/>
            </p:nvSpPr>
            <p:spPr>
              <a:xfrm>
                <a:off x="2333999" y="1172625"/>
                <a:ext cx="912000" cy="534001"/>
              </a:xfrm>
              <a:custGeom>
                <a:avLst/>
                <a:gdLst/>
                <a:ahLst/>
                <a:cxnLst/>
                <a:rect l="0" t="0" r="0" b="0"/>
                <a:pathLst>
                  <a:path w="912000" h="534001" fill="none">
                    <a:moveTo>
                      <a:pt x="0" y="0"/>
                    </a:moveTo>
                    <a:lnTo>
                      <a:pt x="720000" y="0"/>
                    </a:lnTo>
                    <a:lnTo>
                      <a:pt x="720000" y="-534001"/>
                    </a:lnTo>
                    <a:lnTo>
                      <a:pt x="912000" y="-534001"/>
                    </a:lnTo>
                  </a:path>
                </a:pathLst>
              </a:custGeom>
              <a:noFill/>
              <a:ln w="12000" cap="flat">
                <a:solidFill>
                  <a:srgbClr val="6D6D6D"/>
                </a:solidFill>
                <a:bevel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ConnectLine"/>
              <p:cNvSpPr/>
              <p:nvPr/>
            </p:nvSpPr>
            <p:spPr>
              <a:xfrm>
                <a:off x="471965" y="1107594"/>
                <a:ext cx="827438" cy="54000"/>
              </a:xfrm>
              <a:custGeom>
                <a:avLst/>
                <a:gdLst/>
                <a:ahLst/>
                <a:cxnLst/>
                <a:rect l="0" t="0" r="0" b="0"/>
                <a:pathLst>
                  <a:path w="743688" h="54000" fill="none">
                    <a:moveTo>
                      <a:pt x="0" y="0"/>
                    </a:moveTo>
                    <a:lnTo>
                      <a:pt x="743688" y="0"/>
                    </a:lnTo>
                  </a:path>
                </a:pathLst>
              </a:custGeom>
              <a:noFill/>
              <a:ln w="12000" cap="flat">
                <a:solidFill>
                  <a:srgbClr val="6D6D6D"/>
                </a:solidFill>
                <a:bevel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ConnectLine"/>
              <p:cNvSpPr/>
              <p:nvPr/>
            </p:nvSpPr>
            <p:spPr>
              <a:xfrm>
                <a:off x="2334000" y="1172625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fill="none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 w="12000" cap="flat">
                <a:solidFill>
                  <a:srgbClr val="6D6D6D"/>
                </a:solidFill>
                <a:bevel/>
                <a:tailEnd type="stealth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ConnectLine"/>
              <p:cNvSpPr/>
              <p:nvPr/>
            </p:nvSpPr>
            <p:spPr>
              <a:xfrm>
                <a:off x="5064000" y="1592625"/>
                <a:ext cx="1098000" cy="762000"/>
              </a:xfrm>
              <a:custGeom>
                <a:avLst/>
                <a:gdLst/>
                <a:ahLst/>
                <a:cxnLst/>
                <a:rect l="0" t="0" r="0" b="0"/>
                <a:pathLst>
                  <a:path w="1098000" h="762000" fill="none">
                    <a:moveTo>
                      <a:pt x="0" y="0"/>
                    </a:moveTo>
                    <a:lnTo>
                      <a:pt x="-274500" y="0"/>
                    </a:lnTo>
                    <a:lnTo>
                      <a:pt x="-274500" y="-762000"/>
                    </a:lnTo>
                    <a:lnTo>
                      <a:pt x="-1098000" y="-762000"/>
                    </a:lnTo>
                  </a:path>
                </a:pathLst>
              </a:custGeom>
              <a:noFill/>
              <a:ln w="12000" cap="flat">
                <a:solidFill>
                  <a:srgbClr val="6D6D6D"/>
                </a:solidFill>
                <a:bevel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ConnectLine"/>
              <p:cNvSpPr/>
              <p:nvPr/>
            </p:nvSpPr>
            <p:spPr>
              <a:xfrm>
                <a:off x="1793843" y="2318625"/>
                <a:ext cx="539843" cy="840000"/>
              </a:xfrm>
              <a:custGeom>
                <a:avLst/>
                <a:gdLst/>
                <a:ahLst/>
                <a:cxnLst/>
                <a:rect l="0" t="0" r="0" b="0"/>
                <a:pathLst>
                  <a:path w="539843" h="840000" fill="none">
                    <a:moveTo>
                      <a:pt x="0" y="0"/>
                    </a:moveTo>
                    <a:lnTo>
                      <a:pt x="0" y="431999"/>
                    </a:lnTo>
                    <a:lnTo>
                      <a:pt x="-539843" y="431999"/>
                    </a:lnTo>
                    <a:lnTo>
                      <a:pt x="-539843" y="840000"/>
                    </a:lnTo>
                  </a:path>
                </a:pathLst>
              </a:custGeom>
              <a:noFill/>
              <a:ln w="12000" cap="flat">
                <a:solidFill>
                  <a:srgbClr val="6D6D6D"/>
                </a:solidFill>
                <a:bevel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ConnectLine"/>
              <p:cNvSpPr/>
              <p:nvPr/>
            </p:nvSpPr>
            <p:spPr>
              <a:xfrm>
                <a:off x="3629365" y="2126004"/>
                <a:ext cx="191366" cy="960000"/>
              </a:xfrm>
              <a:custGeom>
                <a:avLst/>
                <a:gdLst/>
                <a:ahLst/>
                <a:cxnLst/>
                <a:rect l="0" t="0" r="0" b="0"/>
                <a:pathLst>
                  <a:path w="191366" h="960000" fill="none">
                    <a:moveTo>
                      <a:pt x="0" y="0"/>
                    </a:moveTo>
                    <a:lnTo>
                      <a:pt x="0" y="-384000"/>
                    </a:lnTo>
                    <a:lnTo>
                      <a:pt x="-191366" y="-384000"/>
                    </a:lnTo>
                    <a:lnTo>
                      <a:pt x="-191366" y="-960000"/>
                    </a:lnTo>
                  </a:path>
                </a:pathLst>
              </a:custGeom>
              <a:noFill/>
              <a:ln w="12000" cap="flat">
                <a:solidFill>
                  <a:srgbClr val="6D6D6D"/>
                </a:solidFill>
                <a:bevel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7300" y="152400"/>
              <a:ext cx="1043305" cy="21602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904875" y="16532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382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ＤＦＰ行書体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Infusion.thmx</Template>
  <TotalTime>52</TotalTime>
  <Words>188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SimSun</vt:lpstr>
      <vt:lpstr>Arial</vt:lpstr>
      <vt:lpstr>Calibri</vt:lpstr>
      <vt:lpstr>Candara</vt:lpstr>
      <vt:lpstr>Mistral</vt:lpstr>
      <vt:lpstr>Times New Roman</vt:lpstr>
      <vt:lpstr>Wingdings</vt:lpstr>
      <vt:lpstr>Infusion</vt:lpstr>
      <vt:lpstr>LAUNDRY MART</vt:lpstr>
      <vt:lpstr>BACKGROUND</vt:lpstr>
      <vt:lpstr>PROBLEM</vt:lpstr>
      <vt:lpstr>SOLUTION</vt:lpstr>
      <vt:lpstr>REVENUE MODEL</vt:lpstr>
      <vt:lpstr>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LAUNDRY MART</dc:title>
  <dc:creator>ilabafrica</dc:creator>
  <cp:lastModifiedBy>NANA</cp:lastModifiedBy>
  <cp:revision>6</cp:revision>
  <dcterms:created xsi:type="dcterms:W3CDTF">2016-07-13T12:27:28Z</dcterms:created>
  <dcterms:modified xsi:type="dcterms:W3CDTF">2016-07-20T17:02:25Z</dcterms:modified>
</cp:coreProperties>
</file>