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11"/>
  </p:notesMasterIdLst>
  <p:handoutMasterIdLst>
    <p:handoutMasterId r:id="rId12"/>
  </p:handoutMasterIdLst>
  <p:sldIdLst>
    <p:sldId id="4003" r:id="rId5"/>
    <p:sldId id="8273" r:id="rId6"/>
    <p:sldId id="8275" r:id="rId7"/>
    <p:sldId id="8276" r:id="rId8"/>
    <p:sldId id="8278" r:id="rId9"/>
    <p:sldId id="8279" r:id="rId10"/>
  </p:sldIdLst>
  <p:sldSz cx="12192000" cy="6858000"/>
  <p:notesSz cx="7102475" cy="93884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hilip Iredale" initials="PI" lastIdx="4" clrIdx="6">
    <p:extLst>
      <p:ext uri="{19B8F6BF-5375-455C-9EA6-DF929625EA0E}">
        <p15:presenceInfo xmlns:p15="http://schemas.microsoft.com/office/powerpoint/2012/main" userId="S::philip.iredale@cerevel.com::698bf604-e3fa-4603-aff9-b701179487c4" providerId="AD"/>
      </p:ext>
    </p:extLst>
  </p:cmAuthor>
  <p:cmAuthor id="1" name="Rachel Gurrell" initials="RG" lastIdx="112" clrIdx="0">
    <p:extLst>
      <p:ext uri="{19B8F6BF-5375-455C-9EA6-DF929625EA0E}">
        <p15:presenceInfo xmlns:p15="http://schemas.microsoft.com/office/powerpoint/2012/main" userId="S::rachel.gurrell@cerevel.com::bf0de93c-3f2d-4801-a143-94589af745a0" providerId="AD"/>
      </p:ext>
    </p:extLst>
  </p:cmAuthor>
  <p:cmAuthor id="8" name="Matthew Calistri" initials="MC" lastIdx="13" clrIdx="7">
    <p:extLst>
      <p:ext uri="{19B8F6BF-5375-455C-9EA6-DF929625EA0E}">
        <p15:presenceInfo xmlns:p15="http://schemas.microsoft.com/office/powerpoint/2012/main" userId="S::matthew.calistri@cerevel.com::cfcb7c1b-25aa-470a-b708-99ebfcd7c71e" providerId="AD"/>
      </p:ext>
    </p:extLst>
  </p:cmAuthor>
  <p:cmAuthor id="2" name="Pia Banerjee" initials="PB" lastIdx="89" clrIdx="1">
    <p:extLst>
      <p:ext uri="{19B8F6BF-5375-455C-9EA6-DF929625EA0E}">
        <p15:presenceInfo xmlns:p15="http://schemas.microsoft.com/office/powerpoint/2012/main" userId="S::Pia.Banerjee@cerevel.com::ff7cf3bc-c8a3-4eec-9686-34f9754025ac" providerId="AD"/>
      </p:ext>
    </p:extLst>
  </p:cmAuthor>
  <p:cmAuthor id="9" name="Georgette Suidan" initials="GS" lastIdx="10" clrIdx="8">
    <p:extLst>
      <p:ext uri="{19B8F6BF-5375-455C-9EA6-DF929625EA0E}">
        <p15:presenceInfo xmlns:p15="http://schemas.microsoft.com/office/powerpoint/2012/main" userId="S::georgette.suidan@cerevel.com::be5fb09b-160d-4854-aaed-afc26a291920" providerId="AD"/>
      </p:ext>
    </p:extLst>
  </p:cmAuthor>
  <p:cmAuthor id="3" name="Scott Lewis" initials="SL" lastIdx="12" clrIdx="2">
    <p:extLst>
      <p:ext uri="{19B8F6BF-5375-455C-9EA6-DF929625EA0E}">
        <p15:presenceInfo xmlns:p15="http://schemas.microsoft.com/office/powerpoint/2012/main" userId="S::Scott.Lewis@cerevel.com::9beb38ae-1a0d-4e9e-abf5-93567f5d7da0" providerId="AD"/>
      </p:ext>
    </p:extLst>
  </p:cmAuthor>
  <p:cmAuthor id="10" name="Megan Schmidt" initials="MS" lastIdx="17" clrIdx="9">
    <p:extLst>
      <p:ext uri="{19B8F6BF-5375-455C-9EA6-DF929625EA0E}">
        <p15:presenceInfo xmlns:p15="http://schemas.microsoft.com/office/powerpoint/2012/main" userId="S::mschmidt@medthinkscicom.com::56e5fd1c-6a23-49b7-aa1a-9762505cf546" providerId="AD"/>
      </p:ext>
    </p:extLst>
  </p:cmAuthor>
  <p:cmAuthor id="4" name="Julie Jordan" initials="JJ" lastIdx="16" clrIdx="3">
    <p:extLst>
      <p:ext uri="{19B8F6BF-5375-455C-9EA6-DF929625EA0E}">
        <p15:presenceInfo xmlns:p15="http://schemas.microsoft.com/office/powerpoint/2012/main" userId="S::julie.jordan@cerevel.com::8468f6a0-74c6-4d67-bd06-7f5597f386d6" providerId="AD"/>
      </p:ext>
    </p:extLst>
  </p:cmAuthor>
  <p:cmAuthor id="5" name="Wassim Aldairy" initials="WA" lastIdx="8" clrIdx="4">
    <p:extLst>
      <p:ext uri="{19B8F6BF-5375-455C-9EA6-DF929625EA0E}">
        <p15:presenceInfo xmlns:p15="http://schemas.microsoft.com/office/powerpoint/2012/main" userId="S::wassim.aldairy@cerevel.com::c562ac43-8d07-44a5-a49a-cf92b1003463" providerId="AD"/>
      </p:ext>
    </p:extLst>
  </p:cmAuthor>
  <p:cmAuthor id="6" name="Shrinal Patel" initials="SP" lastIdx="1" clrIdx="5">
    <p:extLst>
      <p:ext uri="{19B8F6BF-5375-455C-9EA6-DF929625EA0E}">
        <p15:presenceInfo xmlns:p15="http://schemas.microsoft.com/office/powerpoint/2012/main" userId="S::Shrinal.Patel@cerevel.com::afa15108-b7e4-43ad-96b8-4c8c5268fd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B9E"/>
    <a:srgbClr val="07A796"/>
    <a:srgbClr val="0D7A7C"/>
    <a:srgbClr val="1D9579"/>
    <a:srgbClr val="5DA371"/>
    <a:srgbClr val="E7DDA2"/>
    <a:srgbClr val="8186B0"/>
    <a:srgbClr val="5B3494"/>
    <a:srgbClr val="BD5728"/>
    <a:srgbClr val="ECE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6224" autoAdjust="0"/>
  </p:normalViewPr>
  <p:slideViewPr>
    <p:cSldViewPr snapToGrid="0">
      <p:cViewPr varScale="1">
        <p:scale>
          <a:sx n="110" d="100"/>
          <a:sy n="110" d="100"/>
        </p:scale>
        <p:origin x="774" y="96"/>
      </p:cViewPr>
      <p:guideLst>
        <p:guide pos="3840"/>
        <p:guide pos="480"/>
        <p:guide orient="horz" pos="672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6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ACCA54-A241-4F24-B445-69E4D7D2C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67984-7A29-45FB-BAF0-F88B80400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29B430A-5BE6-4A9D-B122-970955A41BB4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242B-B877-490D-8FA0-F984874E6C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8FC4A-00E9-42C6-8572-89F8599C8E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53FAA25-4B3D-4539-ACAB-FA1C96E81F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4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16991A6-5E1B-4521-B211-2F1EC8B09ABD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ECE6265-DF7D-49BA-94C7-ECB9DE67F2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4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42289">
              <a:defRPr/>
            </a:pPr>
            <a:fld id="{FBE2B548-9C8C-B24D-BF12-667FDFA7FE37}" type="slidenum">
              <a:rPr lang="en-US">
                <a:solidFill>
                  <a:prstClr val="black"/>
                </a:solidFill>
                <a:latin typeface="Calibri"/>
              </a:rPr>
              <a:pPr defTabSz="942289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19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2289">
              <a:defRPr/>
            </a:pPr>
            <a:fld id="{1ECE6265-DF7D-49BA-94C7-ECB9DE67F2E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2289"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08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2289">
              <a:defRPr/>
            </a:pPr>
            <a:fld id="{1ECE6265-DF7D-49BA-94C7-ECB9DE67F2E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2289">
                <a:defRPr/>
              </a:pPr>
              <a:t>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859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2289">
              <a:defRPr/>
            </a:pPr>
            <a:fld id="{1ECE6265-DF7D-49BA-94C7-ECB9DE67F2E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2289">
                <a:defRPr/>
              </a:pPr>
              <a:t>4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345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2289">
              <a:defRPr/>
            </a:pPr>
            <a:fld id="{1ECE6265-DF7D-49BA-94C7-ECB9DE67F2E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2289">
                <a:defRPr/>
              </a:pPr>
              <a:t>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7406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2289">
              <a:defRPr/>
            </a:pPr>
            <a:fld id="{1ECE6265-DF7D-49BA-94C7-ECB9DE67F2EE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2289"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119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2ADB42-B61E-46AE-AD07-609A57994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134232"/>
          </a:xfrm>
          <a:prstGeom prst="rect">
            <a:avLst/>
          </a:prstGeom>
        </p:spPr>
      </p:pic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CF22FB7-DB9F-4C0D-9790-5DAFB0DC9A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711" y="5478129"/>
            <a:ext cx="9144001" cy="27972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 i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Conference Name; Month Day-Day, 20XX; City, ST [Virtual]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EFC3A6F-B5B4-4CBF-9BAB-4BB132E1A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81" t="9632" r="49055" b="18811"/>
          <a:stretch/>
        </p:blipFill>
        <p:spPr>
          <a:xfrm>
            <a:off x="-1" y="-1"/>
            <a:ext cx="12192001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47537-9F11-4580-A9FC-ADD34BB14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2" y="2243029"/>
            <a:ext cx="9144000" cy="1266934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AFFF6-2EDA-4F76-B51F-6A39EE341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12" y="3661672"/>
            <a:ext cx="9144000" cy="6400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230E32D-43BA-4070-9812-A88C33B3D8A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860" y="225962"/>
            <a:ext cx="1716708" cy="8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07153C9-7326-491F-ADA5-252AE9F6E3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4275438" cy="68580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22DA341-7F12-4F3B-BE22-0D3ACE09C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395" t="4805" r="61456" b="32816"/>
          <a:stretch/>
        </p:blipFill>
        <p:spPr>
          <a:xfrm>
            <a:off x="0" y="4385856"/>
            <a:ext cx="4275438" cy="2472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6EC3B-459F-4BB6-BC85-3B0D1E3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40" y="635239"/>
            <a:ext cx="3329479" cy="183690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EA567AC-541B-4C49-871B-528C77ED6C08}"/>
              </a:ext>
            </a:extLst>
          </p:cNvPr>
          <p:cNvSpPr txBox="1">
            <a:spLocks/>
          </p:cNvSpPr>
          <p:nvPr userDrawn="1"/>
        </p:nvSpPr>
        <p:spPr>
          <a:xfrm>
            <a:off x="11473229" y="6438357"/>
            <a:ext cx="556212" cy="267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800" b="0" i="0" smtClean="0">
                <a:solidFill>
                  <a:schemeClr val="bg2"/>
                </a:solidFill>
                <a:latin typeface="+mn-lt"/>
                <a:cs typeface="Calibri" panose="020F0502020204030204" pitchFamily="34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866E3-18AE-4C5E-9CB0-E30ED9339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141" y="2801942"/>
            <a:ext cx="3322378" cy="3316295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 marL="401638" indent="-22860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500">
                <a:solidFill>
                  <a:schemeClr val="bg1"/>
                </a:solidFill>
              </a:defRPr>
            </a:lvl2pPr>
            <a:lvl3pPr marL="574675" indent="-173038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FF52D7-6172-40DB-AA79-3984B23A7F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29139" y="5954461"/>
            <a:ext cx="7320990" cy="30777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bg2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B837129-454A-47CE-B229-FE441CCF18C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6" y="6262238"/>
            <a:ext cx="1008068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_Title/footnot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E655EA6-9EB4-4A74-82EC-A17D2DF1A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4275438" cy="685800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DFAB903-93FA-46C8-B614-0A3BA425CE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395" t="4805" r="61456" b="32816"/>
          <a:stretch/>
        </p:blipFill>
        <p:spPr>
          <a:xfrm>
            <a:off x="0" y="4385856"/>
            <a:ext cx="4275438" cy="247214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FACA031-B21F-4579-8A94-C3F0D9DB0952}"/>
              </a:ext>
            </a:extLst>
          </p:cNvPr>
          <p:cNvSpPr txBox="1">
            <a:spLocks/>
          </p:cNvSpPr>
          <p:nvPr userDrawn="1"/>
        </p:nvSpPr>
        <p:spPr>
          <a:xfrm>
            <a:off x="11473229" y="6438357"/>
            <a:ext cx="556212" cy="267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800" b="0" i="0" smtClean="0">
                <a:solidFill>
                  <a:schemeClr val="bg2"/>
                </a:solidFill>
                <a:latin typeface="+mn-lt"/>
                <a:cs typeface="Calibri" panose="020F0502020204030204" pitchFamily="34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6EC3B-459F-4BB6-BC85-3B0D1E3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19" y="633413"/>
            <a:ext cx="3329899" cy="2037039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789A35-076F-47DE-BFB9-4CDF11B522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29139" y="5954461"/>
            <a:ext cx="7320990" cy="30777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bg2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C78747D-D013-42B0-9AD4-025A664810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6" y="6262238"/>
            <a:ext cx="1008068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7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FACA031-B21F-4579-8A94-C3F0D9DB0952}"/>
              </a:ext>
            </a:extLst>
          </p:cNvPr>
          <p:cNvSpPr txBox="1">
            <a:spLocks/>
          </p:cNvSpPr>
          <p:nvPr userDrawn="1"/>
        </p:nvSpPr>
        <p:spPr>
          <a:xfrm>
            <a:off x="11473229" y="6438357"/>
            <a:ext cx="556212" cy="267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800" b="0" i="0" smtClean="0">
                <a:solidFill>
                  <a:schemeClr val="bg2"/>
                </a:solidFill>
                <a:latin typeface="+mn-lt"/>
                <a:cs typeface="Calibri" panose="020F0502020204030204" pitchFamily="34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789A35-076F-47DE-BFB9-4CDF11B522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9811" y="6398366"/>
            <a:ext cx="11182865" cy="30777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bg2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5B06EFA-4979-4D7B-B33F-AF4247590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941" y="113711"/>
            <a:ext cx="1012373" cy="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0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FACA031-B21F-4579-8A94-C3F0D9DB0952}"/>
              </a:ext>
            </a:extLst>
          </p:cNvPr>
          <p:cNvSpPr txBox="1">
            <a:spLocks/>
          </p:cNvSpPr>
          <p:nvPr userDrawn="1"/>
        </p:nvSpPr>
        <p:spPr>
          <a:xfrm>
            <a:off x="11473229" y="6438357"/>
            <a:ext cx="556212" cy="267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800" b="0" i="0" smtClean="0">
                <a:solidFill>
                  <a:schemeClr val="bg2"/>
                </a:solidFill>
                <a:latin typeface="+mn-lt"/>
                <a:cs typeface="Calibri" panose="020F0502020204030204" pitchFamily="34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497A39-623B-4C46-9E4D-B8D0D4047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941" y="113711"/>
            <a:ext cx="1012373" cy="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2ADB42-B61E-46AE-AD07-609A57994F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134232"/>
          </a:xfrm>
          <a:prstGeom prst="rect">
            <a:avLst/>
          </a:prstGeom>
        </p:spPr>
      </p:pic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CF22FB7-DB9F-4C0D-9790-5DAFB0DC9A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711" y="5478129"/>
            <a:ext cx="9144001" cy="27972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 i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Conference Name; Month Day-Day, 20XX; City, ST [Virtual]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EFC3A6F-B5B4-4CBF-9BAB-4BB132E1AD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81" t="9632" r="49055" b="18811"/>
          <a:stretch/>
        </p:blipFill>
        <p:spPr>
          <a:xfrm>
            <a:off x="-1" y="-1"/>
            <a:ext cx="12192001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47537-9F11-4580-A9FC-ADD34BB14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2" y="2243029"/>
            <a:ext cx="9144000" cy="1266934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AFFF6-2EDA-4F76-B51F-6A39EE341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712" y="3661672"/>
            <a:ext cx="9144000" cy="6400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21B8C08-7C47-44A1-B555-F294F58683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422" y="5360194"/>
            <a:ext cx="171437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86D2-6113-4DF0-95DA-44992884E087}"/>
              </a:ext>
            </a:extLst>
          </p:cNvPr>
          <p:cNvSpPr/>
          <p:nvPr userDrawn="1"/>
        </p:nvSpPr>
        <p:spPr>
          <a:xfrm>
            <a:off x="0" y="1282260"/>
            <a:ext cx="12192000" cy="3195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F00537D6-31FE-4685-B9EA-44694AF337D7}"/>
              </a:ext>
            </a:extLst>
          </p:cNvPr>
          <p:cNvSpPr txBox="1">
            <a:spLocks/>
          </p:cNvSpPr>
          <p:nvPr userDrawn="1"/>
        </p:nvSpPr>
        <p:spPr>
          <a:xfrm>
            <a:off x="11473229" y="6438357"/>
            <a:ext cx="556212" cy="267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800" b="0" i="0" smtClean="0">
                <a:solidFill>
                  <a:schemeClr val="bg2"/>
                </a:solidFill>
                <a:latin typeface="+mn-lt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F5E26C7-E4A1-422C-A9BC-EC1A16DF5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77" t="6992" r="32452" b="19285"/>
          <a:stretch/>
        </p:blipFill>
        <p:spPr>
          <a:xfrm>
            <a:off x="-10511" y="1282261"/>
            <a:ext cx="12213021" cy="3195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D5C3-007F-462E-805E-9B4330D9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20" y="2026583"/>
            <a:ext cx="8656801" cy="125264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defRPr lang="en-US" sz="3000" kern="1200" spc="4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AAEEA4B-B603-4501-A916-13FDD4CE47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422" y="226000"/>
            <a:ext cx="171437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8C9B-E91F-47C8-9999-E0A2894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DDF6-717A-479E-89D3-A255BFA2F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06" y="1297458"/>
            <a:ext cx="11126788" cy="4763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E964D0E-85FB-40AE-BC21-31DB099BCC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1812" y="6144605"/>
            <a:ext cx="11126534" cy="287945"/>
          </a:xfrm>
          <a:prstGeom prst="rect">
            <a:avLst/>
          </a:prstGeom>
        </p:spPr>
        <p:txBody>
          <a:bodyPr lIns="91440" tIns="0" rIns="0" bIns="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48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8C9B-E91F-47C8-9999-E0A2894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DDF6-717A-479E-89D3-A255BFA2F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06" y="1297458"/>
            <a:ext cx="3761367" cy="4763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E964D0E-85FB-40AE-BC21-31DB099BCC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1812" y="6144605"/>
            <a:ext cx="11126534" cy="287945"/>
          </a:xfrm>
          <a:prstGeom prst="rect">
            <a:avLst/>
          </a:prstGeom>
        </p:spPr>
        <p:txBody>
          <a:bodyPr lIns="91440" tIns="0" rIns="0" bIns="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14A020F-8FE9-46DF-8968-8DA3EA5940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4473575" y="1296988"/>
            <a:ext cx="7185025" cy="47640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8C9B-E91F-47C8-9999-E0A2894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DDF6-717A-479E-89D3-A255BFA2F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05" y="1953377"/>
            <a:ext cx="5440680" cy="41076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E964D0E-85FB-40AE-BC21-31DB099BCC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1812" y="6144605"/>
            <a:ext cx="11126534" cy="287945"/>
          </a:xfrm>
          <a:prstGeom prst="rect">
            <a:avLst/>
          </a:prstGeom>
        </p:spPr>
        <p:txBody>
          <a:bodyPr lIns="91440" tIns="0" rIns="0" bIns="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FA4856-B1AD-4211-813F-6B556E4FBB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7666" y="1940011"/>
            <a:ext cx="5440680" cy="41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55E33887-660C-4336-87A2-F1B4ED9138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3469" y="1443038"/>
            <a:ext cx="5439815" cy="37306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Font typeface="Arial" panose="020B0604020202020204" pitchFamily="34" charset="0"/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D897CE-DAF1-4465-B17A-05845DD3E2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982" y="1443038"/>
            <a:ext cx="5440680" cy="37306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Font typeface="Arial" panose="020B0604020202020204" pitchFamily="34" charset="0"/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7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otnot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8C9B-E91F-47C8-9999-E0A28940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E964D0E-85FB-40AE-BC21-31DB099BCC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1812" y="6144605"/>
            <a:ext cx="11126534" cy="287945"/>
          </a:xfrm>
          <a:prstGeom prst="rect">
            <a:avLst/>
          </a:prstGeom>
        </p:spPr>
        <p:txBody>
          <a:bodyPr lIns="91440" tIns="0" rIns="0" bIns="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347F-55A7-45E8-A5D5-ED95DBC8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51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5147A06-2438-4D7E-AC9C-FAED77FBE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4275438" cy="6858001"/>
          </a:xfrm>
          <a:prstGeom prst="rect">
            <a:avLst/>
          </a:prstGeom>
        </p:spPr>
      </p:pic>
      <p:sp>
        <p:nvSpPr>
          <p:cNvPr id="5" name="Title Placeholder 7">
            <a:extLst>
              <a:ext uri="{FF2B5EF4-FFF2-40B4-BE49-F238E27FC236}">
                <a16:creationId xmlns:a16="http://schemas.microsoft.com/office/drawing/2014/main" id="{F430BC11-45E0-404E-91AF-D6D21290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40" y="633413"/>
            <a:ext cx="3329480" cy="1838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E3A2352-BA8A-4D1E-A35D-42EE0DBD8652}"/>
              </a:ext>
            </a:extLst>
          </p:cNvPr>
          <p:cNvSpPr txBox="1">
            <a:spLocks/>
          </p:cNvSpPr>
          <p:nvPr userDrawn="1"/>
        </p:nvSpPr>
        <p:spPr>
          <a:xfrm>
            <a:off x="11473229" y="6438357"/>
            <a:ext cx="556212" cy="267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800" b="0" i="0" smtClean="0">
                <a:solidFill>
                  <a:schemeClr val="bg2"/>
                </a:solidFill>
                <a:latin typeface="+mn-lt"/>
                <a:cs typeface="Calibri" panose="020F0502020204030204" pitchFamily="34" charset="0"/>
              </a:rPr>
              <a:pPr algn="ctr"/>
              <a:t>‹#›</a:t>
            </a:fld>
            <a:endParaRPr lang="en-US" sz="800" b="0" i="0" dirty="0">
              <a:solidFill>
                <a:schemeClr val="bg2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9E126F2-9A9D-4709-9DA6-5A5FCA3166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395" t="4805" r="61456" b="32816"/>
          <a:stretch/>
        </p:blipFill>
        <p:spPr>
          <a:xfrm>
            <a:off x="0" y="4385856"/>
            <a:ext cx="4275438" cy="247214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6B0D73-6E26-4AA8-B33F-1BB6FBD37A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29139" y="5954461"/>
            <a:ext cx="7320990" cy="30777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ts val="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bg2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rtl="0" eaLnBrk="0" fontAlgn="base" hangingPunct="0">
              <a:spcBef>
                <a:spcPct val="0"/>
              </a:spcBef>
              <a:spcAft>
                <a:spcPts val="400"/>
              </a:spcAft>
              <a:buClr>
                <a:srgbClr val="E31836"/>
              </a:buClr>
              <a:buSzPct val="115000"/>
              <a:buFont typeface="Arial" panose="020B0604020202020204" pitchFamily="34" charset="0"/>
              <a:buNone/>
              <a:defRPr lang="en-US" sz="900" kern="0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40040-877D-4C2B-B67C-35E59E7B33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29138" y="633413"/>
            <a:ext cx="7321550" cy="50514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1307DC3-94DD-466D-A9BB-8D5C4FA5E0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6" y="6262238"/>
            <a:ext cx="1008068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05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F1919-8848-41E5-BDBC-830BBBA144FE}"/>
              </a:ext>
            </a:extLst>
          </p:cNvPr>
          <p:cNvSpPr/>
          <p:nvPr userDrawn="1"/>
        </p:nvSpPr>
        <p:spPr>
          <a:xfrm>
            <a:off x="0" y="6579973"/>
            <a:ext cx="12192000" cy="2780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Placeholder 7">
            <a:extLst>
              <a:ext uri="{FF2B5EF4-FFF2-40B4-BE49-F238E27FC236}">
                <a16:creationId xmlns:a16="http://schemas.microsoft.com/office/drawing/2014/main" id="{C3F7F7DD-C627-4554-A96B-DE0EF439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6439"/>
            <a:ext cx="10433222" cy="970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ABD3E6E-DCC2-4FA4-A601-7CBEAC42B0AE}"/>
              </a:ext>
            </a:extLst>
          </p:cNvPr>
          <p:cNvSpPr txBox="1">
            <a:spLocks/>
          </p:cNvSpPr>
          <p:nvPr userDrawn="1"/>
        </p:nvSpPr>
        <p:spPr>
          <a:xfrm>
            <a:off x="11102388" y="6590214"/>
            <a:ext cx="556212" cy="26778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800" b="0" i="0" smtClean="0">
                <a:solidFill>
                  <a:schemeClr val="bg1"/>
                </a:solidFill>
                <a:latin typeface="+mn-lt"/>
              </a:rPr>
              <a:pPr algn="r"/>
              <a:t>‹#›</a:t>
            </a:fld>
            <a:endParaRPr lang="en-US" sz="8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00FB6-83C8-4D1D-983F-305F31BD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97459"/>
            <a:ext cx="11125200" cy="4879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906D754-6C33-4802-A875-0830DE0D720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941" y="113711"/>
            <a:ext cx="1012373" cy="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1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86" r:id="rId2"/>
    <p:sldLayoutId id="2147483737" r:id="rId3"/>
    <p:sldLayoutId id="2147483779" r:id="rId4"/>
    <p:sldLayoutId id="2147483781" r:id="rId5"/>
    <p:sldLayoutId id="2147483782" r:id="rId6"/>
    <p:sldLayoutId id="2147483783" r:id="rId7"/>
    <p:sldLayoutId id="2147483780" r:id="rId8"/>
    <p:sldLayoutId id="2147483773" r:id="rId9"/>
    <p:sldLayoutId id="2147483774" r:id="rId10"/>
    <p:sldLayoutId id="2147483775" r:id="rId11"/>
    <p:sldLayoutId id="2147483784" r:id="rId12"/>
    <p:sldLayoutId id="21474837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3038" indent="-1730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en-US" sz="1800" b="0" i="0" kern="1200" dirty="0" smtClean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401638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lang="en-US" sz="1700" b="0" i="0" kern="1200" dirty="0" smtClean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630238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lang="en-US" sz="1600" b="0" i="0" kern="1200" dirty="0" smtClean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1144588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9" userDrawn="1">
          <p15:clr>
            <a:srgbClr val="F26B43"/>
          </p15:clr>
        </p15:guide>
        <p15:guide id="4" orient="horz" pos="786" userDrawn="1">
          <p15:clr>
            <a:srgbClr val="F26B43"/>
          </p15:clr>
        </p15:guide>
        <p15:guide id="5" orient="horz" pos="716" userDrawn="1">
          <p15:clr>
            <a:srgbClr val="F26B43"/>
          </p15:clr>
        </p15:guide>
        <p15:guide id="6" pos="336" userDrawn="1">
          <p15:clr>
            <a:srgbClr val="F26B43"/>
          </p15:clr>
        </p15:guide>
        <p15:guide id="7" pos="7344" userDrawn="1">
          <p15:clr>
            <a:srgbClr val="F26B43"/>
          </p15:clr>
        </p15:guide>
        <p15:guide id="8" orient="horz" pos="40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742E12-4518-4B41-8B96-62A0E952F3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HBV-TAG 2021; June 11-12, 2021; Virtual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43DC9C5-7FF5-4273-A73D-F54743F6A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ATI-2173, a Novel Active Site Polymerase Inhibitor Nucleotide (ASPIN), for HBV Cure Regimens Is Well Tolerated and Has Favorable</a:t>
            </a:r>
            <a:br>
              <a:rPr lang="en-US" dirty="0"/>
            </a:br>
            <a:r>
              <a:rPr lang="en-US" dirty="0"/>
              <a:t>Pharmacokinetics in Healthy Volunteers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874C78B-CD95-44D3-A623-377CDED27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Douglas Mayers,</a:t>
            </a:r>
            <a:r>
              <a:rPr lang="en-US" baseline="30000" dirty="0"/>
              <a:t>1</a:t>
            </a:r>
            <a:r>
              <a:rPr lang="en-US" dirty="0"/>
              <a:t> Katherine Squires,</a:t>
            </a:r>
            <a:r>
              <a:rPr lang="en-US" baseline="30000" dirty="0"/>
              <a:t>1</a:t>
            </a:r>
            <a:r>
              <a:rPr lang="en-US" dirty="0"/>
              <a:t> Lauren Ogilvie,</a:t>
            </a:r>
            <a:r>
              <a:rPr lang="en-US" baseline="30000" dirty="0"/>
              <a:t>1</a:t>
            </a:r>
            <a:r>
              <a:rPr lang="en-US" dirty="0"/>
              <a:t> Gaetano Morelli,</a:t>
            </a:r>
            <a:r>
              <a:rPr lang="en-US" baseline="30000" dirty="0"/>
              <a:t>2</a:t>
            </a:r>
            <a:r>
              <a:rPr lang="en-US" dirty="0"/>
              <a:t>    Jade Huguet,</a:t>
            </a:r>
            <a:r>
              <a:rPr lang="en-US" baseline="30000" dirty="0"/>
              <a:t>2</a:t>
            </a:r>
            <a:r>
              <a:rPr lang="en-US" dirty="0"/>
              <a:t> Rebeca Melara,</a:t>
            </a:r>
            <a:r>
              <a:rPr lang="en-US" baseline="30000" dirty="0"/>
              <a:t>2</a:t>
            </a:r>
            <a:r>
              <a:rPr lang="en-US" dirty="0"/>
              <a:t> Martin Constantineau,</a:t>
            </a:r>
            <a:r>
              <a:rPr lang="en-US" baseline="30000" dirty="0"/>
              <a:t>2</a:t>
            </a:r>
            <a:r>
              <a:rPr lang="en-US" dirty="0"/>
              <a:t> Abel De La Rosa</a:t>
            </a:r>
            <a:r>
              <a:rPr lang="en-US" baseline="30000" dirty="0"/>
              <a:t>1</a:t>
            </a:r>
          </a:p>
          <a:p>
            <a:endParaRPr lang="en-US" baseline="30000" dirty="0"/>
          </a:p>
          <a:p>
            <a:endParaRPr lang="en-US" dirty="0"/>
          </a:p>
        </p:txBody>
      </p:sp>
      <p:sp>
        <p:nvSpPr>
          <p:cNvPr id="5" name="Subtitle 10">
            <a:extLst>
              <a:ext uri="{FF2B5EF4-FFF2-40B4-BE49-F238E27FC236}">
                <a16:creationId xmlns:a16="http://schemas.microsoft.com/office/drawing/2014/main" id="{08559A33-12B3-47B5-8C07-008AAB8D1321}"/>
              </a:ext>
            </a:extLst>
          </p:cNvPr>
          <p:cNvSpPr txBox="1">
            <a:spLocks/>
          </p:cNvSpPr>
          <p:nvPr/>
        </p:nvSpPr>
        <p:spPr>
          <a:xfrm>
            <a:off x="536711" y="4366300"/>
            <a:ext cx="9144000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0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lang="en-US" sz="2000" b="0" i="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b="0" i="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aseline="30000" dirty="0"/>
              <a:t>1</a:t>
            </a:r>
            <a:r>
              <a:rPr lang="en-US" sz="1600" dirty="0"/>
              <a:t>Antios Therapeutics, Atlanta, GA, USA; </a:t>
            </a:r>
            <a:r>
              <a:rPr lang="en-US" sz="1600" baseline="30000" dirty="0"/>
              <a:t>2</a:t>
            </a:r>
            <a:r>
              <a:rPr lang="en-US" sz="1600" dirty="0"/>
              <a:t>Altasciences, Montreal, Quebec, Canada</a:t>
            </a:r>
          </a:p>
        </p:txBody>
      </p:sp>
    </p:spTree>
    <p:extLst>
      <p:ext uri="{BB962C8B-B14F-4D97-AF65-F5344CB8AC3E}">
        <p14:creationId xmlns:p14="http://schemas.microsoft.com/office/powerpoint/2010/main" val="32777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602FB-68BC-4DC6-B5F2-ECD8F711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6439"/>
            <a:ext cx="11126534" cy="970211"/>
          </a:xfrm>
        </p:spPr>
        <p:txBody>
          <a:bodyPr/>
          <a:lstStyle/>
          <a:p>
            <a:r>
              <a:rPr lang="en-US" dirty="0"/>
              <a:t>The Novel ASPIN ATI-2173 Is a Potential Agent for          HBV Cure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790D661-2463-4F91-A3AB-083CE9D5D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06" y="1260134"/>
            <a:ext cx="11126788" cy="4763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Current treatments for chronic HBV infection are not curative and require lifelong therapy to maintain viral suppression</a:t>
            </a:r>
            <a:r>
              <a:rPr lang="en-US" baseline="30000" dirty="0"/>
              <a:t>1</a:t>
            </a:r>
          </a:p>
          <a:p>
            <a:r>
              <a:rPr lang="en-US" dirty="0"/>
              <a:t>Clevudine demonstrated extended posttreatment reductions in HBV viral load in phase 2 and 3 studies, but clinical development was stopped voluntarily by the sponsor when reversible skeletal muscle myopathy was observed in a small subset of subjects with clevudine exposure &gt;8 months</a:t>
            </a:r>
            <a:r>
              <a:rPr lang="en-US" baseline="30000" dirty="0"/>
              <a:t>2-6</a:t>
            </a:r>
          </a:p>
          <a:p>
            <a:r>
              <a:rPr lang="en-US" dirty="0"/>
              <a:t>ATI-2173, a novel liver-targeted phosphoramidate prodrug of clevudine-5’-triphosphate that functions as an ASPIN, is in development as a potential curative agent for chronic HBV infection</a:t>
            </a:r>
            <a:r>
              <a:rPr lang="en-US" baseline="30000" dirty="0"/>
              <a:t>7</a:t>
            </a:r>
          </a:p>
          <a:p>
            <a:r>
              <a:rPr lang="en-US" dirty="0"/>
              <a:t>ATI-2173 delivers the 5’-monophosphate of clevudine directly to the liver by bypassing the first phosphorylation step, thereby reducing systemic clevudine exposure and associated toxicities</a:t>
            </a:r>
            <a:r>
              <a:rPr lang="en-US" baseline="30000" dirty="0"/>
              <a:t>7</a:t>
            </a:r>
          </a:p>
          <a:p>
            <a:r>
              <a:rPr lang="en-US" dirty="0"/>
              <a:t>Here we summarize the preclinical profile of ATI-2173 and report the safety and PK of ATI-2173 from a phase 1a study of healthy volunteers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In vitro studies of anti-HBV activity were conducted in HepG2/HepG2.2.15 cells and primary human hepatocytes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ATI-2173 PK were assessed in plasma and liver in Sprague-Dawley rats and peripheral and portal plasma in cynomolgus monkeys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The safety, tolerability, and PK of multiple ascending doses of ATI-2173 in healthy subjects were assessed in a  phase 1a, randomized, double-blind, placebo-controlled trial conducted in Canada as part of the ANTT101 study (NCT04248426)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6422-F741-440B-BFCB-95FE5BEE94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ASPIN, active site polymerase inhibitor nucleotide; HBV, hepatitis B virus; PK, pharmacokinetics.</a:t>
            </a:r>
          </a:p>
          <a:p>
            <a:r>
              <a:rPr lang="en-US" b="1" dirty="0"/>
              <a:t>1. </a:t>
            </a:r>
            <a:r>
              <a:rPr lang="en-US" dirty="0"/>
              <a:t>Seto et al. </a:t>
            </a:r>
            <a:r>
              <a:rPr lang="en-US" i="1" dirty="0"/>
              <a:t>Lancet</a:t>
            </a:r>
            <a:r>
              <a:rPr lang="en-US" dirty="0"/>
              <a:t>. 2018;392:2313-2324. </a:t>
            </a:r>
            <a:r>
              <a:rPr lang="en-US" b="1" dirty="0"/>
              <a:t>2.</a:t>
            </a:r>
            <a:r>
              <a:rPr lang="en-US" dirty="0"/>
              <a:t> Marcellin et al. </a:t>
            </a:r>
            <a:r>
              <a:rPr lang="en-US" i="1" dirty="0"/>
              <a:t>Hepatology</a:t>
            </a:r>
            <a:r>
              <a:rPr lang="en-US" dirty="0"/>
              <a:t>. 2004;40:140-148. </a:t>
            </a:r>
            <a:r>
              <a:rPr lang="en-US" b="1" dirty="0"/>
              <a:t>3.</a:t>
            </a:r>
            <a:r>
              <a:rPr lang="en-US" dirty="0"/>
              <a:t> Lee et al. </a:t>
            </a:r>
            <a:r>
              <a:rPr lang="en-US" i="1" dirty="0"/>
              <a:t>Hepatology</a:t>
            </a:r>
            <a:r>
              <a:rPr lang="en-US" dirty="0"/>
              <a:t>. 2006;43:982-988. </a:t>
            </a:r>
            <a:r>
              <a:rPr lang="en-US" b="1" dirty="0"/>
              <a:t>4. </a:t>
            </a:r>
            <a:r>
              <a:rPr lang="en-US" dirty="0"/>
              <a:t>Yoo et al. </a:t>
            </a:r>
            <a:r>
              <a:rPr lang="en-US" i="1" dirty="0"/>
              <a:t>Hepatology</a:t>
            </a:r>
            <a:r>
              <a:rPr lang="en-US" dirty="0"/>
              <a:t>. 2007;46:1041-1048. </a:t>
            </a:r>
            <a:r>
              <a:rPr lang="en-US" b="1" dirty="0"/>
              <a:t>5. </a:t>
            </a:r>
            <a:r>
              <a:rPr lang="en-US" dirty="0"/>
              <a:t>Lim et al. </a:t>
            </a:r>
            <a:r>
              <a:rPr lang="en-US" i="1" dirty="0"/>
              <a:t>Aliment Pharmacol</a:t>
            </a:r>
          </a:p>
          <a:p>
            <a:r>
              <a:rPr lang="en-US" i="1" dirty="0"/>
              <a:t>Ther</a:t>
            </a:r>
            <a:r>
              <a:rPr lang="en-US" dirty="0"/>
              <a:t>. 2008;27:1282-1292. </a:t>
            </a:r>
            <a:r>
              <a:rPr lang="en-US" b="1" dirty="0"/>
              <a:t>6. </a:t>
            </a:r>
            <a:r>
              <a:rPr lang="en-US" dirty="0"/>
              <a:t>Seok et al. </a:t>
            </a:r>
            <a:r>
              <a:rPr lang="en-US" i="1" dirty="0"/>
              <a:t>Hepatology</a:t>
            </a:r>
            <a:r>
              <a:rPr lang="en-US" dirty="0"/>
              <a:t>. 2009;49:2080-2086. </a:t>
            </a:r>
            <a:r>
              <a:rPr lang="en-US" b="1" dirty="0"/>
              <a:t>7. </a:t>
            </a:r>
            <a:r>
              <a:rPr lang="en-US" dirty="0"/>
              <a:t>Squires et al. </a:t>
            </a:r>
            <a:r>
              <a:rPr lang="en-US" i="1" dirty="0"/>
              <a:t>Antimicrob Agents Chemother</a:t>
            </a:r>
            <a:r>
              <a:rPr lang="en-US" dirty="0"/>
              <a:t>. 2020;64:e00836-20. 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3316FFD2-F41F-430A-8293-7C006A576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3400" y="6563709"/>
            <a:ext cx="556260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pPr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sv-SE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HBV-TAG 2021; June 11-12, 2021; Virtual</a:t>
            </a:r>
          </a:p>
        </p:txBody>
      </p:sp>
    </p:spTree>
    <p:extLst>
      <p:ext uri="{BB962C8B-B14F-4D97-AF65-F5344CB8AC3E}">
        <p14:creationId xmlns:p14="http://schemas.microsoft.com/office/powerpoint/2010/main" val="149618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602FB-68BC-4DC6-B5F2-ECD8F711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ATI-2173 Had Potent Anti-HBV Activity Across All </a:t>
            </a:r>
            <a:br>
              <a:rPr lang="en-US" dirty="0"/>
            </a:br>
            <a:r>
              <a:rPr lang="en-US" dirty="0"/>
              <a:t>HBV Genotypes 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790D661-2463-4F91-A3AB-083CE9D5D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05" y="1317110"/>
            <a:ext cx="5440680" cy="4714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ATI-2173 showed potent anti-HBV activity in HepG2 cells and primary human hepatocytes as well as across all HBV genotypes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No evidence of cytotoxicity was observed within the evaluated dose range</a:t>
            </a:r>
          </a:p>
          <a:p>
            <a:r>
              <a:rPr lang="en-US" dirty="0"/>
              <a:t>ATI-2173 exhibited low serum protein binding, with minimal change in anti-HBV activity in the presence of increasing human serum concentrations</a:t>
            </a:r>
          </a:p>
          <a:p>
            <a:r>
              <a:rPr lang="en-US" dirty="0"/>
              <a:t>When combined in vitro in primary human hepatocytes,  ATI-2173 showed additive antiviral activity with tenofovir, lamivudine, and the capsid inhibitor GLS4</a:t>
            </a:r>
          </a:p>
          <a:p>
            <a:r>
              <a:rPr lang="en-US" dirty="0"/>
              <a:t>Synergistic antiviral activity was demonstrated with adefovir, entecavir, and interferon-</a:t>
            </a:r>
            <a:r>
              <a:rPr lang="el-GR" dirty="0"/>
              <a:t>α</a:t>
            </a:r>
            <a:endParaRPr lang="en-US" dirty="0"/>
          </a:p>
          <a:p>
            <a:r>
              <a:rPr lang="en-US" dirty="0"/>
              <a:t>ATI-2173 displayed in vitro cross-resistance with the nucleoside analogues lamivudine and entecavir, but not with the capsid inhibitors GLS4 or AT-130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Overlapping resistance with lamivudine was observed for the reverse transcriptase mutants M204I, V173L + M204I, and L180M + M204V, but not for M204V alone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dirty="0"/>
              <a:t>Resistance with entecavir overlapped for the reverse transcriptase mutants S202G + M204I with and without M250V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6422-F741-440B-BFCB-95FE5BEE94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EC</a:t>
            </a:r>
            <a:r>
              <a:rPr lang="en-US" baseline="-25000" dirty="0"/>
              <a:t>50</a:t>
            </a:r>
            <a:r>
              <a:rPr lang="en-US" dirty="0"/>
              <a:t>, 50% effective concentration; HBV, hepatitis B virus.</a:t>
            </a:r>
          </a:p>
          <a:p>
            <a:r>
              <a:rPr lang="en-US" dirty="0"/>
              <a:t>Error bars represent standard error of the mean.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40B5D9-AC52-4771-8380-64C1AE6F1A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1381" y="1466411"/>
            <a:ext cx="5440680" cy="614637"/>
          </a:xfrm>
        </p:spPr>
        <p:txBody>
          <a:bodyPr>
            <a:normAutofit fontScale="925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1" dirty="0"/>
              <a:t>In vitro anti-HBV activity in (A) HepG2 cells, (B) primary human hepatocytes, and (C) across all HBV genotypes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3316FFD2-F41F-430A-8293-7C006A576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3400" y="6563709"/>
            <a:ext cx="556260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pPr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sv-SE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HBV-TAG 2021; June 11-12, 2021; Virtual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980C250-C1DA-4856-9C47-FB423B53E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029" y="2089757"/>
            <a:ext cx="5747385" cy="34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602FB-68BC-4DC6-B5F2-ECD8F711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6439"/>
            <a:ext cx="11126534" cy="970211"/>
          </a:xfrm>
        </p:spPr>
        <p:txBody>
          <a:bodyPr/>
          <a:lstStyle/>
          <a:p>
            <a:r>
              <a:rPr lang="en-US" dirty="0"/>
              <a:t>ATI-2173 Administration in Rats Demonstrated Liver Targeting and Reduced Systemic Clevudine Exposure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790D661-2463-4F91-A3AB-083CE9D5D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06" y="1297458"/>
            <a:ext cx="11126788" cy="4763529"/>
          </a:xfrm>
        </p:spPr>
        <p:txBody>
          <a:bodyPr>
            <a:normAutofit/>
          </a:bodyPr>
          <a:lstStyle/>
          <a:p>
            <a:r>
              <a:rPr lang="en-US" dirty="0"/>
              <a:t>ATI-2173 administration in rats significantly decreased plasma clevudine exposure while maintaining similar active triphosphate concentrations in the liver compared with clevudine dosing, demonstrating liver targeting of ATI-2173 </a:t>
            </a:r>
          </a:p>
          <a:p>
            <a:r>
              <a:rPr lang="en-US" dirty="0"/>
              <a:t>Liver targeting of ATI-2173 was also demonstrated in cynomolgus monkeys, with an 82% hepatic extraction ratio after oral ATI-2173 dosing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6422-F741-440B-BFCB-95FE5BEE94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Error bars represent standard error of the mean.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3316FFD2-F41F-430A-8293-7C006A576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3400" y="6563709"/>
            <a:ext cx="556260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pPr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sv-SE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HBV-TAG 2021; June 11-12, 2021; Virtual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4B22D65-C190-4775-8051-1A64D42C6204}"/>
              </a:ext>
            </a:extLst>
          </p:cNvPr>
          <p:cNvSpPr txBox="1">
            <a:spLocks/>
          </p:cNvSpPr>
          <p:nvPr/>
        </p:nvSpPr>
        <p:spPr>
          <a:xfrm>
            <a:off x="429639" y="3119922"/>
            <a:ext cx="11332723" cy="287945"/>
          </a:xfrm>
          <a:prstGeom prst="rect">
            <a:avLst/>
          </a:prstGeom>
        </p:spPr>
        <p:txBody>
          <a:bodyPr>
            <a:noAutofit/>
          </a:bodyPr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800" b="0" i="0" kern="1200" dirty="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016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1700" b="0" i="0" kern="1200" dirty="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302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lang="en-US" sz="1600" b="0" i="0" kern="1200" dirty="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14458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/>
              <a:t>Mean concentrations of (A) rat plasma clevudine, (B) rat liver active triphosphate, and (C) monkey plasma ATI-2173 and clevudine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0918DEE-1262-4532-AD52-D454ACB63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1"/>
          <a:stretch/>
        </p:blipFill>
        <p:spPr>
          <a:xfrm>
            <a:off x="811530" y="3547712"/>
            <a:ext cx="10568940" cy="21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602FB-68BC-4DC6-B5F2-ECD8F711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ATI-2173 Was Well Tolerated and Had Dose-Proportional PK After 14 Days of Treatment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790D661-2463-4F91-A3AB-083CE9D5D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05" y="1345103"/>
            <a:ext cx="5440680" cy="4714998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common treatment-emergent AE was headache, reported in 33% of subjects (8/24) receiving ATI-2173 </a:t>
            </a:r>
          </a:p>
          <a:p>
            <a:r>
              <a:rPr lang="en-US" dirty="0"/>
              <a:t>All AEs resolved and no serious AEs or ATI-2173 dose-limiting toxicities were reported</a:t>
            </a:r>
          </a:p>
          <a:p>
            <a:r>
              <a:rPr lang="en-US" dirty="0"/>
              <a:t>Following single- and repeated-dose administration, ATI-2173 was rapidly absorbed, with mean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at   &lt;1 hour post-dose and rapidly declining thereafter </a:t>
            </a:r>
          </a:p>
          <a:p>
            <a:r>
              <a:rPr lang="en-US" dirty="0"/>
              <a:t>ATI-2173 exposure was approximately dose proportional at the 10- and 25-mg doses and approached saturation at the 50- and 100-mg doses, with no appreciable accumulation after 14 days</a:t>
            </a:r>
          </a:p>
          <a:p>
            <a:r>
              <a:rPr lang="en-US" dirty="0"/>
              <a:t>Mean concentration of systemic clevudine for each ATI-2173 dose was below the minimum exposure reported for the 30-mg marketed dose of clevudine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6422-F741-440B-BFCB-95FE5BEE94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AE, adverse event; PK, pharmacokinetics;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, mean time to maximum plasma concentration.</a:t>
            </a:r>
          </a:p>
          <a:p>
            <a:r>
              <a:rPr lang="en-US" dirty="0"/>
              <a:t>Dashed lines represent the steady-state minimum plasma clevudine concentration observed with clevudine 30 mg in subjects with hepatitis B virus.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  <a:p>
            <a:r>
              <a:rPr lang="en-US" b="1" dirty="0"/>
              <a:t>1. </a:t>
            </a:r>
            <a:r>
              <a:rPr lang="en-US" dirty="0"/>
              <a:t>Lim et al. </a:t>
            </a:r>
            <a:r>
              <a:rPr lang="en-US" i="1" dirty="0"/>
              <a:t>Aliment Pharmacol Ther</a:t>
            </a:r>
            <a:r>
              <a:rPr lang="en-US" dirty="0"/>
              <a:t>. 2008;27:1282-1292.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40B5D9-AC52-4771-8380-64C1AE6F1A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17666" y="1358272"/>
            <a:ext cx="5440680" cy="614637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1" dirty="0"/>
              <a:t>Phase 1a study mean plasma ATI-2173 and clevudine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b="1" dirty="0"/>
              <a:t>concentrations on (A) day 1 and (B) day 14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3316FFD2-F41F-430A-8293-7C006A576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3400" y="6563709"/>
            <a:ext cx="556260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pPr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sv-SE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HBV-TAG 2021; June 11-12, 2021; Virtual</a:t>
            </a:r>
          </a:p>
        </p:txBody>
      </p:sp>
      <p:pic>
        <p:nvPicPr>
          <p:cNvPr id="4" name="Picture 3" descr="Graphical user interface, chart, diagram&#10;&#10;Description automatically generated">
            <a:extLst>
              <a:ext uri="{FF2B5EF4-FFF2-40B4-BE49-F238E27FC236}">
                <a16:creationId xmlns:a16="http://schemas.microsoft.com/office/drawing/2014/main" id="{BE05DF3B-C2D4-4D3F-997B-FBCAAD54C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04" y="1980338"/>
            <a:ext cx="529780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602FB-68BC-4DC6-B5F2-ECD8F711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ATI-2173 Has Promising Preclinical and Clinical Profiles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790D661-2463-4F91-A3AB-083CE9D5D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06" y="1607753"/>
            <a:ext cx="3843451" cy="3753142"/>
          </a:xfrm>
        </p:spPr>
        <p:txBody>
          <a:bodyPr>
            <a:normAutofit/>
          </a:bodyPr>
          <a:lstStyle/>
          <a:p>
            <a:r>
              <a:rPr lang="en-US" dirty="0"/>
              <a:t>The novel ASPIN ATI-2173 has promising preclinical and clinical profiles to support its development as part of a potential curative combination regimen for chronic HBV infection</a:t>
            </a:r>
          </a:p>
          <a:p>
            <a:r>
              <a:rPr lang="en-US" dirty="0"/>
              <a:t>ATI-2173 25- and 50-mg doses are being evaluated in combination with tenofovir in an ongoing phase 2a study in subjects with either HBV mono-infection or HBV/hepatitis D virus co-infection (NCT04847440)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6422-F741-440B-BFCB-95FE5BEE94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AE, adverse event; ASPIN, active site polymerase inhibitor nucleotide; HBV, hepatitis B virus; </a:t>
            </a:r>
            <a:r>
              <a:rPr lang="en-US" dirty="0" err="1"/>
              <a:t>pgRNA</a:t>
            </a:r>
            <a:r>
              <a:rPr lang="en-US" dirty="0"/>
              <a:t>, </a:t>
            </a:r>
            <a:r>
              <a:rPr lang="en-US" dirty="0" err="1"/>
              <a:t>pregenomic</a:t>
            </a:r>
            <a:r>
              <a:rPr lang="en-US" dirty="0"/>
              <a:t> RNA; PK, pharmacokinetics.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40B5D9-AC52-4771-8380-64C1AE6F1A8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56295" y="1511974"/>
            <a:ext cx="5441950" cy="334755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600" b="1" dirty="0"/>
              <a:t>Summary of ATI-2173 preclinical and clinical profiles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3316FFD2-F41F-430A-8293-7C006A576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3400" y="6563709"/>
            <a:ext cx="556260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tIns="91440" bIns="91440" anchor="ctr">
            <a:spAutoFit/>
          </a:bodyPr>
          <a:lstStyle/>
          <a:p>
            <a:pPr algn="l"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sv-SE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HBV-TAG 2021; June 11-12, 2021; Virtual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03B493FD-A654-4EF8-AC8B-0D9917B04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0" y="1952532"/>
            <a:ext cx="7175659" cy="34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erevel Template">
  <a:themeElements>
    <a:clrScheme name="Custom 5">
      <a:dk1>
        <a:sysClr val="windowText" lastClr="000000"/>
      </a:dk1>
      <a:lt1>
        <a:sysClr val="window" lastClr="FFFFFF"/>
      </a:lt1>
      <a:dk2>
        <a:srgbClr val="07A796"/>
      </a:dk2>
      <a:lt2>
        <a:srgbClr val="4C4E56"/>
      </a:lt2>
      <a:accent1>
        <a:srgbClr val="2C8AAB"/>
      </a:accent1>
      <a:accent2>
        <a:srgbClr val="60C1D4"/>
      </a:accent2>
      <a:accent3>
        <a:srgbClr val="F0A134"/>
      </a:accent3>
      <a:accent4>
        <a:srgbClr val="BD5728"/>
      </a:accent4>
      <a:accent5>
        <a:srgbClr val="666B9E"/>
      </a:accent5>
      <a:accent6>
        <a:srgbClr val="E7DDA2"/>
      </a:accent6>
      <a:hlink>
        <a:srgbClr val="2C8AAB"/>
      </a:hlink>
      <a:folHlink>
        <a:srgbClr val="64646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200"/>
          </a:spcBef>
          <a:defRPr sz="1400" dirty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0C5D87A96FA40B279424C17CE72BB" ma:contentTypeVersion="11" ma:contentTypeDescription="Create a new document." ma:contentTypeScope="" ma:versionID="8668900bf3d066173451ca0b55e31f85">
  <xsd:schema xmlns:xsd="http://www.w3.org/2001/XMLSchema" xmlns:xs="http://www.w3.org/2001/XMLSchema" xmlns:p="http://schemas.microsoft.com/office/2006/metadata/properties" xmlns:ns2="f043bd4b-600b-471e-a4ce-cbaaa2c33447" xmlns:ns3="2dfc9632-9729-4c62-be5d-668cb20609ca" targetNamespace="http://schemas.microsoft.com/office/2006/metadata/properties" ma:root="true" ma:fieldsID="37b0279ab7e9f7ce65d0ff278272f2c7" ns2:_="" ns3:_="">
    <xsd:import namespace="f043bd4b-600b-471e-a4ce-cbaaa2c33447"/>
    <xsd:import namespace="2dfc9632-9729-4c62-be5d-668cb20609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bd4b-600b-471e-a4ce-cbaaa2c334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fc9632-9729-4c62-be5d-668cb20609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dfc9632-9729-4c62-be5d-668cb20609ca">
      <UserInfo>
        <DisplayName>Raymond Sanchez</DisplayName>
        <AccountId>54</AccountId>
        <AccountType/>
      </UserInfo>
      <UserInfo>
        <DisplayName>John Renger</DisplayName>
        <AccountId>24</AccountId>
        <AccountType/>
      </UserInfo>
      <UserInfo>
        <DisplayName>Rachel Gurrell (External)</DisplayName>
        <AccountId>48</AccountId>
        <AccountType/>
      </UserInfo>
      <UserInfo>
        <DisplayName>Julie Jordan</DisplayName>
        <AccountId>49</AccountId>
        <AccountType/>
      </UserInfo>
      <UserInfo>
        <DisplayName>Philip Iredale</DisplayName>
        <AccountId>51</AccountId>
        <AccountType/>
      </UserInfo>
      <UserInfo>
        <DisplayName>Georgette Suidan</DisplayName>
        <AccountId>50</AccountId>
        <AccountType/>
      </UserInfo>
      <UserInfo>
        <DisplayName>Matthew Calistri</DisplayName>
        <AccountId>31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75703E7-5A4D-410B-84AD-DF3B9B8FDAE3}">
  <ds:schemaRefs>
    <ds:schemaRef ds:uri="2dfc9632-9729-4c62-be5d-668cb20609ca"/>
    <ds:schemaRef ds:uri="f043bd4b-600b-471e-a4ce-cbaaa2c334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B8FD07-6775-4E91-A0E3-F0936AEA30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97B1C-7F8C-474E-8F68-5F8CF4467F5D}">
  <ds:schemaRefs>
    <ds:schemaRef ds:uri="http://purl.org/dc/terms/"/>
    <ds:schemaRef ds:uri="http://schemas.microsoft.com/office/2006/metadata/properties"/>
    <ds:schemaRef ds:uri="2dfc9632-9729-4c62-be5d-668cb20609ca"/>
    <ds:schemaRef ds:uri="http://schemas.microsoft.com/office/2006/documentManagement/types"/>
    <ds:schemaRef ds:uri="http://purl.org/dc/elements/1.1/"/>
    <ds:schemaRef ds:uri="f043bd4b-600b-471e-a4ce-cbaaa2c33447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1061</Words>
  <Application>Microsoft Office PowerPoint</Application>
  <PresentationFormat>Widescreen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Cerevel Template</vt:lpstr>
      <vt:lpstr>ATI-2173, a Novel Active Site Polymerase Inhibitor Nucleotide (ASPIN), for HBV Cure Regimens Is Well Tolerated and Has Favorable Pharmacokinetics in Healthy Volunteers</vt:lpstr>
      <vt:lpstr>The Novel ASPIN ATI-2173 Is a Potential Agent for          HBV Cure </vt:lpstr>
      <vt:lpstr>ATI-2173 Had Potent Anti-HBV Activity Across All  HBV Genotypes  </vt:lpstr>
      <vt:lpstr>ATI-2173 Administration in Rats Demonstrated Liver Targeting and Reduced Systemic Clevudine Exposure</vt:lpstr>
      <vt:lpstr>ATI-2173 Was Well Tolerated and Had Dose-Proportional PK After 14 Days of Treatment</vt:lpstr>
      <vt:lpstr>ATI-2173 Has Promising Preclinical and Clinical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 Banerjee</dc:creator>
  <cp:lastModifiedBy>Erin Reineck</cp:lastModifiedBy>
  <cp:revision>104</cp:revision>
  <cp:lastPrinted>2021-06-03T15:36:00Z</cp:lastPrinted>
  <dcterms:created xsi:type="dcterms:W3CDTF">2020-12-04T16:44:48Z</dcterms:created>
  <dcterms:modified xsi:type="dcterms:W3CDTF">2021-06-09T17:33:36Z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0x0101006410C5D87A96FA40B279424C17CE72BB</vt:lpwstr>
  </property>
</Properties>
</file>