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0" r:id="rId6"/>
    <p:sldId id="261" r:id="rId7"/>
    <p:sldId id="263" r:id="rId8"/>
    <p:sldId id="264" r:id="rId9"/>
    <p:sldId id="270" r:id="rId10"/>
    <p:sldId id="27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049" autoAdjust="0"/>
  </p:normalViewPr>
  <p:slideViewPr>
    <p:cSldViewPr snapToGrid="0" showGuides="1">
      <p:cViewPr varScale="1">
        <p:scale>
          <a:sx n="56" d="100"/>
          <a:sy n="56" d="100"/>
        </p:scale>
        <p:origin x="12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6CEE2-963B-4232-8961-5370258EE776}" type="datetimeFigureOut">
              <a:rPr lang="en-US" smtClean="0"/>
              <a:t>2020-07-07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C3062-2AEB-46AD-A8BD-67B5F36B632B}" type="slidenum">
              <a:rPr lang="en-US" smtClean="0"/>
              <a:t>‹#›</a:t>
            </a:fld>
            <a:endParaRPr lang="en-US"/>
          </a:p>
        </p:txBody>
      </p:sp>
    </p:spTree>
    <p:extLst>
      <p:ext uri="{BB962C8B-B14F-4D97-AF65-F5344CB8AC3E}">
        <p14:creationId xmlns:p14="http://schemas.microsoft.com/office/powerpoint/2010/main" val="280880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1</a:t>
            </a:fld>
            <a:endParaRPr lang="en-US"/>
          </a:p>
        </p:txBody>
      </p:sp>
    </p:spTree>
    <p:extLst>
      <p:ext uri="{BB962C8B-B14F-4D97-AF65-F5344CB8AC3E}">
        <p14:creationId xmlns:p14="http://schemas.microsoft.com/office/powerpoint/2010/main" val="649218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10</a:t>
            </a:fld>
            <a:endParaRPr lang="en-US"/>
          </a:p>
        </p:txBody>
      </p:sp>
    </p:spTree>
    <p:extLst>
      <p:ext uri="{BB962C8B-B14F-4D97-AF65-F5344CB8AC3E}">
        <p14:creationId xmlns:p14="http://schemas.microsoft.com/office/powerpoint/2010/main" val="94556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11</a:t>
            </a:fld>
            <a:endParaRPr lang="en-US"/>
          </a:p>
        </p:txBody>
      </p:sp>
    </p:spTree>
    <p:extLst>
      <p:ext uri="{BB962C8B-B14F-4D97-AF65-F5344CB8AC3E}">
        <p14:creationId xmlns:p14="http://schemas.microsoft.com/office/powerpoint/2010/main" val="385458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12</a:t>
            </a:fld>
            <a:endParaRPr lang="en-US"/>
          </a:p>
        </p:txBody>
      </p:sp>
    </p:spTree>
    <p:extLst>
      <p:ext uri="{BB962C8B-B14F-4D97-AF65-F5344CB8AC3E}">
        <p14:creationId xmlns:p14="http://schemas.microsoft.com/office/powerpoint/2010/main" val="208790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13</a:t>
            </a:fld>
            <a:endParaRPr lang="en-US"/>
          </a:p>
        </p:txBody>
      </p:sp>
    </p:spTree>
    <p:extLst>
      <p:ext uri="{BB962C8B-B14F-4D97-AF65-F5344CB8AC3E}">
        <p14:creationId xmlns:p14="http://schemas.microsoft.com/office/powerpoint/2010/main" val="179804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14</a:t>
            </a:fld>
            <a:endParaRPr lang="en-US"/>
          </a:p>
        </p:txBody>
      </p:sp>
    </p:spTree>
    <p:extLst>
      <p:ext uri="{BB962C8B-B14F-4D97-AF65-F5344CB8AC3E}">
        <p14:creationId xmlns:p14="http://schemas.microsoft.com/office/powerpoint/2010/main" val="86944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2</a:t>
            </a:fld>
            <a:endParaRPr lang="en-US"/>
          </a:p>
        </p:txBody>
      </p:sp>
    </p:spTree>
    <p:extLst>
      <p:ext uri="{BB962C8B-B14F-4D97-AF65-F5344CB8AC3E}">
        <p14:creationId xmlns:p14="http://schemas.microsoft.com/office/powerpoint/2010/main" val="236731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3</a:t>
            </a:fld>
            <a:endParaRPr lang="en-US"/>
          </a:p>
        </p:txBody>
      </p:sp>
    </p:spTree>
    <p:extLst>
      <p:ext uri="{BB962C8B-B14F-4D97-AF65-F5344CB8AC3E}">
        <p14:creationId xmlns:p14="http://schemas.microsoft.com/office/powerpoint/2010/main" val="352575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4</a:t>
            </a:fld>
            <a:endParaRPr lang="en-US"/>
          </a:p>
        </p:txBody>
      </p:sp>
    </p:spTree>
    <p:extLst>
      <p:ext uri="{BB962C8B-B14F-4D97-AF65-F5344CB8AC3E}">
        <p14:creationId xmlns:p14="http://schemas.microsoft.com/office/powerpoint/2010/main" val="169885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5</a:t>
            </a:fld>
            <a:endParaRPr lang="en-US"/>
          </a:p>
        </p:txBody>
      </p:sp>
    </p:spTree>
    <p:extLst>
      <p:ext uri="{BB962C8B-B14F-4D97-AF65-F5344CB8AC3E}">
        <p14:creationId xmlns:p14="http://schemas.microsoft.com/office/powerpoint/2010/main" val="15636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6</a:t>
            </a:fld>
            <a:endParaRPr lang="en-US"/>
          </a:p>
        </p:txBody>
      </p:sp>
    </p:spTree>
    <p:extLst>
      <p:ext uri="{BB962C8B-B14F-4D97-AF65-F5344CB8AC3E}">
        <p14:creationId xmlns:p14="http://schemas.microsoft.com/office/powerpoint/2010/main" val="39517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7</a:t>
            </a:fld>
            <a:endParaRPr lang="en-US"/>
          </a:p>
        </p:txBody>
      </p:sp>
    </p:spTree>
    <p:extLst>
      <p:ext uri="{BB962C8B-B14F-4D97-AF65-F5344CB8AC3E}">
        <p14:creationId xmlns:p14="http://schemas.microsoft.com/office/powerpoint/2010/main" val="333239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8</a:t>
            </a:fld>
            <a:endParaRPr lang="en-US"/>
          </a:p>
        </p:txBody>
      </p:sp>
    </p:spTree>
    <p:extLst>
      <p:ext uri="{BB962C8B-B14F-4D97-AF65-F5344CB8AC3E}">
        <p14:creationId xmlns:p14="http://schemas.microsoft.com/office/powerpoint/2010/main" val="29962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9</a:t>
            </a:fld>
            <a:endParaRPr lang="en-US"/>
          </a:p>
        </p:txBody>
      </p:sp>
    </p:spTree>
    <p:extLst>
      <p:ext uri="{BB962C8B-B14F-4D97-AF65-F5344CB8AC3E}">
        <p14:creationId xmlns:p14="http://schemas.microsoft.com/office/powerpoint/2010/main" val="303826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2766-6818-4E17-B4EF-9CC84C636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CFA54-87D9-4DDD-B238-CC58DE62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27013-3729-445D-849F-F3FB73258582}"/>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C14E6500-7011-435C-B7E7-F7FC644A7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861F7-A8A9-42D2-B714-B65229C535ED}"/>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9817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1813-2EE3-4A7B-B760-23F6AA87D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58F69-67C2-4535-8AB6-AAF8EE030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82A6F-6F95-4B83-8EDE-8C7A86E80F39}"/>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A4C72C41-C426-40C5-A5E4-99B7F26FA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9FD5A-0D9B-48B3-B3AC-4ED663C2969B}"/>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92397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2BDC4-A2B6-415D-A21B-A6A7C03E8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E1C3E-75C5-4230-B24B-CAA81B88E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86348-CD98-4012-B6FB-5910A1720ABC}"/>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E7168080-6A59-413D-88FC-113FD4129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304E6-0A8E-4360-B5E4-D730F954742A}"/>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41071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7053-DAF7-4108-A266-4291202A0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AA625-126D-4107-8F0A-C7E03DF8B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59059-6652-4D5D-A9E6-3CBEE4D32044}"/>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EE0B8A29-161C-471C-903E-0314FE5EB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41EEC-0E33-42AB-984C-35DBC9550278}"/>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81519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960B-99C5-4BC7-915C-8D937486F8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3F72F3-9B6A-4CBB-8C0C-1661C5CB3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3BC0D-BDA9-4D31-A9EE-6E2F90D4C8EE}"/>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1CD5B789-4827-415A-9CCA-CBDF5683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C3C2A-B2DA-4764-A26F-19150F47E09F}"/>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62964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E4E7-9451-4E61-8A4E-4B0E01BB8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A3FE-DA00-445F-8BC2-FABFAF7713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1003A-4A5F-4F17-8CA6-BD7DCFD32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EB525-3952-4AD3-BF34-60AFFD5C93F7}"/>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6" name="Footer Placeholder 5">
            <a:extLst>
              <a:ext uri="{FF2B5EF4-FFF2-40B4-BE49-F238E27FC236}">
                <a16:creationId xmlns:a16="http://schemas.microsoft.com/office/drawing/2014/main" id="{C5035AC9-A1F3-4472-ABAA-25460A81F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E008B-0F5E-4EA3-870A-963F81A3FA70}"/>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98410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EED6-9494-4E27-829B-18F063C55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C2C42-28CE-4386-A036-9EC310844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6715-2327-4923-92B5-AD9BD69EEF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F8ECC3-DB80-4D81-B7C4-0CB2FECEE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FB274-0765-4D77-812B-397A4EA4F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DC106-B400-4ACD-A439-02521F49F118}"/>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8" name="Footer Placeholder 7">
            <a:extLst>
              <a:ext uri="{FF2B5EF4-FFF2-40B4-BE49-F238E27FC236}">
                <a16:creationId xmlns:a16="http://schemas.microsoft.com/office/drawing/2014/main" id="{AB35E424-484A-49C4-99B5-241D5C5D4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28E93-5AC6-4CC2-A41C-A267343A79D5}"/>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03780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3AB-3F57-455F-8C9A-6ABFA7D7C7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0A8A6-D2CF-478D-AD9C-DB3FFB824BEE}"/>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4" name="Footer Placeholder 3">
            <a:extLst>
              <a:ext uri="{FF2B5EF4-FFF2-40B4-BE49-F238E27FC236}">
                <a16:creationId xmlns:a16="http://schemas.microsoft.com/office/drawing/2014/main" id="{0B8F0291-E80D-429D-83CE-5637C60DC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809A4-DA1B-4F4B-9152-5F857D318CF4}"/>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35902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09A84-3288-4F4A-944A-292F8D3BA2EA}"/>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3" name="Footer Placeholder 2">
            <a:extLst>
              <a:ext uri="{FF2B5EF4-FFF2-40B4-BE49-F238E27FC236}">
                <a16:creationId xmlns:a16="http://schemas.microsoft.com/office/drawing/2014/main" id="{6FE5B8C5-1B6B-497A-9170-6C175E209E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9328C3-F9CD-45E8-A8F4-3F9056EDB7CA}"/>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381983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F3D5-9D88-457A-B67B-EA429831E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C30290-6B0E-4A32-B04C-A0E9619FF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3EB31C-7C3A-4C7F-9E16-8C2072AB2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99F45-E5E7-433B-9BFB-E5D6B919775D}"/>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6" name="Footer Placeholder 5">
            <a:extLst>
              <a:ext uri="{FF2B5EF4-FFF2-40B4-BE49-F238E27FC236}">
                <a16:creationId xmlns:a16="http://schemas.microsoft.com/office/drawing/2014/main" id="{3CC44F42-48E6-40E1-8C51-A77725B4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DCCA0-7833-4172-9A24-6C263F447B21}"/>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70841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DFF4-9445-44C1-BB7F-92C5B8A28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79003A-57F3-47DA-A0CC-068EF8CD5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E09A9A-2EA0-4566-BE3D-2D45369F5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17E30-2C15-4298-A93B-E1F4AF1D1284}"/>
              </a:ext>
            </a:extLst>
          </p:cNvPr>
          <p:cNvSpPr>
            <a:spLocks noGrp="1"/>
          </p:cNvSpPr>
          <p:nvPr>
            <p:ph type="dt" sz="half" idx="10"/>
          </p:nvPr>
        </p:nvSpPr>
        <p:spPr/>
        <p:txBody>
          <a:bodyPr/>
          <a:lstStyle/>
          <a:p>
            <a:fld id="{D369C9C7-9F2E-42C8-92B4-F241855934F5}" type="datetimeFigureOut">
              <a:rPr lang="en-US" smtClean="0"/>
              <a:t>2020-07-07</a:t>
            </a:fld>
            <a:endParaRPr lang="en-US"/>
          </a:p>
        </p:txBody>
      </p:sp>
      <p:sp>
        <p:nvSpPr>
          <p:cNvPr id="6" name="Footer Placeholder 5">
            <a:extLst>
              <a:ext uri="{FF2B5EF4-FFF2-40B4-BE49-F238E27FC236}">
                <a16:creationId xmlns:a16="http://schemas.microsoft.com/office/drawing/2014/main" id="{EC01A5FB-095F-474B-A2EE-178B2928F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65311-C6DE-4F23-8F44-497D09A2C4B0}"/>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309634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27FAB-EE76-4EE5-B7E4-DF69C720E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2BBAC-0D33-4F00-AB9C-5FE1C1CC6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F4407-5179-429C-B059-1F6E4EA88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C9C7-9F2E-42C8-92B4-F241855934F5}" type="datetimeFigureOut">
              <a:rPr lang="en-US" smtClean="0"/>
              <a:t>2020-07-07</a:t>
            </a:fld>
            <a:endParaRPr lang="en-US"/>
          </a:p>
        </p:txBody>
      </p:sp>
      <p:sp>
        <p:nvSpPr>
          <p:cNvPr id="5" name="Footer Placeholder 4">
            <a:extLst>
              <a:ext uri="{FF2B5EF4-FFF2-40B4-BE49-F238E27FC236}">
                <a16:creationId xmlns:a16="http://schemas.microsoft.com/office/drawing/2014/main" id="{44840A5C-FD70-4FFC-A847-26A4E1B37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EA3A04-C1B6-43D9-A304-A5D685FA6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30ABC-3BD6-4DB5-A0BD-1EF2205CEE5A}" type="slidenum">
              <a:rPr lang="en-US" smtClean="0"/>
              <a:t>‹#›</a:t>
            </a:fld>
            <a:endParaRPr lang="en-US"/>
          </a:p>
        </p:txBody>
      </p:sp>
    </p:spTree>
    <p:extLst>
      <p:ext uri="{BB962C8B-B14F-4D97-AF65-F5344CB8AC3E}">
        <p14:creationId xmlns:p14="http://schemas.microsoft.com/office/powerpoint/2010/main" val="311431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3069735" y="5357117"/>
            <a:ext cx="6919653" cy="646331"/>
          </a:xfrm>
          <a:prstGeom prst="rect">
            <a:avLst/>
          </a:prstGeom>
          <a:solidFill>
            <a:schemeClr val="accent2">
              <a:lumMod val="50000"/>
            </a:schemeClr>
          </a:solidFill>
        </p:spPr>
        <p:txBody>
          <a:bodyPr wrap="square">
            <a:spAutoFit/>
          </a:bodyPr>
          <a:lstStyle/>
          <a:p>
            <a:r>
              <a:rPr lang="en-US" sz="3600" dirty="0">
                <a:solidFill>
                  <a:schemeClr val="bg1"/>
                </a:solidFill>
              </a:rPr>
              <a:t>This is how the page looks</a:t>
            </a:r>
          </a:p>
        </p:txBody>
      </p:sp>
    </p:spTree>
    <p:extLst>
      <p:ext uri="{BB962C8B-B14F-4D97-AF65-F5344CB8AC3E}">
        <p14:creationId xmlns:p14="http://schemas.microsoft.com/office/powerpoint/2010/main" val="208883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6096000" y="2230764"/>
            <a:ext cx="2725948" cy="2037240"/>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5E8717F-83BE-49B8-8320-98FD0F1B3C6B}"/>
              </a:ext>
            </a:extLst>
          </p:cNvPr>
          <p:cNvSpPr/>
          <p:nvPr/>
        </p:nvSpPr>
        <p:spPr>
          <a:xfrm>
            <a:off x="1361706" y="3578428"/>
            <a:ext cx="6096000" cy="1815882"/>
          </a:xfrm>
          <a:prstGeom prst="rect">
            <a:avLst/>
          </a:prstGeom>
          <a:solidFill>
            <a:srgbClr val="C00000"/>
          </a:solidFill>
        </p:spPr>
        <p:txBody>
          <a:bodyPr>
            <a:spAutoFit/>
          </a:bodyPr>
          <a:lstStyle/>
          <a:p>
            <a:r>
              <a:rPr lang="en-US" sz="2800" dirty="0">
                <a:solidFill>
                  <a:prstClr val="white"/>
                </a:solidFill>
              </a:rPr>
              <a:t>Moreover, Instead of only 15 categories, you can go directly to any existing category using simple drop-down select box</a:t>
            </a:r>
            <a:endParaRPr lang="en-US" dirty="0"/>
          </a:p>
        </p:txBody>
      </p:sp>
    </p:spTree>
    <p:extLst>
      <p:ext uri="{BB962C8B-B14F-4D97-AF65-F5344CB8AC3E}">
        <p14:creationId xmlns:p14="http://schemas.microsoft.com/office/powerpoint/2010/main" val="310549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745856" y="1708029"/>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18241-0B0F-4D31-8B33-E91C5106FDA3}"/>
              </a:ext>
            </a:extLst>
          </p:cNvPr>
          <p:cNvPicPr>
            <a:picLocks noChangeAspect="1"/>
          </p:cNvPicPr>
          <p:nvPr/>
        </p:nvPicPr>
        <p:blipFill>
          <a:blip r:embed="rId4"/>
          <a:stretch>
            <a:fillRect/>
          </a:stretch>
        </p:blipFill>
        <p:spPr>
          <a:xfrm>
            <a:off x="7916127" y="2298762"/>
            <a:ext cx="2800741" cy="3839111"/>
          </a:xfrm>
          <a:prstGeom prst="rect">
            <a:avLst/>
          </a:prstGeom>
        </p:spPr>
      </p:pic>
      <p:sp>
        <p:nvSpPr>
          <p:cNvPr id="7" name="Rectangle 6">
            <a:extLst>
              <a:ext uri="{FF2B5EF4-FFF2-40B4-BE49-F238E27FC236}">
                <a16:creationId xmlns:a16="http://schemas.microsoft.com/office/drawing/2014/main" id="{5EFE5B06-CDA7-4AE2-8154-647E559D4D54}"/>
              </a:ext>
            </a:extLst>
          </p:cNvPr>
          <p:cNvSpPr/>
          <p:nvPr/>
        </p:nvSpPr>
        <p:spPr>
          <a:xfrm>
            <a:off x="1475132" y="4218317"/>
            <a:ext cx="5487668" cy="1815882"/>
          </a:xfrm>
          <a:prstGeom prst="rect">
            <a:avLst/>
          </a:prstGeom>
          <a:solidFill>
            <a:schemeClr val="accent2">
              <a:lumMod val="50000"/>
            </a:schemeClr>
          </a:solidFill>
        </p:spPr>
        <p:txBody>
          <a:bodyPr wrap="square">
            <a:spAutoFit/>
          </a:bodyPr>
          <a:lstStyle/>
          <a:p>
            <a:r>
              <a:rPr lang="en-US" sz="2800" dirty="0">
                <a:solidFill>
                  <a:schemeClr val="bg1"/>
                </a:solidFill>
              </a:rPr>
              <a:t>Note: Click on setting and you will see that it was changed. Option 1 which is button 3, is now marked as selected</a:t>
            </a:r>
            <a:endParaRPr lang="en-US" sz="2400" dirty="0">
              <a:solidFill>
                <a:schemeClr val="bg1"/>
              </a:solidFill>
            </a:endParaRPr>
          </a:p>
        </p:txBody>
      </p:sp>
    </p:spTree>
    <p:extLst>
      <p:ext uri="{BB962C8B-B14F-4D97-AF65-F5344CB8AC3E}">
        <p14:creationId xmlns:p14="http://schemas.microsoft.com/office/powerpoint/2010/main" val="5955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7263442" y="2262085"/>
            <a:ext cx="3237781" cy="2074529"/>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17C4ECE-2A12-4699-A0F8-3478FF51F581}"/>
              </a:ext>
            </a:extLst>
          </p:cNvPr>
          <p:cNvSpPr/>
          <p:nvPr/>
        </p:nvSpPr>
        <p:spPr>
          <a:xfrm>
            <a:off x="4416725" y="4336614"/>
            <a:ext cx="5693434" cy="1077218"/>
          </a:xfrm>
          <a:prstGeom prst="rect">
            <a:avLst/>
          </a:prstGeom>
          <a:solidFill>
            <a:schemeClr val="accent2">
              <a:lumMod val="50000"/>
            </a:schemeClr>
          </a:solidFill>
        </p:spPr>
        <p:txBody>
          <a:bodyPr wrap="square">
            <a:spAutoFit/>
          </a:bodyPr>
          <a:lstStyle/>
          <a:p>
            <a:r>
              <a:rPr lang="en-US" sz="3200" dirty="0">
                <a:solidFill>
                  <a:schemeClr val="bg1"/>
                </a:solidFill>
              </a:rPr>
              <a:t>Click button 4 which is the content issue</a:t>
            </a:r>
            <a:endParaRPr lang="en-US" sz="2800" dirty="0">
              <a:solidFill>
                <a:schemeClr val="bg1"/>
              </a:solidFill>
            </a:endParaRPr>
          </a:p>
        </p:txBody>
      </p:sp>
    </p:spTree>
    <p:extLst>
      <p:ext uri="{BB962C8B-B14F-4D97-AF65-F5344CB8AC3E}">
        <p14:creationId xmlns:p14="http://schemas.microsoft.com/office/powerpoint/2010/main" val="92038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B429B-BC49-41B7-88F3-2C51E2120D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48038"/>
            <a:ext cx="12192000" cy="596192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435970" y="1794294"/>
            <a:ext cx="4364966" cy="707366"/>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H="1" flipV="1">
            <a:off x="1397480" y="3629249"/>
            <a:ext cx="3226279" cy="821981"/>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17C4ECE-2A12-4699-A0F8-3478FF51F581}"/>
              </a:ext>
            </a:extLst>
          </p:cNvPr>
          <p:cNvSpPr/>
          <p:nvPr/>
        </p:nvSpPr>
        <p:spPr>
          <a:xfrm>
            <a:off x="4623759" y="3033402"/>
            <a:ext cx="6573328" cy="3231654"/>
          </a:xfrm>
          <a:prstGeom prst="rect">
            <a:avLst/>
          </a:prstGeom>
          <a:solidFill>
            <a:schemeClr val="accent2">
              <a:lumMod val="50000"/>
            </a:schemeClr>
          </a:solidFill>
        </p:spPr>
        <p:txBody>
          <a:bodyPr wrap="square">
            <a:spAutoFit/>
          </a:bodyPr>
          <a:lstStyle/>
          <a:p>
            <a:r>
              <a:rPr lang="en-US" sz="3200" dirty="0">
                <a:solidFill>
                  <a:schemeClr val="bg1"/>
                </a:solidFill>
              </a:rPr>
              <a:t>Notice the new button near each thread! </a:t>
            </a:r>
          </a:p>
          <a:p>
            <a:r>
              <a:rPr lang="en-US" sz="2800" dirty="0">
                <a:solidFill>
                  <a:schemeClr val="bg1"/>
                </a:solidFill>
              </a:rPr>
              <a:t>A new button was added to each thread. This is line the MSDN forums! </a:t>
            </a:r>
          </a:p>
          <a:p>
            <a:r>
              <a:rPr lang="en-US" sz="2800" dirty="0">
                <a:solidFill>
                  <a:schemeClr val="bg1"/>
                </a:solidFill>
              </a:rPr>
              <a:t>Click this button will show you the entire content of the tread (answers and comments)</a:t>
            </a:r>
            <a:endParaRPr lang="en-US" sz="2400" dirty="0">
              <a:solidFill>
                <a:schemeClr val="bg1"/>
              </a:solidFill>
            </a:endParaRPr>
          </a:p>
        </p:txBody>
      </p:sp>
      <p:cxnSp>
        <p:nvCxnSpPr>
          <p:cNvPr id="9" name="Straight Arrow Connector 8">
            <a:extLst>
              <a:ext uri="{FF2B5EF4-FFF2-40B4-BE49-F238E27FC236}">
                <a16:creationId xmlns:a16="http://schemas.microsoft.com/office/drawing/2014/main" id="{E808B0A0-D498-40D6-8671-79D92AC1ACC7}"/>
              </a:ext>
            </a:extLst>
          </p:cNvPr>
          <p:cNvCxnSpPr>
            <a:cxnSpLocks/>
          </p:cNvCxnSpPr>
          <p:nvPr/>
        </p:nvCxnSpPr>
        <p:spPr>
          <a:xfrm flipH="1" flipV="1">
            <a:off x="1397480" y="4268840"/>
            <a:ext cx="3378680" cy="334791"/>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88534C-FD25-4DBB-8AA1-88EFCFE19154}"/>
              </a:ext>
            </a:extLst>
          </p:cNvPr>
          <p:cNvCxnSpPr>
            <a:cxnSpLocks/>
          </p:cNvCxnSpPr>
          <p:nvPr/>
        </p:nvCxnSpPr>
        <p:spPr>
          <a:xfrm flipH="1">
            <a:off x="1473680" y="4756031"/>
            <a:ext cx="3454880" cy="29104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57D14E-7093-419E-8AA6-471A839F9CE1}"/>
              </a:ext>
            </a:extLst>
          </p:cNvPr>
          <p:cNvCxnSpPr>
            <a:cxnSpLocks/>
          </p:cNvCxnSpPr>
          <p:nvPr/>
        </p:nvCxnSpPr>
        <p:spPr>
          <a:xfrm flipH="1">
            <a:off x="1397480" y="4908431"/>
            <a:ext cx="3683480" cy="1018088"/>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1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40611-1751-4731-B503-02BB623BE9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62652"/>
            <a:ext cx="12192000" cy="6332695"/>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414068" y="1104181"/>
            <a:ext cx="5681931" cy="707366"/>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4623759" y="3033402"/>
            <a:ext cx="6573328" cy="3046988"/>
          </a:xfrm>
          <a:prstGeom prst="rect">
            <a:avLst/>
          </a:prstGeom>
          <a:solidFill>
            <a:schemeClr val="accent2">
              <a:lumMod val="50000"/>
            </a:schemeClr>
          </a:solidFill>
        </p:spPr>
        <p:txBody>
          <a:bodyPr wrap="square">
            <a:spAutoFit/>
          </a:bodyPr>
          <a:lstStyle/>
          <a:p>
            <a:r>
              <a:rPr lang="en-US" sz="3200" dirty="0">
                <a:solidFill>
                  <a:schemeClr val="bg1"/>
                </a:solidFill>
              </a:rPr>
              <a:t>This is the content of the thread!</a:t>
            </a:r>
          </a:p>
          <a:p>
            <a:r>
              <a:rPr lang="en-US" sz="3200" dirty="0">
                <a:solidFill>
                  <a:schemeClr val="bg1"/>
                </a:solidFill>
              </a:rPr>
              <a:t>This way (like in the MSDN forums), we do not need to open each thread in separate page, only for the sake of checking if the content is relevant to use</a:t>
            </a:r>
            <a:endParaRPr lang="en-US" sz="2400" dirty="0">
              <a:solidFill>
                <a:schemeClr val="bg1"/>
              </a:solidFill>
            </a:endParaRPr>
          </a:p>
        </p:txBody>
      </p:sp>
      <p:sp>
        <p:nvSpPr>
          <p:cNvPr id="12" name="Rectangle: Rounded Corners 11">
            <a:extLst>
              <a:ext uri="{FF2B5EF4-FFF2-40B4-BE49-F238E27FC236}">
                <a16:creationId xmlns:a16="http://schemas.microsoft.com/office/drawing/2014/main" id="{38FCDE2A-4D66-4FC7-B080-8624A54CF8D5}"/>
              </a:ext>
            </a:extLst>
          </p:cNvPr>
          <p:cNvSpPr/>
          <p:nvPr/>
        </p:nvSpPr>
        <p:spPr>
          <a:xfrm>
            <a:off x="1256582" y="1715108"/>
            <a:ext cx="10682376" cy="5142892"/>
          </a:xfrm>
          <a:prstGeom prst="roundRect">
            <a:avLst>
              <a:gd name="adj" fmla="val 1444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81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3069735" y="5357117"/>
            <a:ext cx="6919653" cy="1200329"/>
          </a:xfrm>
          <a:prstGeom prst="rect">
            <a:avLst/>
          </a:prstGeom>
          <a:solidFill>
            <a:schemeClr val="accent2">
              <a:lumMod val="50000"/>
            </a:schemeClr>
          </a:solidFill>
        </p:spPr>
        <p:txBody>
          <a:bodyPr wrap="square">
            <a:spAutoFit/>
          </a:bodyPr>
          <a:lstStyle/>
          <a:p>
            <a:r>
              <a:rPr lang="en-US" sz="3600" dirty="0">
                <a:solidFill>
                  <a:schemeClr val="bg1"/>
                </a:solidFill>
              </a:rPr>
              <a:t>Notice that we only see the title of the messages. Totally useless!</a:t>
            </a:r>
          </a:p>
        </p:txBody>
      </p:sp>
      <p:cxnSp>
        <p:nvCxnSpPr>
          <p:cNvPr id="6" name="Straight Arrow Connector 5">
            <a:extLst>
              <a:ext uri="{FF2B5EF4-FFF2-40B4-BE49-F238E27FC236}">
                <a16:creationId xmlns:a16="http://schemas.microsoft.com/office/drawing/2014/main" id="{B1FD6EAB-1E56-4A99-AEBA-C92E1238CB42}"/>
              </a:ext>
            </a:extLst>
          </p:cNvPr>
          <p:cNvCxnSpPr>
            <a:cxnSpLocks/>
          </p:cNvCxnSpPr>
          <p:nvPr/>
        </p:nvCxnSpPr>
        <p:spPr>
          <a:xfrm flipH="1" flipV="1">
            <a:off x="4675517" y="3916392"/>
            <a:ext cx="1656272" cy="144072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0AB9E41-768C-4C05-B237-0966731158EF}"/>
              </a:ext>
            </a:extLst>
          </p:cNvPr>
          <p:cNvCxnSpPr>
            <a:cxnSpLocks/>
          </p:cNvCxnSpPr>
          <p:nvPr/>
        </p:nvCxnSpPr>
        <p:spPr>
          <a:xfrm flipH="1" flipV="1">
            <a:off x="3709358" y="4636755"/>
            <a:ext cx="2386643" cy="720362"/>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49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522700" y="4249122"/>
            <a:ext cx="6919653" cy="2308324"/>
          </a:xfrm>
          <a:prstGeom prst="rect">
            <a:avLst/>
          </a:prstGeom>
          <a:solidFill>
            <a:schemeClr val="accent2">
              <a:lumMod val="50000"/>
            </a:schemeClr>
          </a:solidFill>
        </p:spPr>
        <p:txBody>
          <a:bodyPr wrap="square">
            <a:spAutoFit/>
          </a:bodyPr>
          <a:lstStyle/>
          <a:p>
            <a:r>
              <a:rPr lang="en-US" sz="3600" dirty="0">
                <a:solidFill>
                  <a:schemeClr val="bg1"/>
                </a:solidFill>
              </a:rPr>
              <a:t>Notice the space which is used to Present 15 categories. Totally waste of place, and useless if these are not your categories! </a:t>
            </a:r>
          </a:p>
        </p:txBody>
      </p:sp>
      <p:cxnSp>
        <p:nvCxnSpPr>
          <p:cNvPr id="7" name="Straight Arrow Connector 6">
            <a:extLst>
              <a:ext uri="{FF2B5EF4-FFF2-40B4-BE49-F238E27FC236}">
                <a16:creationId xmlns:a16="http://schemas.microsoft.com/office/drawing/2014/main" id="{00AB9E41-768C-4C05-B237-0966731158EF}"/>
              </a:ext>
            </a:extLst>
          </p:cNvPr>
          <p:cNvCxnSpPr>
            <a:cxnSpLocks/>
          </p:cNvCxnSpPr>
          <p:nvPr/>
        </p:nvCxnSpPr>
        <p:spPr>
          <a:xfrm flipV="1">
            <a:off x="3709358" y="3429000"/>
            <a:ext cx="4986068" cy="820123"/>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F481AA0-1912-46C5-BC70-F08623FF2BE9}"/>
              </a:ext>
            </a:extLst>
          </p:cNvPr>
          <p:cNvSpPr/>
          <p:nvPr/>
        </p:nvSpPr>
        <p:spPr>
          <a:xfrm>
            <a:off x="8230867" y="2416767"/>
            <a:ext cx="3496574" cy="4140679"/>
          </a:xfrm>
          <a:prstGeom prst="round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1754326"/>
          </a:xfrm>
          <a:prstGeom prst="rect">
            <a:avLst/>
          </a:prstGeom>
          <a:solidFill>
            <a:schemeClr val="accent2">
              <a:lumMod val="50000"/>
            </a:schemeClr>
          </a:solidFill>
        </p:spPr>
        <p:txBody>
          <a:bodyPr wrap="square">
            <a:spAutoFit/>
          </a:bodyPr>
          <a:lstStyle/>
          <a:p>
            <a:r>
              <a:rPr lang="en-US" sz="3600" dirty="0">
                <a:solidFill>
                  <a:schemeClr val="bg1"/>
                </a:solidFill>
              </a:rPr>
              <a:t>If you install my extension, then You can notice the new buttons on the right upper corner</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494976"/>
            <a:ext cx="2743200" cy="88600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69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1200329"/>
          </a:xfrm>
          <a:prstGeom prst="rect">
            <a:avLst/>
          </a:prstGeom>
          <a:solidFill>
            <a:schemeClr val="accent2">
              <a:lumMod val="50000"/>
            </a:schemeClr>
          </a:solidFill>
        </p:spPr>
        <p:txBody>
          <a:bodyPr wrap="square">
            <a:spAutoFit/>
          </a:bodyPr>
          <a:lstStyle/>
          <a:p>
            <a:r>
              <a:rPr lang="en-US" sz="3600" dirty="0">
                <a:solidFill>
                  <a:schemeClr val="bg1"/>
                </a:solidFill>
              </a:rPr>
              <a:t>First one is credit, simple link to my personal website</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294626"/>
            <a:ext cx="3157268" cy="108635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41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2862322"/>
          </a:xfrm>
          <a:prstGeom prst="rect">
            <a:avLst/>
          </a:prstGeom>
          <a:solidFill>
            <a:schemeClr val="accent2">
              <a:lumMod val="50000"/>
            </a:schemeClr>
          </a:solidFill>
        </p:spPr>
        <p:txBody>
          <a:bodyPr wrap="square">
            <a:spAutoFit/>
          </a:bodyPr>
          <a:lstStyle/>
          <a:p>
            <a:r>
              <a:rPr lang="en-US" sz="3600" dirty="0">
                <a:solidFill>
                  <a:schemeClr val="bg1"/>
                </a:solidFill>
              </a:rPr>
              <a:t>Second one is the setting, so you will not need to click on button 3 and 4 every time. </a:t>
            </a:r>
          </a:p>
          <a:p>
            <a:r>
              <a:rPr lang="en-US" sz="3600" dirty="0">
                <a:solidFill>
                  <a:schemeClr val="bg1"/>
                </a:solidFill>
              </a:rPr>
              <a:t>Click this to open the setting windows</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363638"/>
            <a:ext cx="3657600" cy="1017344"/>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79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102913" y="4843901"/>
            <a:ext cx="8679442" cy="1754326"/>
          </a:xfrm>
          <a:prstGeom prst="rect">
            <a:avLst/>
          </a:prstGeom>
          <a:solidFill>
            <a:schemeClr val="accent2">
              <a:lumMod val="50000"/>
            </a:schemeClr>
          </a:solidFill>
        </p:spPr>
        <p:txBody>
          <a:bodyPr wrap="square">
            <a:spAutoFit/>
          </a:bodyPr>
          <a:lstStyle/>
          <a:p>
            <a:r>
              <a:rPr lang="en-US" sz="3600" dirty="0">
                <a:solidFill>
                  <a:schemeClr val="bg1"/>
                </a:solidFill>
              </a:rPr>
              <a:t>When you click the setting this window popup. The setting will work for all next uploads of the forums pages</a:t>
            </a:r>
          </a:p>
        </p:txBody>
      </p:sp>
      <p:pic>
        <p:nvPicPr>
          <p:cNvPr id="5" name="Picture 4">
            <a:extLst>
              <a:ext uri="{FF2B5EF4-FFF2-40B4-BE49-F238E27FC236}">
                <a16:creationId xmlns:a16="http://schemas.microsoft.com/office/drawing/2014/main" id="{538AFD7B-50B0-4F15-A46A-1DB961FEA144}"/>
              </a:ext>
            </a:extLst>
          </p:cNvPr>
          <p:cNvPicPr>
            <a:picLocks noChangeAspect="1"/>
          </p:cNvPicPr>
          <p:nvPr/>
        </p:nvPicPr>
        <p:blipFill>
          <a:blip r:embed="rId4"/>
          <a:stretch>
            <a:fillRect/>
          </a:stretch>
        </p:blipFill>
        <p:spPr>
          <a:xfrm>
            <a:off x="4662287" y="2709762"/>
            <a:ext cx="2867425" cy="1438476"/>
          </a:xfrm>
          <a:prstGeom prst="rect">
            <a:avLst/>
          </a:prstGeom>
        </p:spPr>
      </p:pic>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416725" y="3944266"/>
            <a:ext cx="1414732" cy="899635"/>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17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102913" y="4843901"/>
            <a:ext cx="9386808" cy="1754326"/>
          </a:xfrm>
          <a:prstGeom prst="rect">
            <a:avLst/>
          </a:prstGeom>
          <a:solidFill>
            <a:schemeClr val="accent2">
              <a:lumMod val="50000"/>
            </a:schemeClr>
          </a:solidFill>
        </p:spPr>
        <p:txBody>
          <a:bodyPr wrap="square">
            <a:spAutoFit/>
          </a:bodyPr>
          <a:lstStyle/>
          <a:p>
            <a:r>
              <a:rPr lang="en-US" sz="3600" dirty="0">
                <a:solidFill>
                  <a:schemeClr val="bg1"/>
                </a:solidFill>
              </a:rPr>
              <a:t>Click button 3 to implement my new page design right now (setting will be changed according to this, and work on next page load)</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416725" y="2363638"/>
            <a:ext cx="4658264" cy="2480264"/>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15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361706" y="5653082"/>
            <a:ext cx="8679442" cy="1015663"/>
          </a:xfrm>
          <a:prstGeom prst="rect">
            <a:avLst/>
          </a:prstGeom>
          <a:solidFill>
            <a:schemeClr val="accent2">
              <a:lumMod val="50000"/>
            </a:schemeClr>
          </a:solidFill>
        </p:spPr>
        <p:txBody>
          <a:bodyPr wrap="square">
            <a:spAutoFit/>
          </a:bodyPr>
          <a:lstStyle/>
          <a:p>
            <a:r>
              <a:rPr lang="en-US" sz="3200" dirty="0">
                <a:solidFill>
                  <a:schemeClr val="bg1"/>
                </a:solidFill>
              </a:rPr>
              <a:t>Notice the page after we clicked button 3</a:t>
            </a:r>
          </a:p>
          <a:p>
            <a:r>
              <a:rPr lang="en-US" sz="2800" dirty="0">
                <a:solidFill>
                  <a:schemeClr val="bg1"/>
                </a:solidFill>
              </a:rPr>
              <a:t>&gt; There is no waste of space on the right! PAGE IS CLEAN</a:t>
            </a:r>
          </a:p>
        </p:txBody>
      </p:sp>
      <p:cxnSp>
        <p:nvCxnSpPr>
          <p:cNvPr id="7" name="Straight Arrow Connector 6">
            <a:extLst>
              <a:ext uri="{FF2B5EF4-FFF2-40B4-BE49-F238E27FC236}">
                <a16:creationId xmlns:a16="http://schemas.microsoft.com/office/drawing/2014/main" id="{92AD06B3-2541-490D-AA61-07E97A3B9AF0}"/>
              </a:ext>
            </a:extLst>
          </p:cNvPr>
          <p:cNvCxnSpPr>
            <a:cxnSpLocks/>
          </p:cNvCxnSpPr>
          <p:nvPr/>
        </p:nvCxnSpPr>
        <p:spPr>
          <a:xfrm flipV="1">
            <a:off x="7593244" y="4526776"/>
            <a:ext cx="2733452" cy="1151797"/>
          </a:xfrm>
          <a:prstGeom prst="straightConnector1">
            <a:avLst/>
          </a:prstGeom>
          <a:ln w="76200">
            <a:solidFill>
              <a:schemeClr val="accent2">
                <a:lumMod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19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475</Words>
  <Application>Microsoft Office PowerPoint</Application>
  <PresentationFormat>Widescreen</PresentationFormat>
  <Paragraphs>47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Ronen Ariely</dc:creator>
  <cp:lastModifiedBy>Ronen Ariely</cp:lastModifiedBy>
  <cp:revision>9</cp:revision>
  <dcterms:created xsi:type="dcterms:W3CDTF">2020-07-07T10:02:23Z</dcterms:created>
  <dcterms:modified xsi:type="dcterms:W3CDTF">2020-07-07T10:41:59Z</dcterms:modified>
</cp:coreProperties>
</file>