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57" r:id="rId7"/>
    <p:sldId id="260" r:id="rId8"/>
    <p:sldId id="261"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9" d="100"/>
          <a:sy n="69" d="100"/>
        </p:scale>
        <p:origin x="54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FB3CA-69D2-F901-D979-7A5FD5BE43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946007-53DC-CCD8-6D48-A6D76C7068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393BA6-E674-F0AD-3E4A-25464E64B985}"/>
              </a:ext>
            </a:extLst>
          </p:cNvPr>
          <p:cNvSpPr>
            <a:spLocks noGrp="1"/>
          </p:cNvSpPr>
          <p:nvPr>
            <p:ph type="dt" sz="half" idx="10"/>
          </p:nvPr>
        </p:nvSpPr>
        <p:spPr/>
        <p:txBody>
          <a:bodyPr/>
          <a:lstStyle/>
          <a:p>
            <a:fld id="{121C3FFF-4E59-468E-9DB9-901C590E61E7}" type="datetimeFigureOut">
              <a:rPr lang="en-US" smtClean="0"/>
              <a:t>6/4/2025</a:t>
            </a:fld>
            <a:endParaRPr lang="en-US"/>
          </a:p>
        </p:txBody>
      </p:sp>
      <p:sp>
        <p:nvSpPr>
          <p:cNvPr id="5" name="Footer Placeholder 4">
            <a:extLst>
              <a:ext uri="{FF2B5EF4-FFF2-40B4-BE49-F238E27FC236}">
                <a16:creationId xmlns:a16="http://schemas.microsoft.com/office/drawing/2014/main" id="{42DAC89A-1913-FADE-C99C-0543FD1B5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9665AD-E4FE-91D5-A561-23C4CE9A96CA}"/>
              </a:ext>
            </a:extLst>
          </p:cNvPr>
          <p:cNvSpPr>
            <a:spLocks noGrp="1"/>
          </p:cNvSpPr>
          <p:nvPr>
            <p:ph type="sldNum" sz="quarter" idx="12"/>
          </p:nvPr>
        </p:nvSpPr>
        <p:spPr/>
        <p:txBody>
          <a:bodyPr/>
          <a:lstStyle/>
          <a:p>
            <a:fld id="{110C5DCA-7079-4C93-BC88-A9E46234D1AE}" type="slidenum">
              <a:rPr lang="en-US" smtClean="0"/>
              <a:t>‹#›</a:t>
            </a:fld>
            <a:endParaRPr lang="en-US"/>
          </a:p>
        </p:txBody>
      </p:sp>
    </p:spTree>
    <p:extLst>
      <p:ext uri="{BB962C8B-B14F-4D97-AF65-F5344CB8AC3E}">
        <p14:creationId xmlns:p14="http://schemas.microsoft.com/office/powerpoint/2010/main" val="1696607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48289-8159-208C-47AE-B3DDC33CE6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F22DAB-E740-3EC6-530A-231F3B51B1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19AAF-7B38-6806-F410-E20BD85CC6CE}"/>
              </a:ext>
            </a:extLst>
          </p:cNvPr>
          <p:cNvSpPr>
            <a:spLocks noGrp="1"/>
          </p:cNvSpPr>
          <p:nvPr>
            <p:ph type="dt" sz="half" idx="10"/>
          </p:nvPr>
        </p:nvSpPr>
        <p:spPr/>
        <p:txBody>
          <a:bodyPr/>
          <a:lstStyle/>
          <a:p>
            <a:fld id="{121C3FFF-4E59-468E-9DB9-901C590E61E7}" type="datetimeFigureOut">
              <a:rPr lang="en-US" smtClean="0"/>
              <a:t>6/4/2025</a:t>
            </a:fld>
            <a:endParaRPr lang="en-US"/>
          </a:p>
        </p:txBody>
      </p:sp>
      <p:sp>
        <p:nvSpPr>
          <p:cNvPr id="5" name="Footer Placeholder 4">
            <a:extLst>
              <a:ext uri="{FF2B5EF4-FFF2-40B4-BE49-F238E27FC236}">
                <a16:creationId xmlns:a16="http://schemas.microsoft.com/office/drawing/2014/main" id="{C381A913-626E-7A7C-B4B6-398E12D19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52C384-5E1C-3102-51D7-1CCEA7DD88C4}"/>
              </a:ext>
            </a:extLst>
          </p:cNvPr>
          <p:cNvSpPr>
            <a:spLocks noGrp="1"/>
          </p:cNvSpPr>
          <p:nvPr>
            <p:ph type="sldNum" sz="quarter" idx="12"/>
          </p:nvPr>
        </p:nvSpPr>
        <p:spPr/>
        <p:txBody>
          <a:bodyPr/>
          <a:lstStyle/>
          <a:p>
            <a:fld id="{110C5DCA-7079-4C93-BC88-A9E46234D1AE}" type="slidenum">
              <a:rPr lang="en-US" smtClean="0"/>
              <a:t>‹#›</a:t>
            </a:fld>
            <a:endParaRPr lang="en-US"/>
          </a:p>
        </p:txBody>
      </p:sp>
    </p:spTree>
    <p:extLst>
      <p:ext uri="{BB962C8B-B14F-4D97-AF65-F5344CB8AC3E}">
        <p14:creationId xmlns:p14="http://schemas.microsoft.com/office/powerpoint/2010/main" val="534786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ED4B56-1B62-9767-86F9-57355C9122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0DCB3C-AA1C-3031-D55A-5D8FFD5418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8263CF-F403-5159-3092-EAE7FD3B37B3}"/>
              </a:ext>
            </a:extLst>
          </p:cNvPr>
          <p:cNvSpPr>
            <a:spLocks noGrp="1"/>
          </p:cNvSpPr>
          <p:nvPr>
            <p:ph type="dt" sz="half" idx="10"/>
          </p:nvPr>
        </p:nvSpPr>
        <p:spPr/>
        <p:txBody>
          <a:bodyPr/>
          <a:lstStyle/>
          <a:p>
            <a:fld id="{121C3FFF-4E59-468E-9DB9-901C590E61E7}" type="datetimeFigureOut">
              <a:rPr lang="en-US" smtClean="0"/>
              <a:t>6/4/2025</a:t>
            </a:fld>
            <a:endParaRPr lang="en-US"/>
          </a:p>
        </p:txBody>
      </p:sp>
      <p:sp>
        <p:nvSpPr>
          <p:cNvPr id="5" name="Footer Placeholder 4">
            <a:extLst>
              <a:ext uri="{FF2B5EF4-FFF2-40B4-BE49-F238E27FC236}">
                <a16:creationId xmlns:a16="http://schemas.microsoft.com/office/drawing/2014/main" id="{579E7B48-51A0-38E4-E4D6-2134BFBEED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4AF46-F5DD-F94D-7995-DBF128C2AA67}"/>
              </a:ext>
            </a:extLst>
          </p:cNvPr>
          <p:cNvSpPr>
            <a:spLocks noGrp="1"/>
          </p:cNvSpPr>
          <p:nvPr>
            <p:ph type="sldNum" sz="quarter" idx="12"/>
          </p:nvPr>
        </p:nvSpPr>
        <p:spPr/>
        <p:txBody>
          <a:bodyPr/>
          <a:lstStyle/>
          <a:p>
            <a:fld id="{110C5DCA-7079-4C93-BC88-A9E46234D1AE}" type="slidenum">
              <a:rPr lang="en-US" smtClean="0"/>
              <a:t>‹#›</a:t>
            </a:fld>
            <a:endParaRPr lang="en-US"/>
          </a:p>
        </p:txBody>
      </p:sp>
    </p:spTree>
    <p:extLst>
      <p:ext uri="{BB962C8B-B14F-4D97-AF65-F5344CB8AC3E}">
        <p14:creationId xmlns:p14="http://schemas.microsoft.com/office/powerpoint/2010/main" val="4191581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DE2B-A2F3-0BFA-C4BC-A15263E780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A19A10-79F9-A859-E9E3-D97F1329BE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FD7AE-2C08-B5FE-5054-0E5BED28A30E}"/>
              </a:ext>
            </a:extLst>
          </p:cNvPr>
          <p:cNvSpPr>
            <a:spLocks noGrp="1"/>
          </p:cNvSpPr>
          <p:nvPr>
            <p:ph type="dt" sz="half" idx="10"/>
          </p:nvPr>
        </p:nvSpPr>
        <p:spPr/>
        <p:txBody>
          <a:bodyPr/>
          <a:lstStyle/>
          <a:p>
            <a:fld id="{121C3FFF-4E59-468E-9DB9-901C590E61E7}" type="datetimeFigureOut">
              <a:rPr lang="en-US" smtClean="0"/>
              <a:t>6/4/2025</a:t>
            </a:fld>
            <a:endParaRPr lang="en-US"/>
          </a:p>
        </p:txBody>
      </p:sp>
      <p:sp>
        <p:nvSpPr>
          <p:cNvPr id="5" name="Footer Placeholder 4">
            <a:extLst>
              <a:ext uri="{FF2B5EF4-FFF2-40B4-BE49-F238E27FC236}">
                <a16:creationId xmlns:a16="http://schemas.microsoft.com/office/drawing/2014/main" id="{C7CD6461-C9B7-B5F5-D98E-20665A0242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A41FD9-08A9-3F07-5863-FC89D49CBACF}"/>
              </a:ext>
            </a:extLst>
          </p:cNvPr>
          <p:cNvSpPr>
            <a:spLocks noGrp="1"/>
          </p:cNvSpPr>
          <p:nvPr>
            <p:ph type="sldNum" sz="quarter" idx="12"/>
          </p:nvPr>
        </p:nvSpPr>
        <p:spPr/>
        <p:txBody>
          <a:bodyPr/>
          <a:lstStyle/>
          <a:p>
            <a:fld id="{110C5DCA-7079-4C93-BC88-A9E46234D1AE}" type="slidenum">
              <a:rPr lang="en-US" smtClean="0"/>
              <a:t>‹#›</a:t>
            </a:fld>
            <a:endParaRPr lang="en-US"/>
          </a:p>
        </p:txBody>
      </p:sp>
    </p:spTree>
    <p:extLst>
      <p:ext uri="{BB962C8B-B14F-4D97-AF65-F5344CB8AC3E}">
        <p14:creationId xmlns:p14="http://schemas.microsoft.com/office/powerpoint/2010/main" val="3215436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E840D-38B8-53DC-3131-B969F2985E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1C8C1F-9597-394F-1072-09AB8E7778F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4392D1-3E52-E957-1206-E5DDB0E18ACC}"/>
              </a:ext>
            </a:extLst>
          </p:cNvPr>
          <p:cNvSpPr>
            <a:spLocks noGrp="1"/>
          </p:cNvSpPr>
          <p:nvPr>
            <p:ph type="dt" sz="half" idx="10"/>
          </p:nvPr>
        </p:nvSpPr>
        <p:spPr/>
        <p:txBody>
          <a:bodyPr/>
          <a:lstStyle/>
          <a:p>
            <a:fld id="{121C3FFF-4E59-468E-9DB9-901C590E61E7}" type="datetimeFigureOut">
              <a:rPr lang="en-US" smtClean="0"/>
              <a:t>6/4/2025</a:t>
            </a:fld>
            <a:endParaRPr lang="en-US"/>
          </a:p>
        </p:txBody>
      </p:sp>
      <p:sp>
        <p:nvSpPr>
          <p:cNvPr id="5" name="Footer Placeholder 4">
            <a:extLst>
              <a:ext uri="{FF2B5EF4-FFF2-40B4-BE49-F238E27FC236}">
                <a16:creationId xmlns:a16="http://schemas.microsoft.com/office/drawing/2014/main" id="{F4181734-9381-A422-F195-35AAC5A0A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BF898-FFFE-BD21-3BD2-86A891A93E66}"/>
              </a:ext>
            </a:extLst>
          </p:cNvPr>
          <p:cNvSpPr>
            <a:spLocks noGrp="1"/>
          </p:cNvSpPr>
          <p:nvPr>
            <p:ph type="sldNum" sz="quarter" idx="12"/>
          </p:nvPr>
        </p:nvSpPr>
        <p:spPr/>
        <p:txBody>
          <a:bodyPr/>
          <a:lstStyle/>
          <a:p>
            <a:fld id="{110C5DCA-7079-4C93-BC88-A9E46234D1AE}" type="slidenum">
              <a:rPr lang="en-US" smtClean="0"/>
              <a:t>‹#›</a:t>
            </a:fld>
            <a:endParaRPr lang="en-US"/>
          </a:p>
        </p:txBody>
      </p:sp>
    </p:spTree>
    <p:extLst>
      <p:ext uri="{BB962C8B-B14F-4D97-AF65-F5344CB8AC3E}">
        <p14:creationId xmlns:p14="http://schemas.microsoft.com/office/powerpoint/2010/main" val="3246608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9E38B-E7D5-400D-3C58-7CE7C1CC90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3C795F-0954-5F75-EDD0-2BACA8529A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9C90B9-DB84-91BD-B96D-C66A671969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19AFD8-D737-3BE7-B32F-0E274682A1D2}"/>
              </a:ext>
            </a:extLst>
          </p:cNvPr>
          <p:cNvSpPr>
            <a:spLocks noGrp="1"/>
          </p:cNvSpPr>
          <p:nvPr>
            <p:ph type="dt" sz="half" idx="10"/>
          </p:nvPr>
        </p:nvSpPr>
        <p:spPr/>
        <p:txBody>
          <a:bodyPr/>
          <a:lstStyle/>
          <a:p>
            <a:fld id="{121C3FFF-4E59-468E-9DB9-901C590E61E7}" type="datetimeFigureOut">
              <a:rPr lang="en-US" smtClean="0"/>
              <a:t>6/4/2025</a:t>
            </a:fld>
            <a:endParaRPr lang="en-US"/>
          </a:p>
        </p:txBody>
      </p:sp>
      <p:sp>
        <p:nvSpPr>
          <p:cNvPr id="6" name="Footer Placeholder 5">
            <a:extLst>
              <a:ext uri="{FF2B5EF4-FFF2-40B4-BE49-F238E27FC236}">
                <a16:creationId xmlns:a16="http://schemas.microsoft.com/office/drawing/2014/main" id="{E53879D2-E3CB-B1CF-2070-280566E864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082943-CA6A-0B27-F2A4-79FA3E695CBD}"/>
              </a:ext>
            </a:extLst>
          </p:cNvPr>
          <p:cNvSpPr>
            <a:spLocks noGrp="1"/>
          </p:cNvSpPr>
          <p:nvPr>
            <p:ph type="sldNum" sz="quarter" idx="12"/>
          </p:nvPr>
        </p:nvSpPr>
        <p:spPr/>
        <p:txBody>
          <a:bodyPr/>
          <a:lstStyle/>
          <a:p>
            <a:fld id="{110C5DCA-7079-4C93-BC88-A9E46234D1AE}" type="slidenum">
              <a:rPr lang="en-US" smtClean="0"/>
              <a:t>‹#›</a:t>
            </a:fld>
            <a:endParaRPr lang="en-US"/>
          </a:p>
        </p:txBody>
      </p:sp>
    </p:spTree>
    <p:extLst>
      <p:ext uri="{BB962C8B-B14F-4D97-AF65-F5344CB8AC3E}">
        <p14:creationId xmlns:p14="http://schemas.microsoft.com/office/powerpoint/2010/main" val="77203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9946-8FDB-3B73-582B-8441595857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51AEC7-9AFF-803D-DBD4-0A8A3AD59D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E072D0-848E-35D2-D515-E0E10782E5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F13DFE-5403-C6B2-9A7E-CA1A3D1EE7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A34044-5CA5-B51C-5F75-A498187DAF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BDAB7D-F574-D6E3-C925-7FD927FF04E5}"/>
              </a:ext>
            </a:extLst>
          </p:cNvPr>
          <p:cNvSpPr>
            <a:spLocks noGrp="1"/>
          </p:cNvSpPr>
          <p:nvPr>
            <p:ph type="dt" sz="half" idx="10"/>
          </p:nvPr>
        </p:nvSpPr>
        <p:spPr/>
        <p:txBody>
          <a:bodyPr/>
          <a:lstStyle/>
          <a:p>
            <a:fld id="{121C3FFF-4E59-468E-9DB9-901C590E61E7}" type="datetimeFigureOut">
              <a:rPr lang="en-US" smtClean="0"/>
              <a:t>6/4/2025</a:t>
            </a:fld>
            <a:endParaRPr lang="en-US"/>
          </a:p>
        </p:txBody>
      </p:sp>
      <p:sp>
        <p:nvSpPr>
          <p:cNvPr id="8" name="Footer Placeholder 7">
            <a:extLst>
              <a:ext uri="{FF2B5EF4-FFF2-40B4-BE49-F238E27FC236}">
                <a16:creationId xmlns:a16="http://schemas.microsoft.com/office/drawing/2014/main" id="{6E12BB78-660F-5D06-9CBD-207D28ACAF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DD9E5E-628B-0BEE-8203-992B7BBED661}"/>
              </a:ext>
            </a:extLst>
          </p:cNvPr>
          <p:cNvSpPr>
            <a:spLocks noGrp="1"/>
          </p:cNvSpPr>
          <p:nvPr>
            <p:ph type="sldNum" sz="quarter" idx="12"/>
          </p:nvPr>
        </p:nvSpPr>
        <p:spPr/>
        <p:txBody>
          <a:bodyPr/>
          <a:lstStyle/>
          <a:p>
            <a:fld id="{110C5DCA-7079-4C93-BC88-A9E46234D1AE}" type="slidenum">
              <a:rPr lang="en-US" smtClean="0"/>
              <a:t>‹#›</a:t>
            </a:fld>
            <a:endParaRPr lang="en-US"/>
          </a:p>
        </p:txBody>
      </p:sp>
    </p:spTree>
    <p:extLst>
      <p:ext uri="{BB962C8B-B14F-4D97-AF65-F5344CB8AC3E}">
        <p14:creationId xmlns:p14="http://schemas.microsoft.com/office/powerpoint/2010/main" val="3979300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6F378-EF28-2670-DA50-7792D6098B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C725A3-3A77-F4A7-2EA4-CDA66CA50DEB}"/>
              </a:ext>
            </a:extLst>
          </p:cNvPr>
          <p:cNvSpPr>
            <a:spLocks noGrp="1"/>
          </p:cNvSpPr>
          <p:nvPr>
            <p:ph type="dt" sz="half" idx="10"/>
          </p:nvPr>
        </p:nvSpPr>
        <p:spPr/>
        <p:txBody>
          <a:bodyPr/>
          <a:lstStyle/>
          <a:p>
            <a:fld id="{121C3FFF-4E59-468E-9DB9-901C590E61E7}" type="datetimeFigureOut">
              <a:rPr lang="en-US" smtClean="0"/>
              <a:t>6/4/2025</a:t>
            </a:fld>
            <a:endParaRPr lang="en-US"/>
          </a:p>
        </p:txBody>
      </p:sp>
      <p:sp>
        <p:nvSpPr>
          <p:cNvPr id="4" name="Footer Placeholder 3">
            <a:extLst>
              <a:ext uri="{FF2B5EF4-FFF2-40B4-BE49-F238E27FC236}">
                <a16:creationId xmlns:a16="http://schemas.microsoft.com/office/drawing/2014/main" id="{A713928C-DD1D-0E1A-D278-1C5B8D6FD7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D65A86-8B54-C99A-D92F-810774A43655}"/>
              </a:ext>
            </a:extLst>
          </p:cNvPr>
          <p:cNvSpPr>
            <a:spLocks noGrp="1"/>
          </p:cNvSpPr>
          <p:nvPr>
            <p:ph type="sldNum" sz="quarter" idx="12"/>
          </p:nvPr>
        </p:nvSpPr>
        <p:spPr/>
        <p:txBody>
          <a:bodyPr/>
          <a:lstStyle/>
          <a:p>
            <a:fld id="{110C5DCA-7079-4C93-BC88-A9E46234D1AE}" type="slidenum">
              <a:rPr lang="en-US" smtClean="0"/>
              <a:t>‹#›</a:t>
            </a:fld>
            <a:endParaRPr lang="en-US"/>
          </a:p>
        </p:txBody>
      </p:sp>
    </p:spTree>
    <p:extLst>
      <p:ext uri="{BB962C8B-B14F-4D97-AF65-F5344CB8AC3E}">
        <p14:creationId xmlns:p14="http://schemas.microsoft.com/office/powerpoint/2010/main" val="1186220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E3F32B-E518-B1C6-FD68-28EE6D6D4AF2}"/>
              </a:ext>
            </a:extLst>
          </p:cNvPr>
          <p:cNvSpPr>
            <a:spLocks noGrp="1"/>
          </p:cNvSpPr>
          <p:nvPr>
            <p:ph type="dt" sz="half" idx="10"/>
          </p:nvPr>
        </p:nvSpPr>
        <p:spPr/>
        <p:txBody>
          <a:bodyPr/>
          <a:lstStyle/>
          <a:p>
            <a:fld id="{121C3FFF-4E59-468E-9DB9-901C590E61E7}" type="datetimeFigureOut">
              <a:rPr lang="en-US" smtClean="0"/>
              <a:t>6/4/2025</a:t>
            </a:fld>
            <a:endParaRPr lang="en-US"/>
          </a:p>
        </p:txBody>
      </p:sp>
      <p:sp>
        <p:nvSpPr>
          <p:cNvPr id="3" name="Footer Placeholder 2">
            <a:extLst>
              <a:ext uri="{FF2B5EF4-FFF2-40B4-BE49-F238E27FC236}">
                <a16:creationId xmlns:a16="http://schemas.microsoft.com/office/drawing/2014/main" id="{5F19D417-AB51-EABA-C208-DAFCDDD828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FFD3C3-5ED5-F8A2-9EC9-1B74781EE095}"/>
              </a:ext>
            </a:extLst>
          </p:cNvPr>
          <p:cNvSpPr>
            <a:spLocks noGrp="1"/>
          </p:cNvSpPr>
          <p:nvPr>
            <p:ph type="sldNum" sz="quarter" idx="12"/>
          </p:nvPr>
        </p:nvSpPr>
        <p:spPr/>
        <p:txBody>
          <a:bodyPr/>
          <a:lstStyle/>
          <a:p>
            <a:fld id="{110C5DCA-7079-4C93-BC88-A9E46234D1AE}" type="slidenum">
              <a:rPr lang="en-US" smtClean="0"/>
              <a:t>‹#›</a:t>
            </a:fld>
            <a:endParaRPr lang="en-US"/>
          </a:p>
        </p:txBody>
      </p:sp>
    </p:spTree>
    <p:extLst>
      <p:ext uri="{BB962C8B-B14F-4D97-AF65-F5344CB8AC3E}">
        <p14:creationId xmlns:p14="http://schemas.microsoft.com/office/powerpoint/2010/main" val="1392586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9CED4-7C1C-B806-E13B-1236BB78B9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8DB0F3-61F2-F29E-E9B3-7FE93D1DA8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7C4A1A-D925-76EE-1F8A-7096CEB10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95DD46-BB75-35BF-0568-EF72008BC26F}"/>
              </a:ext>
            </a:extLst>
          </p:cNvPr>
          <p:cNvSpPr>
            <a:spLocks noGrp="1"/>
          </p:cNvSpPr>
          <p:nvPr>
            <p:ph type="dt" sz="half" idx="10"/>
          </p:nvPr>
        </p:nvSpPr>
        <p:spPr/>
        <p:txBody>
          <a:bodyPr/>
          <a:lstStyle/>
          <a:p>
            <a:fld id="{121C3FFF-4E59-468E-9DB9-901C590E61E7}" type="datetimeFigureOut">
              <a:rPr lang="en-US" smtClean="0"/>
              <a:t>6/4/2025</a:t>
            </a:fld>
            <a:endParaRPr lang="en-US"/>
          </a:p>
        </p:txBody>
      </p:sp>
      <p:sp>
        <p:nvSpPr>
          <p:cNvPr id="6" name="Footer Placeholder 5">
            <a:extLst>
              <a:ext uri="{FF2B5EF4-FFF2-40B4-BE49-F238E27FC236}">
                <a16:creationId xmlns:a16="http://schemas.microsoft.com/office/drawing/2014/main" id="{F925C0A7-5C46-3F86-D000-37ACDD49E7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93F5AA-928F-2377-A681-0280049F17BE}"/>
              </a:ext>
            </a:extLst>
          </p:cNvPr>
          <p:cNvSpPr>
            <a:spLocks noGrp="1"/>
          </p:cNvSpPr>
          <p:nvPr>
            <p:ph type="sldNum" sz="quarter" idx="12"/>
          </p:nvPr>
        </p:nvSpPr>
        <p:spPr/>
        <p:txBody>
          <a:bodyPr/>
          <a:lstStyle/>
          <a:p>
            <a:fld id="{110C5DCA-7079-4C93-BC88-A9E46234D1AE}" type="slidenum">
              <a:rPr lang="en-US" smtClean="0"/>
              <a:t>‹#›</a:t>
            </a:fld>
            <a:endParaRPr lang="en-US"/>
          </a:p>
        </p:txBody>
      </p:sp>
    </p:spTree>
    <p:extLst>
      <p:ext uri="{BB962C8B-B14F-4D97-AF65-F5344CB8AC3E}">
        <p14:creationId xmlns:p14="http://schemas.microsoft.com/office/powerpoint/2010/main" val="1228051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C43F9-85A3-FFF0-FC5E-83270228B6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7F33D3-1E39-41BB-F96B-3306EF259C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F27078-9E2C-AE08-4277-E0A4F0688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153297-E15E-147C-67DA-6C65C4D44A98}"/>
              </a:ext>
            </a:extLst>
          </p:cNvPr>
          <p:cNvSpPr>
            <a:spLocks noGrp="1"/>
          </p:cNvSpPr>
          <p:nvPr>
            <p:ph type="dt" sz="half" idx="10"/>
          </p:nvPr>
        </p:nvSpPr>
        <p:spPr/>
        <p:txBody>
          <a:bodyPr/>
          <a:lstStyle/>
          <a:p>
            <a:fld id="{121C3FFF-4E59-468E-9DB9-901C590E61E7}" type="datetimeFigureOut">
              <a:rPr lang="en-US" smtClean="0"/>
              <a:t>6/4/2025</a:t>
            </a:fld>
            <a:endParaRPr lang="en-US"/>
          </a:p>
        </p:txBody>
      </p:sp>
      <p:sp>
        <p:nvSpPr>
          <p:cNvPr id="6" name="Footer Placeholder 5">
            <a:extLst>
              <a:ext uri="{FF2B5EF4-FFF2-40B4-BE49-F238E27FC236}">
                <a16:creationId xmlns:a16="http://schemas.microsoft.com/office/drawing/2014/main" id="{F73634A7-A381-AAB6-7468-F56DEB7480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E046B8-2822-C3CE-9041-974F04697AE8}"/>
              </a:ext>
            </a:extLst>
          </p:cNvPr>
          <p:cNvSpPr>
            <a:spLocks noGrp="1"/>
          </p:cNvSpPr>
          <p:nvPr>
            <p:ph type="sldNum" sz="quarter" idx="12"/>
          </p:nvPr>
        </p:nvSpPr>
        <p:spPr/>
        <p:txBody>
          <a:bodyPr/>
          <a:lstStyle/>
          <a:p>
            <a:fld id="{110C5DCA-7079-4C93-BC88-A9E46234D1AE}" type="slidenum">
              <a:rPr lang="en-US" smtClean="0"/>
              <a:t>‹#›</a:t>
            </a:fld>
            <a:endParaRPr lang="en-US"/>
          </a:p>
        </p:txBody>
      </p:sp>
    </p:spTree>
    <p:extLst>
      <p:ext uri="{BB962C8B-B14F-4D97-AF65-F5344CB8AC3E}">
        <p14:creationId xmlns:p14="http://schemas.microsoft.com/office/powerpoint/2010/main" val="560120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7177E0-37F8-FE78-BDE7-CBF09BA8DA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831A5F-CD64-870B-15A3-92A40DD293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9D953-5CB3-B0DF-FC31-4FF6AADC6D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1C3FFF-4E59-468E-9DB9-901C590E61E7}" type="datetimeFigureOut">
              <a:rPr lang="en-US" smtClean="0"/>
              <a:t>6/4/2025</a:t>
            </a:fld>
            <a:endParaRPr lang="en-US"/>
          </a:p>
        </p:txBody>
      </p:sp>
      <p:sp>
        <p:nvSpPr>
          <p:cNvPr id="5" name="Footer Placeholder 4">
            <a:extLst>
              <a:ext uri="{FF2B5EF4-FFF2-40B4-BE49-F238E27FC236}">
                <a16:creationId xmlns:a16="http://schemas.microsoft.com/office/drawing/2014/main" id="{ECD7DA7F-0E6D-0AF5-F10B-F5F16A2530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9295BC9-659E-FA89-9833-36A181DFCA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10C5DCA-7079-4C93-BC88-A9E46234D1AE}" type="slidenum">
              <a:rPr lang="en-US" smtClean="0"/>
              <a:t>‹#›</a:t>
            </a:fld>
            <a:endParaRPr lang="en-US"/>
          </a:p>
        </p:txBody>
      </p:sp>
    </p:spTree>
    <p:extLst>
      <p:ext uri="{BB962C8B-B14F-4D97-AF65-F5344CB8AC3E}">
        <p14:creationId xmlns:p14="http://schemas.microsoft.com/office/powerpoint/2010/main" val="2081263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mmons.wikimedia.org/wiki/File:Solar_energy.jpg" TargetMode="External"/><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1,000+ Solar Panel Field Stock Illustrations, Royalty-Free Vector Graphics  &amp; Clip Art - iStock | Solar panel field aerial, Solar panel field above, Solar  panel field uk">
            <a:extLst>
              <a:ext uri="{FF2B5EF4-FFF2-40B4-BE49-F238E27FC236}">
                <a16:creationId xmlns:a16="http://schemas.microsoft.com/office/drawing/2014/main" id="{BC38CCDC-DD5C-E46B-07D8-4910314A1802}"/>
              </a:ext>
            </a:extLst>
          </p:cNvPr>
          <p:cNvPicPr>
            <a:picLocks noChangeAspect="1"/>
          </p:cNvPicPr>
          <p:nvPr/>
        </p:nvPicPr>
        <p:blipFill>
          <a:blip r:embed="rId2">
            <a:alphaModFix amt="60000"/>
            <a:extLst>
              <a:ext uri="{BEBA8EAE-BF5A-486C-A8C5-ECC9F3942E4B}">
                <a14:imgProps xmlns:a14="http://schemas.microsoft.com/office/drawing/2010/main">
                  <a14:imgLayer r:embed="rId3">
                    <a14:imgEffect>
                      <a14:saturation/>
                    </a14:imgEffect>
                    <a14:imgEffect>
                      <a14:brightnessContrast/>
                    </a14:imgEffect>
                  </a14:imgLayer>
                </a14:imgProps>
              </a:ext>
            </a:extLst>
          </a:blip>
          <a:srcRect t="8536"/>
          <a:stretch>
            <a:fill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29D6749A-6B60-7111-7858-AFF668E5B4A1}"/>
              </a:ext>
            </a:extLst>
          </p:cNvPr>
          <p:cNvSpPr>
            <a:spLocks noGrp="1"/>
          </p:cNvSpPr>
          <p:nvPr>
            <p:ph type="ctrTitle"/>
          </p:nvPr>
        </p:nvSpPr>
        <p:spPr>
          <a:xfrm>
            <a:off x="1524000" y="1122362"/>
            <a:ext cx="9144000" cy="2900518"/>
          </a:xfrm>
        </p:spPr>
        <p:txBody>
          <a:bodyPr>
            <a:normAutofit/>
          </a:bodyPr>
          <a:lstStyle/>
          <a:p>
            <a:r>
              <a:rPr lang="en-US">
                <a:solidFill>
                  <a:srgbClr val="FFFFFF"/>
                </a:solidFill>
              </a:rPr>
              <a:t>How many solar panels do you need to charge a phone?</a:t>
            </a:r>
          </a:p>
        </p:txBody>
      </p:sp>
      <p:sp>
        <p:nvSpPr>
          <p:cNvPr id="3" name="Subtitle 2">
            <a:extLst>
              <a:ext uri="{FF2B5EF4-FFF2-40B4-BE49-F238E27FC236}">
                <a16:creationId xmlns:a16="http://schemas.microsoft.com/office/drawing/2014/main" id="{9B842A23-8A7F-9722-4991-C6709AF927A9}"/>
              </a:ext>
            </a:extLst>
          </p:cNvPr>
          <p:cNvSpPr>
            <a:spLocks noGrp="1"/>
          </p:cNvSpPr>
          <p:nvPr>
            <p:ph type="subTitle" idx="1"/>
          </p:nvPr>
        </p:nvSpPr>
        <p:spPr>
          <a:xfrm>
            <a:off x="1524000" y="4159404"/>
            <a:ext cx="9144000" cy="1098395"/>
          </a:xfrm>
        </p:spPr>
        <p:txBody>
          <a:bodyPr vert="horz" lIns="91440" tIns="45720" rIns="91440" bIns="45720" rtlCol="0">
            <a:normAutofit/>
          </a:bodyPr>
          <a:lstStyle/>
          <a:p>
            <a:r>
              <a:rPr lang="en-US" sz="1700" dirty="0">
                <a:solidFill>
                  <a:srgbClr val="FFFFFF"/>
                </a:solidFill>
              </a:rPr>
              <a:t>Team #</a:t>
            </a:r>
          </a:p>
          <a:p>
            <a:r>
              <a:rPr lang="en-US" sz="1700" dirty="0">
                <a:solidFill>
                  <a:srgbClr val="FFFFFF"/>
                </a:solidFill>
              </a:rPr>
              <a:t>Pityas </a:t>
            </a:r>
            <a:r>
              <a:rPr lang="en-US" sz="1700" dirty="0" err="1">
                <a:solidFill>
                  <a:srgbClr val="FFFFFF"/>
                </a:solidFill>
              </a:rPr>
              <a:t>Teaghes</a:t>
            </a:r>
            <a:endParaRPr lang="en-US" sz="1700" dirty="0">
              <a:solidFill>
                <a:srgbClr val="FFFFFF"/>
              </a:solidFill>
            </a:endParaRPr>
          </a:p>
          <a:p>
            <a:r>
              <a:rPr lang="en-US" sz="1700" dirty="0">
                <a:solidFill>
                  <a:srgbClr val="FFFFFF"/>
                </a:solidFill>
              </a:rPr>
              <a:t>CSS 290 – Software for Renewable Energy</a:t>
            </a:r>
          </a:p>
        </p:txBody>
      </p:sp>
    </p:spTree>
    <p:extLst>
      <p:ext uri="{BB962C8B-B14F-4D97-AF65-F5344CB8AC3E}">
        <p14:creationId xmlns:p14="http://schemas.microsoft.com/office/powerpoint/2010/main" val="63407641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59C6B72-F8E6-4281-8F3E-93FC0DC98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748A60-1E81-DA63-7A44-3C5421933721}"/>
              </a:ext>
            </a:extLst>
          </p:cNvPr>
          <p:cNvSpPr>
            <a:spLocks noGrp="1"/>
          </p:cNvSpPr>
          <p:nvPr>
            <p:ph type="title"/>
          </p:nvPr>
        </p:nvSpPr>
        <p:spPr>
          <a:xfrm>
            <a:off x="612648" y="365125"/>
            <a:ext cx="5295015" cy="2063808"/>
          </a:xfrm>
          <a:ln>
            <a:noFill/>
          </a:ln>
        </p:spPr>
        <p:txBody>
          <a:bodyPr anchor="b">
            <a:normAutofit/>
          </a:bodyPr>
          <a:lstStyle/>
          <a:p>
            <a:r>
              <a:rPr lang="en-US" sz="5000" dirty="0">
                <a:solidFill>
                  <a:srgbClr val="000000"/>
                </a:solidFill>
              </a:rPr>
              <a:t>It depends on what you're charging</a:t>
            </a:r>
          </a:p>
        </p:txBody>
      </p:sp>
      <p:pic>
        <p:nvPicPr>
          <p:cNvPr id="6" name="Picture 5" descr="Apple iPhone 15 Pro Max">
            <a:extLst>
              <a:ext uri="{FF2B5EF4-FFF2-40B4-BE49-F238E27FC236}">
                <a16:creationId xmlns:a16="http://schemas.microsoft.com/office/drawing/2014/main" id="{0CB8D8F3-512C-1A82-436F-E333BB430D4E}"/>
              </a:ext>
            </a:extLst>
          </p:cNvPr>
          <p:cNvPicPr>
            <a:picLocks noChangeAspect="1"/>
          </p:cNvPicPr>
          <p:nvPr/>
        </p:nvPicPr>
        <p:blipFill>
          <a:blip r:embed="rId2"/>
          <a:stretch>
            <a:fillRect/>
          </a:stretch>
        </p:blipFill>
        <p:spPr>
          <a:xfrm>
            <a:off x="7120128" y="365125"/>
            <a:ext cx="1366113" cy="2194560"/>
          </a:xfrm>
          <a:prstGeom prst="rect">
            <a:avLst/>
          </a:prstGeom>
        </p:spPr>
      </p:pic>
      <p:pic>
        <p:nvPicPr>
          <p:cNvPr id="7" name="Picture 6" descr="New Samsung Galaxy S25 Ultra: Features, Price, Reviews | Verizon">
            <a:extLst>
              <a:ext uri="{FF2B5EF4-FFF2-40B4-BE49-F238E27FC236}">
                <a16:creationId xmlns:a16="http://schemas.microsoft.com/office/drawing/2014/main" id="{440BAD19-2C67-78F5-FF6A-DEE2DC1CADB8}"/>
              </a:ext>
            </a:extLst>
          </p:cNvPr>
          <p:cNvPicPr>
            <a:picLocks noChangeAspect="1"/>
          </p:cNvPicPr>
          <p:nvPr/>
        </p:nvPicPr>
        <p:blipFill>
          <a:blip r:embed="rId3"/>
          <a:stretch>
            <a:fillRect/>
          </a:stretch>
        </p:blipFill>
        <p:spPr>
          <a:xfrm>
            <a:off x="9837061" y="365125"/>
            <a:ext cx="1441203" cy="2194560"/>
          </a:xfrm>
          <a:prstGeom prst="rect">
            <a:avLst/>
          </a:prstGeom>
        </p:spPr>
      </p:pic>
      <p:sp>
        <p:nvSpPr>
          <p:cNvPr id="21" name="sketch line">
            <a:extLst>
              <a:ext uri="{FF2B5EF4-FFF2-40B4-BE49-F238E27FC236}">
                <a16:creationId xmlns:a16="http://schemas.microsoft.com/office/drawing/2014/main" id="{490234EE-E0D8-4805-9227-CCEAC6016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E21FBDF-C596-7639-26DF-D07A32F99F19}"/>
              </a:ext>
            </a:extLst>
          </p:cNvPr>
          <p:cNvSpPr>
            <a:spLocks noGrp="1"/>
          </p:cNvSpPr>
          <p:nvPr>
            <p:ph idx="1"/>
          </p:nvPr>
        </p:nvSpPr>
        <p:spPr>
          <a:xfrm>
            <a:off x="612648" y="2908005"/>
            <a:ext cx="5295015" cy="3268957"/>
          </a:xfrm>
        </p:spPr>
        <p:txBody>
          <a:bodyPr vert="horz" lIns="91440" tIns="45720" rIns="91440" bIns="45720" rtlCol="0">
            <a:normAutofit/>
          </a:bodyPr>
          <a:lstStyle/>
          <a:p>
            <a:pPr marL="0" indent="0">
              <a:buNone/>
            </a:pPr>
            <a:endParaRPr lang="en-US" sz="2200" b="1"/>
          </a:p>
          <a:p>
            <a:pPr marL="0" indent="0">
              <a:buNone/>
            </a:pPr>
            <a:endParaRPr lang="en-US" sz="2200"/>
          </a:p>
          <a:p>
            <a:pPr marL="0" indent="0">
              <a:buNone/>
            </a:pPr>
            <a:endParaRPr lang="en-US" sz="2200"/>
          </a:p>
          <a:p>
            <a:pPr>
              <a:buNone/>
            </a:pPr>
            <a:endParaRPr lang="en-US" sz="2200" b="1"/>
          </a:p>
          <a:p>
            <a:pPr>
              <a:buNone/>
            </a:pPr>
            <a:endParaRPr lang="en-US" sz="2200"/>
          </a:p>
          <a:p>
            <a:pPr marL="0" indent="0">
              <a:buNone/>
            </a:pPr>
            <a:endParaRPr lang="en-US" sz="2200"/>
          </a:p>
          <a:p>
            <a:pPr marL="0" indent="0">
              <a:buNone/>
            </a:pPr>
            <a:endParaRPr lang="en-US" sz="2200" b="1"/>
          </a:p>
          <a:p>
            <a:pPr marL="0" indent="0">
              <a:buNone/>
            </a:pPr>
            <a:endParaRPr lang="en-US" sz="2200"/>
          </a:p>
          <a:p>
            <a:pPr marL="0" indent="0">
              <a:spcBef>
                <a:spcPts val="0"/>
              </a:spcBef>
              <a:buNone/>
            </a:pPr>
            <a:endParaRPr lang="en-US" sz="2200"/>
          </a:p>
          <a:p>
            <a:pPr>
              <a:buNone/>
            </a:pPr>
            <a:endParaRPr lang="en-US" sz="2200" b="1"/>
          </a:p>
          <a:p>
            <a:pPr>
              <a:buNone/>
            </a:pPr>
            <a:endParaRPr lang="en-US" sz="2200"/>
          </a:p>
          <a:p>
            <a:pPr marL="0" indent="0">
              <a:buNone/>
            </a:pPr>
            <a:endParaRPr lang="en-US" sz="2200"/>
          </a:p>
          <a:p>
            <a:pPr marL="0" indent="0">
              <a:spcBef>
                <a:spcPts val="0"/>
              </a:spcBef>
              <a:buNone/>
            </a:pPr>
            <a:endParaRPr lang="en-US" sz="2200" b="1"/>
          </a:p>
          <a:p>
            <a:pPr marL="0" indent="0">
              <a:spcBef>
                <a:spcPts val="0"/>
              </a:spcBef>
              <a:buNone/>
            </a:pPr>
            <a:endParaRPr lang="en-US" sz="2200"/>
          </a:p>
          <a:p>
            <a:pPr marL="0" indent="0">
              <a:spcBef>
                <a:spcPts val="0"/>
              </a:spcBef>
              <a:buNone/>
            </a:pPr>
            <a:endParaRPr lang="en-US" sz="2200"/>
          </a:p>
          <a:p>
            <a:pPr marL="0" indent="0">
              <a:spcBef>
                <a:spcPts val="0"/>
              </a:spcBef>
              <a:buNone/>
            </a:pPr>
            <a:endParaRPr lang="en-US" sz="2200"/>
          </a:p>
          <a:p>
            <a:pPr marL="0" indent="0">
              <a:buNone/>
            </a:pPr>
            <a:endParaRPr lang="en-US" sz="2200"/>
          </a:p>
          <a:p>
            <a:endParaRPr lang="en-US" sz="2200"/>
          </a:p>
          <a:p>
            <a:endParaRPr lang="en-US" sz="2200"/>
          </a:p>
          <a:p>
            <a:endParaRPr lang="en-US" sz="2200"/>
          </a:p>
          <a:p>
            <a:endParaRPr lang="en-US" sz="2200"/>
          </a:p>
        </p:txBody>
      </p:sp>
      <p:graphicFrame>
        <p:nvGraphicFramePr>
          <p:cNvPr id="4" name="Table 3">
            <a:extLst>
              <a:ext uri="{FF2B5EF4-FFF2-40B4-BE49-F238E27FC236}">
                <a16:creationId xmlns:a16="http://schemas.microsoft.com/office/drawing/2014/main" id="{8E534DEA-24B6-38E9-5639-192B326CB066}"/>
              </a:ext>
            </a:extLst>
          </p:cNvPr>
          <p:cNvGraphicFramePr>
            <a:graphicFrameLocks noGrp="1"/>
          </p:cNvGraphicFramePr>
          <p:nvPr>
            <p:extLst>
              <p:ext uri="{D42A27DB-BD31-4B8C-83A1-F6EECF244321}">
                <p14:modId xmlns:p14="http://schemas.microsoft.com/office/powerpoint/2010/main" val="4171304661"/>
              </p:ext>
            </p:extLst>
          </p:nvPr>
        </p:nvGraphicFramePr>
        <p:xfrm>
          <a:off x="6705645" y="2766251"/>
          <a:ext cx="4949559" cy="3410712"/>
        </p:xfrm>
        <a:graphic>
          <a:graphicData uri="http://schemas.openxmlformats.org/drawingml/2006/table">
            <a:tbl>
              <a:tblPr firstRow="1" bandRow="1">
                <a:noFill/>
                <a:tableStyleId>{10A1B5D5-9B99-4C35-A422-299274C87663}</a:tableStyleId>
              </a:tblPr>
              <a:tblGrid>
                <a:gridCol w="3428225">
                  <a:extLst>
                    <a:ext uri="{9D8B030D-6E8A-4147-A177-3AD203B41FA5}">
                      <a16:colId xmlns:a16="http://schemas.microsoft.com/office/drawing/2014/main" val="2567760505"/>
                    </a:ext>
                  </a:extLst>
                </a:gridCol>
                <a:gridCol w="1521334">
                  <a:extLst>
                    <a:ext uri="{9D8B030D-6E8A-4147-A177-3AD203B41FA5}">
                      <a16:colId xmlns:a16="http://schemas.microsoft.com/office/drawing/2014/main" val="3495237107"/>
                    </a:ext>
                  </a:extLst>
                </a:gridCol>
              </a:tblGrid>
              <a:tr h="568452">
                <a:tc>
                  <a:txBody>
                    <a:bodyPr/>
                    <a:lstStyle/>
                    <a:p>
                      <a:r>
                        <a:rPr lang="en-US" sz="1900" dirty="0">
                          <a:solidFill>
                            <a:schemeClr val="bg1"/>
                          </a:solidFill>
                        </a:rPr>
                        <a:t>Model</a:t>
                      </a:r>
                      <a:endParaRPr lang="en-US" sz="2300" dirty="0">
                        <a:solidFill>
                          <a:schemeClr val="bg1"/>
                        </a:solidFill>
                      </a:endParaRPr>
                    </a:p>
                  </a:txBody>
                  <a:tcPr marL="235678" marR="117839" marT="117839" marB="117839"/>
                </a:tc>
                <a:tc>
                  <a:txBody>
                    <a:bodyPr/>
                    <a:lstStyle/>
                    <a:p>
                      <a:pPr lvl="0">
                        <a:buNone/>
                      </a:pPr>
                      <a:r>
                        <a:rPr lang="en-US" sz="1900" dirty="0">
                          <a:solidFill>
                            <a:schemeClr val="bg1"/>
                          </a:solidFill>
                        </a:rPr>
                        <a:t>Capacity </a:t>
                      </a:r>
                      <a:endParaRPr lang="en-US" sz="2300" dirty="0">
                        <a:solidFill>
                          <a:schemeClr val="bg1"/>
                        </a:solidFill>
                      </a:endParaRPr>
                    </a:p>
                  </a:txBody>
                  <a:tcPr marL="235678" marR="117839" marT="117839" marB="117839"/>
                </a:tc>
                <a:extLst>
                  <a:ext uri="{0D108BD9-81ED-4DB2-BD59-A6C34878D82A}">
                    <a16:rowId xmlns:a16="http://schemas.microsoft.com/office/drawing/2014/main" val="3192108278"/>
                  </a:ext>
                </a:extLst>
              </a:tr>
              <a:tr h="568452">
                <a:tc>
                  <a:txBody>
                    <a:bodyPr/>
                    <a:lstStyle/>
                    <a:p>
                      <a:pPr lvl="0">
                        <a:buNone/>
                      </a:pPr>
                      <a:r>
                        <a:rPr lang="en-US" sz="1900" u="none" strike="noStrike" noProof="0" dirty="0">
                          <a:solidFill>
                            <a:srgbClr val="404040"/>
                          </a:solidFill>
                        </a:rPr>
                        <a:t>iPhone 15 Pro Max</a:t>
                      </a:r>
                      <a:endParaRPr lang="en-US" sz="1900" dirty="0">
                        <a:solidFill>
                          <a:srgbClr val="404040"/>
                        </a:solidFill>
                      </a:endParaRPr>
                    </a:p>
                  </a:txBody>
                  <a:tcPr marL="235678" marR="117839" marT="117839" marB="117839"/>
                </a:tc>
                <a:tc>
                  <a:txBody>
                    <a:bodyPr/>
                    <a:lstStyle/>
                    <a:p>
                      <a:pPr lvl="0">
                        <a:buNone/>
                      </a:pPr>
                      <a:r>
                        <a:rPr lang="en-US" sz="1900" u="none" strike="noStrike" noProof="0" dirty="0">
                          <a:solidFill>
                            <a:srgbClr val="404040"/>
                          </a:solidFill>
                        </a:rPr>
                        <a:t>4422 </a:t>
                      </a:r>
                      <a:r>
                        <a:rPr lang="en-US" sz="1900" u="none" strike="noStrike" noProof="0" dirty="0" err="1">
                          <a:solidFill>
                            <a:srgbClr val="404040"/>
                          </a:solidFill>
                        </a:rPr>
                        <a:t>mAh</a:t>
                      </a:r>
                      <a:endParaRPr lang="en-US" sz="1900" dirty="0">
                        <a:solidFill>
                          <a:srgbClr val="404040"/>
                        </a:solidFill>
                      </a:endParaRPr>
                    </a:p>
                  </a:txBody>
                  <a:tcPr marL="235678" marR="117839" marT="117839" marB="117839"/>
                </a:tc>
                <a:extLst>
                  <a:ext uri="{0D108BD9-81ED-4DB2-BD59-A6C34878D82A}">
                    <a16:rowId xmlns:a16="http://schemas.microsoft.com/office/drawing/2014/main" val="3210394765"/>
                  </a:ext>
                </a:extLst>
              </a:tr>
              <a:tr h="568452">
                <a:tc>
                  <a:txBody>
                    <a:bodyPr/>
                    <a:lstStyle/>
                    <a:p>
                      <a:pPr lvl="0">
                        <a:buNone/>
                      </a:pPr>
                      <a:r>
                        <a:rPr lang="en-US" sz="1900" u="none" strike="noStrike" noProof="0" dirty="0">
                          <a:solidFill>
                            <a:srgbClr val="404040"/>
                          </a:solidFill>
                        </a:rPr>
                        <a:t>Nothing Phone (2)</a:t>
                      </a:r>
                      <a:endParaRPr lang="en-US" sz="1900" dirty="0">
                        <a:solidFill>
                          <a:srgbClr val="404040"/>
                        </a:solidFill>
                      </a:endParaRPr>
                    </a:p>
                  </a:txBody>
                  <a:tcPr marL="235678" marR="117839" marT="117839" marB="117839"/>
                </a:tc>
                <a:tc>
                  <a:txBody>
                    <a:bodyPr/>
                    <a:lstStyle/>
                    <a:p>
                      <a:pPr lvl="0">
                        <a:buNone/>
                      </a:pPr>
                      <a:r>
                        <a:rPr lang="en-US" sz="1900" u="none" strike="noStrike" noProof="0" dirty="0">
                          <a:solidFill>
                            <a:srgbClr val="404040"/>
                          </a:solidFill>
                        </a:rPr>
                        <a:t>4700 </a:t>
                      </a:r>
                      <a:r>
                        <a:rPr lang="en-US" sz="1900" u="none" strike="noStrike" noProof="0" dirty="0" err="1">
                          <a:solidFill>
                            <a:srgbClr val="404040"/>
                          </a:solidFill>
                        </a:rPr>
                        <a:t>mAh</a:t>
                      </a:r>
                      <a:endParaRPr lang="en-US" sz="1900" dirty="0">
                        <a:solidFill>
                          <a:srgbClr val="404040"/>
                        </a:solidFill>
                      </a:endParaRPr>
                    </a:p>
                  </a:txBody>
                  <a:tcPr marL="235678" marR="117839" marT="117839" marB="117839"/>
                </a:tc>
                <a:extLst>
                  <a:ext uri="{0D108BD9-81ED-4DB2-BD59-A6C34878D82A}">
                    <a16:rowId xmlns:a16="http://schemas.microsoft.com/office/drawing/2014/main" val="3165898267"/>
                  </a:ext>
                </a:extLst>
              </a:tr>
              <a:tr h="568452">
                <a:tc>
                  <a:txBody>
                    <a:bodyPr/>
                    <a:lstStyle/>
                    <a:p>
                      <a:pPr lvl="0">
                        <a:buNone/>
                      </a:pPr>
                      <a:r>
                        <a:rPr lang="en-US" sz="1900" u="none" strike="noStrike" noProof="0" dirty="0">
                          <a:solidFill>
                            <a:srgbClr val="404040"/>
                          </a:solidFill>
                        </a:rPr>
                        <a:t>Huawei P60 Pro</a:t>
                      </a:r>
                      <a:endParaRPr lang="en-US" sz="1900" dirty="0">
                        <a:solidFill>
                          <a:srgbClr val="404040"/>
                        </a:solidFill>
                      </a:endParaRPr>
                    </a:p>
                  </a:txBody>
                  <a:tcPr marL="235678" marR="117839" marT="117839" marB="117839"/>
                </a:tc>
                <a:tc>
                  <a:txBody>
                    <a:bodyPr/>
                    <a:lstStyle/>
                    <a:p>
                      <a:pPr lvl="0">
                        <a:buNone/>
                      </a:pPr>
                      <a:r>
                        <a:rPr lang="en-US" sz="1900" u="none" strike="noStrike" noProof="0" dirty="0">
                          <a:solidFill>
                            <a:srgbClr val="404040"/>
                          </a:solidFill>
                        </a:rPr>
                        <a:t>4815 </a:t>
                      </a:r>
                      <a:r>
                        <a:rPr lang="en-US" sz="1900" u="none" strike="noStrike" noProof="0" dirty="0" err="1">
                          <a:solidFill>
                            <a:srgbClr val="404040"/>
                          </a:solidFill>
                        </a:rPr>
                        <a:t>mAh</a:t>
                      </a:r>
                      <a:endParaRPr lang="en-US" sz="1900" dirty="0">
                        <a:solidFill>
                          <a:srgbClr val="404040"/>
                        </a:solidFill>
                      </a:endParaRPr>
                    </a:p>
                  </a:txBody>
                  <a:tcPr marL="235678" marR="117839" marT="117839" marB="117839"/>
                </a:tc>
                <a:extLst>
                  <a:ext uri="{0D108BD9-81ED-4DB2-BD59-A6C34878D82A}">
                    <a16:rowId xmlns:a16="http://schemas.microsoft.com/office/drawing/2014/main" val="1764981642"/>
                  </a:ext>
                </a:extLst>
              </a:tr>
              <a:tr h="568452">
                <a:tc>
                  <a:txBody>
                    <a:bodyPr/>
                    <a:lstStyle/>
                    <a:p>
                      <a:pPr lvl="0">
                        <a:buNone/>
                      </a:pPr>
                      <a:r>
                        <a:rPr lang="en-US" sz="1900" u="none" strike="noStrike" noProof="0" dirty="0">
                          <a:solidFill>
                            <a:srgbClr val="404040"/>
                          </a:solidFill>
                        </a:rPr>
                        <a:t>Xiaomi 14 Pro</a:t>
                      </a:r>
                      <a:endParaRPr lang="en-US" sz="1900" dirty="0">
                        <a:solidFill>
                          <a:srgbClr val="404040"/>
                        </a:solidFill>
                      </a:endParaRPr>
                    </a:p>
                  </a:txBody>
                  <a:tcPr marL="235678" marR="117839" marT="117839" marB="117839"/>
                </a:tc>
                <a:tc>
                  <a:txBody>
                    <a:bodyPr/>
                    <a:lstStyle/>
                    <a:p>
                      <a:pPr lvl="0">
                        <a:buNone/>
                      </a:pPr>
                      <a:r>
                        <a:rPr lang="en-US" sz="1900" u="none" strike="noStrike" noProof="0" dirty="0">
                          <a:solidFill>
                            <a:srgbClr val="404040"/>
                          </a:solidFill>
                        </a:rPr>
                        <a:t>4880 </a:t>
                      </a:r>
                      <a:r>
                        <a:rPr lang="en-US" sz="1900" u="none" strike="noStrike" noProof="0" dirty="0" err="1">
                          <a:solidFill>
                            <a:srgbClr val="404040"/>
                          </a:solidFill>
                        </a:rPr>
                        <a:t>mAh</a:t>
                      </a:r>
                      <a:endParaRPr lang="en-US" sz="1900" dirty="0">
                        <a:solidFill>
                          <a:srgbClr val="404040"/>
                        </a:solidFill>
                      </a:endParaRPr>
                    </a:p>
                  </a:txBody>
                  <a:tcPr marL="235678" marR="117839" marT="117839" marB="117839"/>
                </a:tc>
                <a:extLst>
                  <a:ext uri="{0D108BD9-81ED-4DB2-BD59-A6C34878D82A}">
                    <a16:rowId xmlns:a16="http://schemas.microsoft.com/office/drawing/2014/main" val="3531781266"/>
                  </a:ext>
                </a:extLst>
              </a:tr>
              <a:tr h="568452">
                <a:tc>
                  <a:txBody>
                    <a:bodyPr/>
                    <a:lstStyle/>
                    <a:p>
                      <a:pPr lvl="0">
                        <a:buNone/>
                      </a:pPr>
                      <a:r>
                        <a:rPr lang="en-US" sz="1900" u="none" strike="noStrike" noProof="0" dirty="0">
                          <a:solidFill>
                            <a:srgbClr val="404040"/>
                          </a:solidFill>
                        </a:rPr>
                        <a:t>Samsung Galaxy S25 Ultra</a:t>
                      </a:r>
                      <a:endParaRPr lang="en-US" sz="1900" dirty="0">
                        <a:solidFill>
                          <a:srgbClr val="404040"/>
                        </a:solidFill>
                      </a:endParaRPr>
                    </a:p>
                  </a:txBody>
                  <a:tcPr marL="235678" marR="117839" marT="117839" marB="117839"/>
                </a:tc>
                <a:tc>
                  <a:txBody>
                    <a:bodyPr/>
                    <a:lstStyle/>
                    <a:p>
                      <a:pPr lvl="0">
                        <a:buNone/>
                      </a:pPr>
                      <a:r>
                        <a:rPr lang="en-US" sz="1900" u="none" strike="noStrike" noProof="0" dirty="0">
                          <a:solidFill>
                            <a:srgbClr val="404040"/>
                          </a:solidFill>
                        </a:rPr>
                        <a:t>5000 </a:t>
                      </a:r>
                      <a:r>
                        <a:rPr lang="en-US" sz="1900" u="none" strike="noStrike" noProof="0" dirty="0" err="1">
                          <a:solidFill>
                            <a:srgbClr val="404040"/>
                          </a:solidFill>
                        </a:rPr>
                        <a:t>mAh</a:t>
                      </a:r>
                      <a:endParaRPr lang="en-US" sz="1900" u="none" strike="noStrike" noProof="0" dirty="0">
                        <a:solidFill>
                          <a:srgbClr val="404040"/>
                        </a:solidFill>
                      </a:endParaRPr>
                    </a:p>
                  </a:txBody>
                  <a:tcPr marL="235678" marR="117839" marT="117839" marB="117839"/>
                </a:tc>
                <a:extLst>
                  <a:ext uri="{0D108BD9-81ED-4DB2-BD59-A6C34878D82A}">
                    <a16:rowId xmlns:a16="http://schemas.microsoft.com/office/drawing/2014/main" val="2972629691"/>
                  </a:ext>
                </a:extLst>
              </a:tr>
            </a:tbl>
          </a:graphicData>
        </a:graphic>
      </p:graphicFrame>
      <p:sp>
        <p:nvSpPr>
          <p:cNvPr id="8" name="TextBox 7">
            <a:extLst>
              <a:ext uri="{FF2B5EF4-FFF2-40B4-BE49-F238E27FC236}">
                <a16:creationId xmlns:a16="http://schemas.microsoft.com/office/drawing/2014/main" id="{60FFC02E-8A3D-6518-E004-D1CCF93B1DD1}"/>
              </a:ext>
            </a:extLst>
          </p:cNvPr>
          <p:cNvSpPr txBox="1"/>
          <p:nvPr/>
        </p:nvSpPr>
        <p:spPr>
          <a:xfrm>
            <a:off x="534537" y="2968387"/>
            <a:ext cx="5370393" cy="24160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dirty="0">
                <a:solidFill>
                  <a:srgbClr val="000000"/>
                </a:solidFill>
              </a:rPr>
              <a:t>Phones that can store more charge will need more energy, which means more panels in our scenario.</a:t>
            </a:r>
          </a:p>
          <a:p>
            <a:endParaRPr lang="en-US" sz="1900" dirty="0">
              <a:solidFill>
                <a:srgbClr val="000000"/>
              </a:solidFill>
            </a:endParaRPr>
          </a:p>
          <a:p>
            <a:r>
              <a:rPr lang="en-US" sz="1900" dirty="0">
                <a:solidFill>
                  <a:srgbClr val="000000"/>
                </a:solidFill>
              </a:rPr>
              <a:t>For example, the S25 Ultra can store over 500 </a:t>
            </a:r>
            <a:r>
              <a:rPr lang="en-US" sz="1900" err="1">
                <a:solidFill>
                  <a:srgbClr val="000000"/>
                </a:solidFill>
              </a:rPr>
              <a:t>mAh</a:t>
            </a:r>
            <a:r>
              <a:rPr lang="en-US" sz="1900" dirty="0">
                <a:solidFill>
                  <a:srgbClr val="000000"/>
                </a:solidFill>
              </a:rPr>
              <a:t> more than the iPhone 15 Pro Max, meaning it will take more solar energy to fully charge.</a:t>
            </a:r>
          </a:p>
          <a:p>
            <a:endParaRPr lang="en-US" dirty="0">
              <a:solidFill>
                <a:srgbClr val="000000"/>
              </a:solidFill>
            </a:endParaRPr>
          </a:p>
        </p:txBody>
      </p:sp>
    </p:spTree>
    <p:extLst>
      <p:ext uri="{BB962C8B-B14F-4D97-AF65-F5344CB8AC3E}">
        <p14:creationId xmlns:p14="http://schemas.microsoft.com/office/powerpoint/2010/main" val="3787721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0087D53-9295-4463-AAE4-D5C626046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63DB74-4000-4FD6-CB25-FE4DDCA9066C}"/>
              </a:ext>
            </a:extLst>
          </p:cNvPr>
          <p:cNvSpPr>
            <a:spLocks noGrp="1"/>
          </p:cNvSpPr>
          <p:nvPr>
            <p:ph type="title"/>
          </p:nvPr>
        </p:nvSpPr>
        <p:spPr>
          <a:xfrm>
            <a:off x="638881" y="4501453"/>
            <a:ext cx="10909640" cy="1065836"/>
          </a:xfrm>
          <a:ln>
            <a:noFill/>
          </a:ln>
        </p:spPr>
        <p:txBody>
          <a:bodyPr vert="horz" lIns="91440" tIns="45720" rIns="91440" bIns="45720" rtlCol="0" anchor="ctr">
            <a:normAutofit/>
          </a:bodyPr>
          <a:lstStyle/>
          <a:p>
            <a:pPr algn="ctr"/>
            <a:r>
              <a:rPr lang="en-US" sz="6100" dirty="0"/>
              <a:t>And it depends on where you live</a:t>
            </a:r>
          </a:p>
        </p:txBody>
      </p:sp>
      <p:pic>
        <p:nvPicPr>
          <p:cNvPr id="6" name="Picture 5" descr="A graph showing the solar radiation&#10;&#10;AI-generated content may be incorrect.">
            <a:extLst>
              <a:ext uri="{FF2B5EF4-FFF2-40B4-BE49-F238E27FC236}">
                <a16:creationId xmlns:a16="http://schemas.microsoft.com/office/drawing/2014/main" id="{1C1FAA60-E73C-66B3-2D9A-C6B0CB27A3BC}"/>
              </a:ext>
            </a:extLst>
          </p:cNvPr>
          <p:cNvPicPr>
            <a:picLocks noChangeAspect="1"/>
          </p:cNvPicPr>
          <p:nvPr/>
        </p:nvPicPr>
        <p:blipFill>
          <a:blip r:embed="rId2"/>
          <a:stretch>
            <a:fillRect/>
          </a:stretch>
        </p:blipFill>
        <p:spPr>
          <a:xfrm>
            <a:off x="320040" y="1158198"/>
            <a:ext cx="5614416" cy="3059856"/>
          </a:xfrm>
          <a:prstGeom prst="rect">
            <a:avLst/>
          </a:prstGeom>
          <a:ln>
            <a:noFill/>
          </a:ln>
        </p:spPr>
      </p:pic>
      <p:pic>
        <p:nvPicPr>
          <p:cNvPr id="5" name="Picture 4" descr="A graph showing the solar radiation&#10;&#10;AI-generated content may be incorrect.">
            <a:extLst>
              <a:ext uri="{FF2B5EF4-FFF2-40B4-BE49-F238E27FC236}">
                <a16:creationId xmlns:a16="http://schemas.microsoft.com/office/drawing/2014/main" id="{8DE0B0E1-B34F-DC42-8FA7-6D2038DA03B6}"/>
              </a:ext>
            </a:extLst>
          </p:cNvPr>
          <p:cNvPicPr>
            <a:picLocks noChangeAspect="1"/>
          </p:cNvPicPr>
          <p:nvPr/>
        </p:nvPicPr>
        <p:blipFill>
          <a:blip r:embed="rId3"/>
          <a:stretch>
            <a:fillRect/>
          </a:stretch>
        </p:blipFill>
        <p:spPr>
          <a:xfrm>
            <a:off x="6254496" y="1158198"/>
            <a:ext cx="5614416" cy="3059856"/>
          </a:xfrm>
          <a:prstGeom prst="rect">
            <a:avLst/>
          </a:prstGeom>
          <a:ln>
            <a:noFill/>
          </a:ln>
        </p:spPr>
      </p:pic>
      <p:sp>
        <p:nvSpPr>
          <p:cNvPr id="2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5594358"/>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6"/>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665E275-D06A-C687-F6D3-CB140237DF9E}"/>
              </a:ext>
            </a:extLst>
          </p:cNvPr>
          <p:cNvSpPr txBox="1"/>
          <p:nvPr/>
        </p:nvSpPr>
        <p:spPr>
          <a:xfrm>
            <a:off x="1945067" y="580244"/>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t>Eritrea</a:t>
            </a:r>
            <a:endParaRPr lang="en-US" dirty="0"/>
          </a:p>
        </p:txBody>
      </p:sp>
      <p:sp>
        <p:nvSpPr>
          <p:cNvPr id="8" name="TextBox 7">
            <a:extLst>
              <a:ext uri="{FF2B5EF4-FFF2-40B4-BE49-F238E27FC236}">
                <a16:creationId xmlns:a16="http://schemas.microsoft.com/office/drawing/2014/main" id="{8B3C913C-3D3B-DFCC-1FCC-81BA85410552}"/>
              </a:ext>
            </a:extLst>
          </p:cNvPr>
          <p:cNvSpPr txBox="1"/>
          <p:nvPr/>
        </p:nvSpPr>
        <p:spPr>
          <a:xfrm>
            <a:off x="7691550" y="580233"/>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t>Seattle</a:t>
            </a:r>
            <a:endParaRPr lang="en-US" dirty="0"/>
          </a:p>
        </p:txBody>
      </p:sp>
      <p:pic>
        <p:nvPicPr>
          <p:cNvPr id="14" name="Picture 2" descr="Flag of Eritrea - Wikipedia">
            <a:extLst>
              <a:ext uri="{FF2B5EF4-FFF2-40B4-BE49-F238E27FC236}">
                <a16:creationId xmlns:a16="http://schemas.microsoft.com/office/drawing/2014/main" id="{14CD80EC-5D7D-2724-4AF1-399AC28965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114" y="532492"/>
            <a:ext cx="1248276" cy="624138"/>
          </a:xfrm>
          <a:prstGeom prst="rect">
            <a:avLst/>
          </a:prstGeom>
          <a:noFill/>
          <a:extLst>
            <a:ext uri="{909E8E84-426E-40DD-AFC4-6F175D3DCCD1}">
              <a14:hiddenFill xmlns:a14="http://schemas.microsoft.com/office/drawing/2010/main">
                <a:solidFill>
                  <a:srgbClr val="FFFFFF"/>
                </a:solidFill>
              </a14:hiddenFill>
            </a:ext>
          </a:extLst>
        </p:spPr>
      </p:pic>
      <p:pic>
        <p:nvPicPr>
          <p:cNvPr id="9" name="Graphic 8" descr="Flag of Seattle - Wikipedia">
            <a:extLst>
              <a:ext uri="{FF2B5EF4-FFF2-40B4-BE49-F238E27FC236}">
                <a16:creationId xmlns:a16="http://schemas.microsoft.com/office/drawing/2014/main" id="{48FD3539-BA9B-127A-22E5-096D26FB16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08707" y="532086"/>
            <a:ext cx="840172" cy="626242"/>
          </a:xfrm>
          <a:prstGeom prst="rect">
            <a:avLst/>
          </a:prstGeom>
        </p:spPr>
      </p:pic>
    </p:spTree>
    <p:extLst>
      <p:ext uri="{BB962C8B-B14F-4D97-AF65-F5344CB8AC3E}">
        <p14:creationId xmlns:p14="http://schemas.microsoft.com/office/powerpoint/2010/main" val="3995279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965248-5D84-20EA-E7E1-E8A91F82B8DC}"/>
              </a:ext>
            </a:extLst>
          </p:cNvPr>
          <p:cNvSpPr>
            <a:spLocks noGrp="1"/>
          </p:cNvSpPr>
          <p:nvPr>
            <p:ph type="title"/>
          </p:nvPr>
        </p:nvSpPr>
        <p:spPr>
          <a:xfrm>
            <a:off x="640080" y="329184"/>
            <a:ext cx="6894576" cy="1783080"/>
          </a:xfrm>
        </p:spPr>
        <p:txBody>
          <a:bodyPr anchor="b">
            <a:normAutofit/>
          </a:bodyPr>
          <a:lstStyle/>
          <a:p>
            <a:r>
              <a:rPr lang="en-US" sz="5400" dirty="0"/>
              <a:t>Visualization</a:t>
            </a:r>
          </a:p>
        </p:txBody>
      </p:sp>
      <p:sp>
        <p:nvSpPr>
          <p:cNvPr id="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6"/>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FC16BE-57CB-C4FD-3799-1A9429BC039A}"/>
              </a:ext>
            </a:extLst>
          </p:cNvPr>
          <p:cNvSpPr>
            <a:spLocks noGrp="1"/>
          </p:cNvSpPr>
          <p:nvPr>
            <p:ph idx="1"/>
          </p:nvPr>
        </p:nvSpPr>
        <p:spPr>
          <a:xfrm>
            <a:off x="640080" y="2706624"/>
            <a:ext cx="6894576" cy="3785616"/>
          </a:xfrm>
        </p:spPr>
        <p:txBody>
          <a:bodyPr vert="horz" lIns="91440" tIns="45720" rIns="91440" bIns="45720" rtlCol="0">
            <a:normAutofit fontScale="92500" lnSpcReduction="20000"/>
          </a:bodyPr>
          <a:lstStyle/>
          <a:p>
            <a:r>
              <a:rPr lang="en-US" sz="2200" dirty="0"/>
              <a:t>Why choose a box and whisker graph?</a:t>
            </a:r>
          </a:p>
          <a:p>
            <a:pPr lvl="1"/>
            <a:r>
              <a:rPr lang="en-US" sz="2200" dirty="0"/>
              <a:t>Box and whisker graphs are a superior choice for data representation due to their ability to accurately convey key statistical measures. </a:t>
            </a:r>
          </a:p>
          <a:p>
            <a:pPr marL="457200" lvl="1" indent="0">
              <a:buNone/>
            </a:pPr>
            <a:endParaRPr lang="en-US" sz="2200" dirty="0"/>
          </a:p>
          <a:p>
            <a:pPr lvl="1"/>
            <a:r>
              <a:rPr lang="en-US" sz="2200" dirty="0"/>
              <a:t>Unlike bar graphs, which typically show only minimum and maximum values, box and whisker plots provide a comprehensive picture of data distribution by clearly displaying the median and range</a:t>
            </a:r>
            <a:r>
              <a:rPr lang="en-US" sz="2200"/>
              <a:t>. </a:t>
            </a:r>
          </a:p>
          <a:p>
            <a:pPr marL="457200" lvl="1" indent="0">
              <a:buNone/>
            </a:pPr>
            <a:endParaRPr lang="en-US" sz="2200" dirty="0"/>
          </a:p>
          <a:p>
            <a:pPr lvl="1"/>
            <a:r>
              <a:rPr lang="en-US" sz="2200" dirty="0"/>
              <a:t>While initial data plotting may include individual points, these are often omitted in the final graph. This practice enhances clarity by preventing the dots from obscuring crucial statistical insights, thereby making the graph more effective and easier to interpret.</a:t>
            </a:r>
          </a:p>
        </p:txBody>
      </p:sp>
      <p:pic>
        <p:nvPicPr>
          <p:cNvPr id="4" name="Picture 3" descr="A graph of solar panels&#10;&#10;AI-generated content may be incorrect.">
            <a:extLst>
              <a:ext uri="{FF2B5EF4-FFF2-40B4-BE49-F238E27FC236}">
                <a16:creationId xmlns:a16="http://schemas.microsoft.com/office/drawing/2014/main" id="{E2A0448D-B087-B631-9ED3-131984F8E901}"/>
              </a:ext>
            </a:extLst>
          </p:cNvPr>
          <p:cNvPicPr>
            <a:picLocks noChangeAspect="1"/>
          </p:cNvPicPr>
          <p:nvPr/>
        </p:nvPicPr>
        <p:blipFill>
          <a:blip r:embed="rId2"/>
          <a:stretch>
            <a:fillRect/>
          </a:stretch>
        </p:blipFill>
        <p:spPr>
          <a:xfrm>
            <a:off x="7863840" y="744565"/>
            <a:ext cx="4014216" cy="2599204"/>
          </a:xfrm>
          <a:prstGeom prst="rect">
            <a:avLst/>
          </a:prstGeom>
        </p:spPr>
      </p:pic>
      <p:pic>
        <p:nvPicPr>
          <p:cNvPr id="5" name="Picture 4" descr="A diagram of solar panels&#10;&#10;AI-generated content may be incorrect.">
            <a:extLst>
              <a:ext uri="{FF2B5EF4-FFF2-40B4-BE49-F238E27FC236}">
                <a16:creationId xmlns:a16="http://schemas.microsoft.com/office/drawing/2014/main" id="{67B982CB-C56F-049C-51C6-5D240A9CBADD}"/>
              </a:ext>
            </a:extLst>
          </p:cNvPr>
          <p:cNvPicPr>
            <a:picLocks noChangeAspect="1"/>
          </p:cNvPicPr>
          <p:nvPr/>
        </p:nvPicPr>
        <p:blipFill>
          <a:blip r:embed="rId3"/>
          <a:stretch>
            <a:fillRect/>
          </a:stretch>
        </p:blipFill>
        <p:spPr>
          <a:xfrm>
            <a:off x="7829662" y="3698193"/>
            <a:ext cx="4089264" cy="2607239"/>
          </a:xfrm>
          <a:prstGeom prst="rect">
            <a:avLst/>
          </a:prstGeom>
        </p:spPr>
      </p:pic>
    </p:spTree>
    <p:extLst>
      <p:ext uri="{BB962C8B-B14F-4D97-AF65-F5344CB8AC3E}">
        <p14:creationId xmlns:p14="http://schemas.microsoft.com/office/powerpoint/2010/main" val="2106585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57A571-A071-C795-4606-57BD04180691}"/>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kern="1200">
                <a:solidFill>
                  <a:schemeClr val="tx1"/>
                </a:solidFill>
                <a:latin typeface="+mj-lt"/>
                <a:ea typeface="+mj-ea"/>
                <a:cs typeface="+mj-cs"/>
              </a:rPr>
              <a:t>A different Visualization</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F43E7CD-9A01-AE28-2578-CE9B7CBF5571}"/>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200" dirty="0"/>
              <a:t>If you look at this graph, you'll see that 90% of the year, you need only 2 panels to completely charge your phone. </a:t>
            </a:r>
            <a:endParaRPr lang="en-US" dirty="0"/>
          </a:p>
        </p:txBody>
      </p:sp>
      <p:pic>
        <p:nvPicPr>
          <p:cNvPr id="4" name="Content Placeholder 3" descr="A graph of a number of panels needed to charge phones&#10;&#10;AI-generated content may be incorrect.">
            <a:extLst>
              <a:ext uri="{FF2B5EF4-FFF2-40B4-BE49-F238E27FC236}">
                <a16:creationId xmlns:a16="http://schemas.microsoft.com/office/drawing/2014/main" id="{B05F72C6-951C-D67F-18C4-7EDE8E401FD1}"/>
              </a:ext>
            </a:extLst>
          </p:cNvPr>
          <p:cNvPicPr>
            <a:picLocks noGrp="1" noChangeAspect="1"/>
          </p:cNvPicPr>
          <p:nvPr>
            <p:ph idx="1"/>
          </p:nvPr>
        </p:nvPicPr>
        <p:blipFill>
          <a:blip r:embed="rId2"/>
          <a:stretch>
            <a:fillRect/>
          </a:stretch>
        </p:blipFill>
        <p:spPr>
          <a:xfrm>
            <a:off x="4654296" y="1211180"/>
            <a:ext cx="6903720" cy="4435640"/>
          </a:xfrm>
          <a:prstGeom prst="rect">
            <a:avLst/>
          </a:prstGeom>
        </p:spPr>
      </p:pic>
    </p:spTree>
    <p:extLst>
      <p:ext uri="{BB962C8B-B14F-4D97-AF65-F5344CB8AC3E}">
        <p14:creationId xmlns:p14="http://schemas.microsoft.com/office/powerpoint/2010/main" val="4183945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70A01-593E-E6CC-BD9E-259B6702FED9}"/>
              </a:ext>
            </a:extLst>
          </p:cNvPr>
          <p:cNvSpPr>
            <a:spLocks noGrp="1"/>
          </p:cNvSpPr>
          <p:nvPr>
            <p:ph type="title"/>
          </p:nvPr>
        </p:nvSpPr>
        <p:spPr>
          <a:xfrm>
            <a:off x="2103582" y="281710"/>
            <a:ext cx="10515600" cy="1325563"/>
          </a:xfrm>
        </p:spPr>
        <p:txBody>
          <a:bodyPr/>
          <a:lstStyle/>
          <a:p>
            <a:r>
              <a:rPr lang="en-US" dirty="0"/>
              <a:t>Data Sources </a:t>
            </a:r>
          </a:p>
        </p:txBody>
      </p:sp>
      <p:sp>
        <p:nvSpPr>
          <p:cNvPr id="3" name="Content Placeholder 2">
            <a:extLst>
              <a:ext uri="{FF2B5EF4-FFF2-40B4-BE49-F238E27FC236}">
                <a16:creationId xmlns:a16="http://schemas.microsoft.com/office/drawing/2014/main" id="{20C0C18F-2F2B-6CC9-936B-00819AF42F12}"/>
              </a:ext>
            </a:extLst>
          </p:cNvPr>
          <p:cNvSpPr>
            <a:spLocks noGrp="1"/>
          </p:cNvSpPr>
          <p:nvPr>
            <p:ph idx="1"/>
          </p:nvPr>
        </p:nvSpPr>
        <p:spPr>
          <a:xfrm>
            <a:off x="71583" y="1299151"/>
            <a:ext cx="7496074" cy="5548026"/>
          </a:xfrm>
        </p:spPr>
        <p:txBody>
          <a:bodyPr vert="horz" lIns="91440" tIns="45720" rIns="91440" bIns="45720" rtlCol="0" anchor="t">
            <a:normAutofit/>
          </a:bodyPr>
          <a:lstStyle/>
          <a:p>
            <a:r>
              <a:rPr lang="en-US" b="1" dirty="0"/>
              <a:t>Visual Crossings helped us grasp a Weather API for solar panel performance estimation</a:t>
            </a:r>
          </a:p>
          <a:p>
            <a:pPr lvl="1"/>
            <a:r>
              <a:rPr lang="en-US" i="1" dirty="0"/>
              <a:t>It delivers critical data: solar energy, temperature, and cloud cover.</a:t>
            </a:r>
          </a:p>
          <a:p>
            <a:pPr marL="457200" lvl="1" indent="0">
              <a:buNone/>
            </a:pPr>
            <a:endParaRPr lang="en-US" b="1" dirty="0"/>
          </a:p>
          <a:p>
            <a:r>
              <a:rPr lang="en-US" b="1" dirty="0"/>
              <a:t>We've successfully used this API before.</a:t>
            </a:r>
            <a:r>
              <a:rPr lang="en-US" dirty="0"/>
              <a:t> </a:t>
            </a:r>
          </a:p>
          <a:p>
            <a:pPr lvl="1"/>
            <a:r>
              <a:rPr lang="en-US" i="1" dirty="0"/>
              <a:t>Previously, it helped us predict solar farm output in Program 3.</a:t>
            </a:r>
          </a:p>
          <a:p>
            <a:pPr marL="457200" lvl="1" indent="0">
              <a:buNone/>
            </a:pPr>
            <a:endParaRPr lang="en-US" dirty="0"/>
          </a:p>
          <a:p>
            <a:r>
              <a:rPr lang="en-US" b="1" dirty="0"/>
              <a:t>The API offers key advantages for our project.</a:t>
            </a:r>
            <a:endParaRPr lang="en-US" dirty="0"/>
          </a:p>
          <a:p>
            <a:pPr lvl="1"/>
            <a:r>
              <a:rPr lang="en-US" dirty="0"/>
              <a:t>It's simple, accurate, and directly supports estimating solar charging needs by location year-round.</a:t>
            </a:r>
          </a:p>
          <a:p>
            <a:endParaRPr lang="en-US" dirty="0"/>
          </a:p>
        </p:txBody>
      </p:sp>
      <p:pic>
        <p:nvPicPr>
          <p:cNvPr id="6" name="Picture 5" descr="Solar panels and earth with the sun&#10;&#10;AI-generated content may be incorrect.">
            <a:extLst>
              <a:ext uri="{FF2B5EF4-FFF2-40B4-BE49-F238E27FC236}">
                <a16:creationId xmlns:a16="http://schemas.microsoft.com/office/drawing/2014/main" id="{0ECF5BD6-332C-4E01-63EB-DA7567B9F92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67658" y="173933"/>
            <a:ext cx="4448852" cy="4134976"/>
          </a:xfrm>
          <a:prstGeom prst="rect">
            <a:avLst/>
          </a:prstGeom>
        </p:spPr>
      </p:pic>
    </p:spTree>
    <p:extLst>
      <p:ext uri="{BB962C8B-B14F-4D97-AF65-F5344CB8AC3E}">
        <p14:creationId xmlns:p14="http://schemas.microsoft.com/office/powerpoint/2010/main" val="3183722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0D47D9BB7BD344DAB7089DF576CAA76" ma:contentTypeVersion="6" ma:contentTypeDescription="Create a new document." ma:contentTypeScope="" ma:versionID="8eb77530810887b163b7da70af1ccd27">
  <xsd:schema xmlns:xsd="http://www.w3.org/2001/XMLSchema" xmlns:xs="http://www.w3.org/2001/XMLSchema" xmlns:p="http://schemas.microsoft.com/office/2006/metadata/properties" xmlns:ns3="541ab754-b24e-474c-99d9-bf57429ec7bf" targetNamespace="http://schemas.microsoft.com/office/2006/metadata/properties" ma:root="true" ma:fieldsID="74d7f85a16169b2b7f5fde46d13917da" ns3:_="">
    <xsd:import namespace="541ab754-b24e-474c-99d9-bf57429ec7bf"/>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1ab754-b24e-474c-99d9-bf57429ec7bf"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541ab754-b24e-474c-99d9-bf57429ec7bf" xsi:nil="true"/>
  </documentManagement>
</p:properties>
</file>

<file path=customXml/itemProps1.xml><?xml version="1.0" encoding="utf-8"?>
<ds:datastoreItem xmlns:ds="http://schemas.openxmlformats.org/officeDocument/2006/customXml" ds:itemID="{FB843FBF-4321-442F-9834-59EB8762D80F}">
  <ds:schemaRefs>
    <ds:schemaRef ds:uri="http://schemas.microsoft.com/sharepoint/v3/contenttype/forms"/>
  </ds:schemaRefs>
</ds:datastoreItem>
</file>

<file path=customXml/itemProps2.xml><?xml version="1.0" encoding="utf-8"?>
<ds:datastoreItem xmlns:ds="http://schemas.openxmlformats.org/officeDocument/2006/customXml" ds:itemID="{B460A147-C617-4DB5-BF73-910A9FF043A6}">
  <ds:schemaRefs>
    <ds:schemaRef ds:uri="541ab754-b24e-474c-99d9-bf57429ec7b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58B0CD8-1B2D-4F06-93D4-4F0AAEE6E0B2}">
  <ds:schemaRefs>
    <ds:schemaRef ds:uri="http://schemas.openxmlformats.org/package/2006/metadata/core-properties"/>
    <ds:schemaRef ds:uri="http://purl.org/dc/terms/"/>
    <ds:schemaRef ds:uri="http://schemas.microsoft.com/office/2006/metadata/properties"/>
    <ds:schemaRef ds:uri="http://www.w3.org/XML/1998/namespace"/>
    <ds:schemaRef ds:uri="http://schemas.microsoft.com/office/infopath/2007/PartnerControls"/>
    <ds:schemaRef ds:uri="541ab754-b24e-474c-99d9-bf57429ec7bf"/>
    <ds:schemaRef ds:uri="http://schemas.microsoft.com/office/2006/documentManagement/types"/>
    <ds:schemaRef ds:uri="http://purl.org/dc/dcmitype/"/>
    <ds:schemaRef ds:uri="http://purl.org/dc/elements/1.1/"/>
  </ds:schemaRefs>
</ds:datastoreItem>
</file>

<file path=docMetadata/LabelInfo.xml><?xml version="1.0" encoding="utf-8"?>
<clbl:labelList xmlns:clbl="http://schemas.microsoft.com/office/2020/mipLabelMetadata">
  <clbl:label id="{f6b6dd5b-f02f-441a-99a0-162ac5060bd2}" enabled="0" method="" siteId="{f6b6dd5b-f02f-441a-99a0-162ac5060bd2}" removed="1"/>
</clbl:labelList>
</file>

<file path=docProps/app.xml><?xml version="1.0" encoding="utf-8"?>
<Properties xmlns="http://schemas.openxmlformats.org/officeDocument/2006/extended-properties" xmlns:vt="http://schemas.openxmlformats.org/officeDocument/2006/docPropsVTypes">
  <TotalTime>308</TotalTime>
  <Words>328</Words>
  <Application>Microsoft Office PowerPoint</Application>
  <PresentationFormat>Widescreen</PresentationFormat>
  <Paragraphs>60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How many solar panels do you need to charge a phone?</vt:lpstr>
      <vt:lpstr>It depends on what you're charging</vt:lpstr>
      <vt:lpstr>And it depends on where you live</vt:lpstr>
      <vt:lpstr>Visualization</vt:lpstr>
      <vt:lpstr>A different Visualization</vt:lpstr>
      <vt:lpstr>Data 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Pityas T Isayas</dc:creator>
  <cp:lastModifiedBy>Pityas Isayas</cp:lastModifiedBy>
  <cp:revision>160</cp:revision>
  <dcterms:created xsi:type="dcterms:W3CDTF">2025-05-30T19:41:57Z</dcterms:created>
  <dcterms:modified xsi:type="dcterms:W3CDTF">2025-06-05T00:13:37Z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0x01010020D47D9BB7BD344DAB7089DF576CAA76</vt:lpwstr>
  </property>
</Properties>
</file>