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B3CA-69D2-F901-D979-7A5FD5BE4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46007-53DC-CCD8-6D48-A6D76C706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3BA6-E674-F0AD-3E4A-25464E64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C89A-1913-FADE-C99C-0543FD1B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665AD-E4FE-91D5-A561-23C4CE9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8289-8159-208C-47AE-B3DDC33C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2DAB-E740-3EC6-530A-231F3B51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9AAF-7B38-6806-F410-E20BD85C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A913-626E-7A7C-B4B6-398E12D1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2C384-5E1C-3102-51D7-1CCEA7DD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D4B56-1B62-9767-86F9-57355C912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DCB3C-AA1C-3031-D55A-5D8FFD541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63CF-F403-5159-3092-EAE7FD3B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7B48-51A0-38E4-E4D6-2134BFBE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AF46-F5DD-F94D-7995-DBF128C2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DE2B-A2F3-0BFA-C4BC-A15263E7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9A10-79F9-A859-E9E3-D97F1329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D7AE-2C08-B5FE-5054-0E5BED28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6461-C9B7-B5F5-D98E-20665A02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1FD9-08A9-3F07-5863-FC89D49C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3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840D-38B8-53DC-3131-B969F298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C8C1F-9597-394F-1072-09AB8E77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392D1-3E52-E957-1206-E5DDB0E1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1734-9381-A422-F195-35AAC5A0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BF898-FFFE-BD21-3BD2-86A891A9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0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9E38B-E7D5-400D-3C58-7CE7C1CC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795F-0954-5F75-EDD0-2BACA8529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C90B9-DB84-91BD-B96D-C66A67196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9AFD8-D737-3BE7-B32F-0E274682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79D2-E3CB-B1CF-2070-280566E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82943-CA6A-0B27-F2A4-79FA3E69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9946-8FDB-3B73-582B-84415958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1AEC7-9AFF-803D-DBD4-0A8A3AD5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072D0-848E-35D2-D515-E0E10782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13DFE-5403-C6B2-9A7E-CA1A3D1EE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34044-5CA5-B51C-5F75-A498187D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DAB7D-F574-D6E3-C925-7FD927F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2BB78-660F-5D06-9CBD-207D28AC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D9E5E-628B-0BEE-8203-992B7BBE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F378-EF28-2670-DA50-7792D60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725A3-3A77-F4A7-2EA4-CDA66CA5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3928C-DD1D-0E1A-D278-1C5B8D6F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65A86-8B54-C99A-D92F-810774A4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2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3F32B-E518-B1C6-FD68-28EE6D6D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9D417-AB51-EABA-C208-DAFCDDD8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D3C3-5ED5-F8A2-9EC9-1B74781E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CED4-7C1C-B806-E13B-1236BB78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DB0F3-61F2-F29E-E9B3-7FE93D1D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C4A1A-D925-76EE-1F8A-7096CEB1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5DD46-BB75-35BF-0568-EF72008B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C0A7-5C46-3F86-D000-37ACDD49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F5AA-928F-2377-A681-0280049F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43F9-85A3-FFF0-FC5E-83270228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33D3-1E39-41BB-F96B-3306EF259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27078-9E2C-AE08-4277-E0A4F068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3297-E15E-147C-67DA-6C65C4D4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34A7-A381-AAB6-7468-F56DEB74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046B8-2822-C3CE-9041-974F0469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177E0-37F8-FE78-BDE7-CBF09BA8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31A5F-CD64-870B-15A3-92A40DD2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D953-5CB3-B0DF-FC31-4FF6AADC6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C3FFF-4E59-468E-9DB9-901C590E61E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DA7F-0E6D-0AF5-F10B-F5F16A25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95BC9-659E-FA89-9833-36A181DF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C5DCA-7079-4C93-BC88-A9E46234D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olar_energy.jpg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,000+ Solar Panel Field Stock Illustrations, Royalty-Free Vector Graphics  &amp; Clip Art - iStock | Solar panel field aerial, Solar panel field above, Solar  panel field uk">
            <a:extLst>
              <a:ext uri="{FF2B5EF4-FFF2-40B4-BE49-F238E27FC236}">
                <a16:creationId xmlns:a16="http://schemas.microsoft.com/office/drawing/2014/main" id="{BC38CCDC-DD5C-E46B-07D8-4910314A18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/>
                    </a14:imgEffect>
                    <a14:imgEffect>
                      <a14:brightnessContrast/>
                    </a14:imgEffect>
                  </a14:imgLayer>
                </a14:imgProps>
              </a:ext>
            </a:extLst>
          </a:blip>
          <a:srcRect t="8536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D6749A-6B60-7111-7858-AFF668E5B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many solar panels do you need to charge a phone?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42A23-8A7F-9722-4991-C6709AF9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>
                <a:solidFill>
                  <a:srgbClr val="FFFFFF"/>
                </a:solidFill>
              </a:rPr>
              <a:t>Team #</a:t>
            </a:r>
          </a:p>
          <a:p>
            <a:r>
              <a:rPr lang="en-US" sz="1700" dirty="0">
                <a:solidFill>
                  <a:srgbClr val="FFFFFF"/>
                </a:solidFill>
              </a:rPr>
              <a:t>Pityas </a:t>
            </a:r>
            <a:r>
              <a:rPr lang="en-US" sz="1700" dirty="0" err="1">
                <a:solidFill>
                  <a:srgbClr val="FFFFFF"/>
                </a:solidFill>
              </a:rPr>
              <a:t>Teaghes</a:t>
            </a:r>
            <a:endParaRPr lang="en-US" sz="1700" dirty="0">
              <a:solidFill>
                <a:srgbClr val="FFFFFF"/>
              </a:solidFill>
            </a:endParaRPr>
          </a:p>
          <a:p>
            <a:r>
              <a:rPr lang="en-US" sz="1700" dirty="0">
                <a:solidFill>
                  <a:srgbClr val="FFFFFF"/>
                </a:solidFill>
              </a:rPr>
              <a:t>CSS 290 – Software for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634076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48A60-1E81-DA63-7A44-3C542193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  <a:ln>
            <a:noFill/>
          </a:ln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rgbClr val="000000"/>
                </a:solidFill>
              </a:rPr>
              <a:t>It depends on what you're charging</a:t>
            </a:r>
          </a:p>
        </p:txBody>
      </p:sp>
      <p:pic>
        <p:nvPicPr>
          <p:cNvPr id="6" name="Picture 5" descr="Apple iPhone 15 Pro Max">
            <a:extLst>
              <a:ext uri="{FF2B5EF4-FFF2-40B4-BE49-F238E27FC236}">
                <a16:creationId xmlns:a16="http://schemas.microsoft.com/office/drawing/2014/main" id="{0CB8D8F3-512C-1A82-436F-E333BB4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128" y="365125"/>
            <a:ext cx="1366113" cy="2194560"/>
          </a:xfrm>
          <a:prstGeom prst="rect">
            <a:avLst/>
          </a:prstGeom>
        </p:spPr>
      </p:pic>
      <p:pic>
        <p:nvPicPr>
          <p:cNvPr id="7" name="Picture 6" descr="New Samsung Galaxy S25 Ultra: Features, Price, Reviews | Verizon">
            <a:extLst>
              <a:ext uri="{FF2B5EF4-FFF2-40B4-BE49-F238E27FC236}">
                <a16:creationId xmlns:a16="http://schemas.microsoft.com/office/drawing/2014/main" id="{440BAD19-2C67-78F5-FF6A-DEE2DC1C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061" y="365125"/>
            <a:ext cx="1441203" cy="2194560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FBDF-C596-7639-26DF-D07A32F99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 b="1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>
              <a:buNone/>
            </a:pPr>
            <a:endParaRPr lang="en-US" sz="2200" b="1"/>
          </a:p>
          <a:p>
            <a:pPr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b="1"/>
          </a:p>
          <a:p>
            <a:pPr marL="0" indent="0">
              <a:buNone/>
            </a:pPr>
            <a:endParaRPr lang="en-US" sz="2200"/>
          </a:p>
          <a:p>
            <a:pPr marL="0" indent="0">
              <a:spcBef>
                <a:spcPts val="0"/>
              </a:spcBef>
              <a:buNone/>
            </a:pPr>
            <a:endParaRPr lang="en-US" sz="2200"/>
          </a:p>
          <a:p>
            <a:pPr>
              <a:buNone/>
            </a:pPr>
            <a:endParaRPr lang="en-US" sz="2200" b="1"/>
          </a:p>
          <a:p>
            <a:pPr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spcBef>
                <a:spcPts val="0"/>
              </a:spcBef>
              <a:buNone/>
            </a:pPr>
            <a:endParaRPr lang="en-US" sz="2200" b="1"/>
          </a:p>
          <a:p>
            <a:pPr marL="0" indent="0">
              <a:spcBef>
                <a:spcPts val="0"/>
              </a:spcBef>
              <a:buNone/>
            </a:pPr>
            <a:endParaRPr lang="en-US" sz="2200"/>
          </a:p>
          <a:p>
            <a:pPr marL="0" indent="0">
              <a:spcBef>
                <a:spcPts val="0"/>
              </a:spcBef>
              <a:buNone/>
            </a:pPr>
            <a:endParaRPr lang="en-US" sz="2200"/>
          </a:p>
          <a:p>
            <a:pPr marL="0" indent="0">
              <a:spcBef>
                <a:spcPts val="0"/>
              </a:spcBef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34DEA-24B6-38E9-5639-192B326CB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04661"/>
              </p:ext>
            </p:extLst>
          </p:nvPr>
        </p:nvGraphicFramePr>
        <p:xfrm>
          <a:off x="6705645" y="2766251"/>
          <a:ext cx="4949559" cy="3410712"/>
        </p:xfrm>
        <a:graphic>
          <a:graphicData uri="http://schemas.openxmlformats.org/drawingml/2006/table">
            <a:tbl>
              <a:tblPr firstRow="1" bandRow="1">
                <a:noFill/>
                <a:tableStyleId>{10A1B5D5-9B99-4C35-A422-299274C87663}</a:tableStyleId>
              </a:tblPr>
              <a:tblGrid>
                <a:gridCol w="3428225">
                  <a:extLst>
                    <a:ext uri="{9D8B030D-6E8A-4147-A177-3AD203B41FA5}">
                      <a16:colId xmlns:a16="http://schemas.microsoft.com/office/drawing/2014/main" val="2567760505"/>
                    </a:ext>
                  </a:extLst>
                </a:gridCol>
                <a:gridCol w="1521334">
                  <a:extLst>
                    <a:ext uri="{9D8B030D-6E8A-4147-A177-3AD203B41FA5}">
                      <a16:colId xmlns:a16="http://schemas.microsoft.com/office/drawing/2014/main" val="3495237107"/>
                    </a:ext>
                  </a:extLst>
                </a:gridCol>
              </a:tblGrid>
              <a:tr h="568452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235678" marR="117839" marT="117839" marB="11783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dirty="0">
                          <a:solidFill>
                            <a:schemeClr val="bg1"/>
                          </a:solidFill>
                        </a:rPr>
                        <a:t>Capacity </a:t>
                      </a:r>
                      <a:endParaRPr 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235678" marR="117839" marT="117839" marB="117839"/>
                </a:tc>
                <a:extLst>
                  <a:ext uri="{0D108BD9-81ED-4DB2-BD59-A6C34878D82A}">
                    <a16:rowId xmlns:a16="http://schemas.microsoft.com/office/drawing/2014/main" val="3192108278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iPhone 15 Pro Max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4422 </a:t>
                      </a:r>
                      <a:r>
                        <a:rPr lang="en-US" sz="1900" u="none" strike="noStrike" noProof="0" dirty="0" err="1">
                          <a:solidFill>
                            <a:srgbClr val="404040"/>
                          </a:solidFill>
                        </a:rPr>
                        <a:t>mAh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extLst>
                  <a:ext uri="{0D108BD9-81ED-4DB2-BD59-A6C34878D82A}">
                    <a16:rowId xmlns:a16="http://schemas.microsoft.com/office/drawing/2014/main" val="3210394765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Nothing Phone (2)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4700 </a:t>
                      </a:r>
                      <a:r>
                        <a:rPr lang="en-US" sz="1900" u="none" strike="noStrike" noProof="0" dirty="0" err="1">
                          <a:solidFill>
                            <a:srgbClr val="404040"/>
                          </a:solidFill>
                        </a:rPr>
                        <a:t>mAh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extLst>
                  <a:ext uri="{0D108BD9-81ED-4DB2-BD59-A6C34878D82A}">
                    <a16:rowId xmlns:a16="http://schemas.microsoft.com/office/drawing/2014/main" val="3165898267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Huawei P60 Pro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4815 </a:t>
                      </a:r>
                      <a:r>
                        <a:rPr lang="en-US" sz="1900" u="none" strike="noStrike" noProof="0" dirty="0" err="1">
                          <a:solidFill>
                            <a:srgbClr val="404040"/>
                          </a:solidFill>
                        </a:rPr>
                        <a:t>mAh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extLst>
                  <a:ext uri="{0D108BD9-81ED-4DB2-BD59-A6C34878D82A}">
                    <a16:rowId xmlns:a16="http://schemas.microsoft.com/office/drawing/2014/main" val="1764981642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Xiaomi 14 Pro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4880 </a:t>
                      </a:r>
                      <a:r>
                        <a:rPr lang="en-US" sz="1900" u="none" strike="noStrike" noProof="0" dirty="0" err="1">
                          <a:solidFill>
                            <a:srgbClr val="404040"/>
                          </a:solidFill>
                        </a:rPr>
                        <a:t>mAh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extLst>
                  <a:ext uri="{0D108BD9-81ED-4DB2-BD59-A6C34878D82A}">
                    <a16:rowId xmlns:a16="http://schemas.microsoft.com/office/drawing/2014/main" val="3531781266"/>
                  </a:ext>
                </a:extLst>
              </a:tr>
              <a:tr h="568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Samsung Galaxy S25 Ultra</a:t>
                      </a:r>
                      <a:endParaRPr lang="en-US" sz="190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900" u="none" strike="noStrike" noProof="0" dirty="0">
                          <a:solidFill>
                            <a:srgbClr val="404040"/>
                          </a:solidFill>
                        </a:rPr>
                        <a:t>5000 </a:t>
                      </a:r>
                      <a:r>
                        <a:rPr lang="en-US" sz="1900" u="none" strike="noStrike" noProof="0" dirty="0" err="1">
                          <a:solidFill>
                            <a:srgbClr val="404040"/>
                          </a:solidFill>
                        </a:rPr>
                        <a:t>mAh</a:t>
                      </a:r>
                      <a:endParaRPr lang="en-US" sz="1900" u="none" strike="noStrike" noProof="0" dirty="0">
                        <a:solidFill>
                          <a:srgbClr val="404040"/>
                        </a:solidFill>
                      </a:endParaRPr>
                    </a:p>
                  </a:txBody>
                  <a:tcPr marL="235678" marR="117839" marT="117839" marB="117839"/>
                </a:tc>
                <a:extLst>
                  <a:ext uri="{0D108BD9-81ED-4DB2-BD59-A6C34878D82A}">
                    <a16:rowId xmlns:a16="http://schemas.microsoft.com/office/drawing/2014/main" val="297262969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FFC02E-8A3D-6518-E004-D1CCF93B1DD1}"/>
              </a:ext>
            </a:extLst>
          </p:cNvPr>
          <p:cNvSpPr txBox="1"/>
          <p:nvPr/>
        </p:nvSpPr>
        <p:spPr>
          <a:xfrm>
            <a:off x="534537" y="2968387"/>
            <a:ext cx="5370393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Phones that can store more charge will need more energy, which means more panels in our scenario.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r>
              <a:rPr lang="en-US" sz="1900" dirty="0">
                <a:solidFill>
                  <a:srgbClr val="000000"/>
                </a:solidFill>
              </a:rPr>
              <a:t>For example, the S25 Ultra can store over 500 </a:t>
            </a:r>
            <a:r>
              <a:rPr lang="en-US" sz="1900" err="1">
                <a:solidFill>
                  <a:srgbClr val="000000"/>
                </a:solidFill>
              </a:rPr>
              <a:t>mAh</a:t>
            </a:r>
            <a:r>
              <a:rPr lang="en-US" sz="1900" dirty="0">
                <a:solidFill>
                  <a:srgbClr val="000000"/>
                </a:solidFill>
              </a:rPr>
              <a:t> more than the iPhone 15 Pro Max, meaning it will take more solar energy to fully charge.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2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3DB74-4000-4FD6-CB25-FE4DDCA9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dirty="0"/>
              <a:t>And it depends on where you live</a:t>
            </a:r>
          </a:p>
        </p:txBody>
      </p:sp>
      <p:pic>
        <p:nvPicPr>
          <p:cNvPr id="6" name="Picture 5" descr="A graph showing the solar radiation&#10;&#10;AI-generated content may be incorrect.">
            <a:extLst>
              <a:ext uri="{FF2B5EF4-FFF2-40B4-BE49-F238E27FC236}">
                <a16:creationId xmlns:a16="http://schemas.microsoft.com/office/drawing/2014/main" id="{1C1FAA60-E73C-66B3-2D9A-C6B0CB27A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158198"/>
            <a:ext cx="5614416" cy="3059856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graph showing the solar radiation&#10;&#10;AI-generated content may be incorrect.">
            <a:extLst>
              <a:ext uri="{FF2B5EF4-FFF2-40B4-BE49-F238E27FC236}">
                <a16:creationId xmlns:a16="http://schemas.microsoft.com/office/drawing/2014/main" id="{8DE0B0E1-B34F-DC42-8FA7-6D2038DA0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158198"/>
            <a:ext cx="5614416" cy="3059856"/>
          </a:xfrm>
          <a:prstGeom prst="rect">
            <a:avLst/>
          </a:prstGeom>
          <a:ln>
            <a:noFill/>
          </a:ln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6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5E275-D06A-C687-F6D3-CB140237DF9E}"/>
              </a:ext>
            </a:extLst>
          </p:cNvPr>
          <p:cNvSpPr txBox="1"/>
          <p:nvPr/>
        </p:nvSpPr>
        <p:spPr>
          <a:xfrm>
            <a:off x="1945067" y="58024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Eritrea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C913C-3D3B-DFCC-1FCC-81BA85410552}"/>
              </a:ext>
            </a:extLst>
          </p:cNvPr>
          <p:cNvSpPr txBox="1"/>
          <p:nvPr/>
        </p:nvSpPr>
        <p:spPr>
          <a:xfrm>
            <a:off x="7691550" y="58023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Seattle</a:t>
            </a:r>
            <a:endParaRPr lang="en-US" dirty="0"/>
          </a:p>
        </p:txBody>
      </p:sp>
      <p:pic>
        <p:nvPicPr>
          <p:cNvPr id="14" name="Picture 2" descr="Flag of Eritrea - Wikipedia">
            <a:extLst>
              <a:ext uri="{FF2B5EF4-FFF2-40B4-BE49-F238E27FC236}">
                <a16:creationId xmlns:a16="http://schemas.microsoft.com/office/drawing/2014/main" id="{14CD80EC-5D7D-2724-4AF1-399AC289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4" y="532492"/>
            <a:ext cx="1248276" cy="6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Flag of Seattle - Wikipedia">
            <a:extLst>
              <a:ext uri="{FF2B5EF4-FFF2-40B4-BE49-F238E27FC236}">
                <a16:creationId xmlns:a16="http://schemas.microsoft.com/office/drawing/2014/main" id="{48FD3539-BA9B-127A-22E5-096D26FB1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8707" y="532086"/>
            <a:ext cx="840172" cy="62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7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65248-5D84-20EA-E7E1-E8A91F82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Visualization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6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16BE-57CB-C4FD-3799-1A9429BC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Why we choose box and whisker graph?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Because it is able represent the data more accurately. For example, we if choose a bar graph then you wouldn't be able to see the median and range. You can only see the min and max.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For this reason, we have two different graphs.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We initially have dots plotted, but in the second graph we omit those dots because they obfuscate the median and related statistics.</a:t>
            </a:r>
          </a:p>
        </p:txBody>
      </p:sp>
      <p:pic>
        <p:nvPicPr>
          <p:cNvPr id="4" name="Picture 3" descr="A graph of solar panels&#10;&#10;AI-generated content may be incorrect.">
            <a:extLst>
              <a:ext uri="{FF2B5EF4-FFF2-40B4-BE49-F238E27FC236}">
                <a16:creationId xmlns:a16="http://schemas.microsoft.com/office/drawing/2014/main" id="{E2A0448D-B087-B631-9ED3-131984F8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44565"/>
            <a:ext cx="4014216" cy="2599204"/>
          </a:xfrm>
          <a:prstGeom prst="rect">
            <a:avLst/>
          </a:prstGeom>
        </p:spPr>
      </p:pic>
      <p:pic>
        <p:nvPicPr>
          <p:cNvPr id="5" name="Picture 4" descr="A diagram of solar panels&#10;&#10;AI-generated content may be incorrect.">
            <a:extLst>
              <a:ext uri="{FF2B5EF4-FFF2-40B4-BE49-F238E27FC236}">
                <a16:creationId xmlns:a16="http://schemas.microsoft.com/office/drawing/2014/main" id="{67B982CB-C56F-049C-51C6-5D240A9CB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662" y="3698193"/>
            <a:ext cx="4089264" cy="26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A571-A071-C795-4606-57BD0418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different Visualization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3E7CD-9A01-AE28-2578-CE9B7CBF557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If you look at this graph, you'll see that 90% of the year, you need only 2 panels to completely charge your phone. </a:t>
            </a:r>
            <a:endParaRPr lang="en-US" dirty="0"/>
          </a:p>
        </p:txBody>
      </p:sp>
      <p:pic>
        <p:nvPicPr>
          <p:cNvPr id="4" name="Content Placeholder 3" descr="A graph of a number of panels needed to charge phones&#10;&#10;AI-generated content may be incorrect.">
            <a:extLst>
              <a:ext uri="{FF2B5EF4-FFF2-40B4-BE49-F238E27FC236}">
                <a16:creationId xmlns:a16="http://schemas.microsoft.com/office/drawing/2014/main" id="{B05F72C6-951C-D67F-18C4-7EDE8E401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11180"/>
            <a:ext cx="6903720" cy="443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A01-593E-E6CC-BD9E-259B6702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582" y="281710"/>
            <a:ext cx="10515600" cy="1325563"/>
          </a:xfrm>
        </p:spPr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C18F-2F2B-6CC9-936B-00819AF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83" y="1299151"/>
            <a:ext cx="7496074" cy="55480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Visual Crossings helped us grasp a Weather API for solar panel performance estimation</a:t>
            </a:r>
          </a:p>
          <a:p>
            <a:pPr lvl="1"/>
            <a:r>
              <a:rPr lang="en-US" i="1" dirty="0"/>
              <a:t>It delivers critical data: solar energy, temperature, and cloud cover.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We've successfully used this API before.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Previously, it helped us predict solar farm output in Program 3.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The API offers key advantages for our project.</a:t>
            </a:r>
            <a:endParaRPr lang="en-US" dirty="0"/>
          </a:p>
          <a:p>
            <a:pPr lvl="1"/>
            <a:r>
              <a:rPr lang="en-US" dirty="0"/>
              <a:t>It's simple, accurate, and directly supports estimating solar charging needs by location year-round.</a:t>
            </a:r>
          </a:p>
          <a:p>
            <a:endParaRPr lang="en-US" dirty="0"/>
          </a:p>
        </p:txBody>
      </p:sp>
      <p:pic>
        <p:nvPicPr>
          <p:cNvPr id="6" name="Picture 5" descr="Solar panels and earth with the sun&#10;&#10;AI-generated content may be incorrect.">
            <a:extLst>
              <a:ext uri="{FF2B5EF4-FFF2-40B4-BE49-F238E27FC236}">
                <a16:creationId xmlns:a16="http://schemas.microsoft.com/office/drawing/2014/main" id="{0ECF5BD6-332C-4E01-63EB-DA7567B9F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7658" y="173933"/>
            <a:ext cx="4448852" cy="41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2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1ab754-b24e-474c-99d9-bf57429ec7b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D47D9BB7BD344DAB7089DF576CAA76" ma:contentTypeVersion="6" ma:contentTypeDescription="Create a new document." ma:contentTypeScope="" ma:versionID="8eb77530810887b163b7da70af1ccd27">
  <xsd:schema xmlns:xsd="http://www.w3.org/2001/XMLSchema" xmlns:xs="http://www.w3.org/2001/XMLSchema" xmlns:p="http://schemas.microsoft.com/office/2006/metadata/properties" xmlns:ns3="541ab754-b24e-474c-99d9-bf57429ec7bf" targetNamespace="http://schemas.microsoft.com/office/2006/metadata/properties" ma:root="true" ma:fieldsID="74d7f85a16169b2b7f5fde46d13917da" ns3:_="">
    <xsd:import namespace="541ab754-b24e-474c-99d9-bf57429ec7b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ab754-b24e-474c-99d9-bf57429ec7b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8B0CD8-1B2D-4F06-93D4-4F0AAEE6E0B2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541ab754-b24e-474c-99d9-bf57429ec7bf"/>
    <ds:schemaRef ds:uri="http://schemas.microsoft.com/office/2006/documentManagement/typ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460A147-C617-4DB5-BF73-910A9FF043A6}">
  <ds:schemaRefs>
    <ds:schemaRef ds:uri="541ab754-b24e-474c-99d9-bf57429ec7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843FBF-4321-442F-9834-59EB8762D8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How many solar panels do you need to charge a phone?</vt:lpstr>
      <vt:lpstr>It depends on what you're charging</vt:lpstr>
      <vt:lpstr>And it depends on where you live</vt:lpstr>
      <vt:lpstr>Visualization</vt:lpstr>
      <vt:lpstr>A different Visualization</vt:lpstr>
      <vt:lpstr>Data Sources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Pityas T Isayas</dc:creator>
  <cp:lastModifiedBy>Pityas Isayas</cp:lastModifiedBy>
  <cp:revision>158</cp:revision>
  <dcterms:created xsi:type="dcterms:W3CDTF">2025-05-30T19:41:57Z</dcterms:created>
  <dcterms:modified xsi:type="dcterms:W3CDTF">2025-06-04T22:57:40Z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0x01010020D47D9BB7BD344DAB7089DF576CAA76</vt:lpwstr>
  </property>
</Properties>
</file>