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58" r:id="rId4"/>
    <p:sldId id="269" r:id="rId5"/>
    <p:sldId id="270" r:id="rId6"/>
    <p:sldId id="260" r:id="rId7"/>
    <p:sldId id="261" r:id="rId8"/>
    <p:sldId id="266" r:id="rId9"/>
    <p:sldId id="267" r:id="rId10"/>
    <p:sldId id="262" r:id="rId11"/>
    <p:sldId id="263" r:id="rId12"/>
    <p:sldId id="265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CFE21CC-BAA7-448E-801B-F89BFDCFC066}">
          <p14:sldIdLst>
            <p14:sldId id="257"/>
            <p14:sldId id="259"/>
          </p14:sldIdLst>
        </p14:section>
        <p14:section name="无标题节" id="{A030AB74-2CB2-4714-8441-737F8DC02246}">
          <p14:sldIdLst>
            <p14:sldId id="258"/>
            <p14:sldId id="269"/>
            <p14:sldId id="270"/>
            <p14:sldId id="260"/>
            <p14:sldId id="261"/>
            <p14:sldId id="266"/>
            <p14:sldId id="267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992" autoAdjust="0"/>
  </p:normalViewPr>
  <p:slideViewPr>
    <p:cSldViewPr snapToGrid="0">
      <p:cViewPr varScale="1">
        <p:scale>
          <a:sx n="66" d="100"/>
          <a:sy n="66" d="100"/>
        </p:scale>
        <p:origin x="648" y="33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479FFE-79CD-4D69-A5FC-331648F6399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2020/9/17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10B77D-D561-4A25-8C29-51CAB365AE4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782BD9-16C3-4527-A197-E7036F4DDD09}" type="datetime1">
              <a:rPr lang="zh-CN" altLang="en-US" noProof="0" smtClean="0"/>
              <a:t>2020/9/17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DCE8F5-1341-475C-BF40-2E24D91E805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27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06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04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</a:t>
            </a:r>
            <a:r>
              <a:rPr lang="zh-CN" altLang="en-US" dirty="0" smtClean="0"/>
              <a:t>的机器学习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学习以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一般机器学习，打分</a:t>
            </a:r>
            <a:r>
              <a:rPr lang="zh-CN" altLang="en-US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永强</a:t>
            </a:r>
            <a:r>
              <a:rPr lang="en-US" altLang="zh-CN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 小芳</a:t>
            </a:r>
            <a:r>
              <a:rPr lang="en-US" altLang="zh-CN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 小红</a:t>
            </a:r>
            <a:r>
              <a:rPr lang="en-US" altLang="zh-CN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zh-CN" altLang="en-US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学习以排序： 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09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14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8F5-1341-475C-BF40-2E24D91E8058}" type="slidenum">
              <a:rPr lang="en-US" altLang="zh-CN" noProof="0" smtClean="0"/>
              <a:pPr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021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04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5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82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-14183" y="144000"/>
            <a:ext cx="4389120" cy="6675120"/>
          </a:xfrm>
          <a:prstGeom prst="rect">
            <a:avLst/>
          </a:prstGeom>
        </p:spPr>
      </p:pic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74205" y="108977"/>
            <a:ext cx="3917796" cy="6677022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-11284" y="6821999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zh-CN" altLang="en-US" sz="10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幻灯片编号占位符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4214439" y="6821999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757" y="2106148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756" y="3746037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图形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960971" y="4125145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副标题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8563555" cy="667512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0" y="0"/>
            <a:ext cx="856355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63554" y="0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图片占位符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9" name="图片占位符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0" name="图片占位符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1" name="图片占位符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3" name="左侧页眉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 dirty="0"/>
              <a:t>比较 </a:t>
            </a:r>
            <a:r>
              <a:rPr lang="en-US" altLang="zh-CN" noProof="0" dirty="0"/>
              <a:t>A</a:t>
            </a:r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右侧页眉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 dirty="0"/>
              <a:t>比较 </a:t>
            </a:r>
            <a:r>
              <a:rPr lang="en-US" altLang="zh-CN" noProof="0" dirty="0"/>
              <a:t>B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描述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在此输入图像描述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媒体​​占位符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插入你的视频</a:t>
            </a:r>
          </a:p>
        </p:txBody>
      </p:sp>
      <p:sp>
        <p:nvSpPr>
          <p:cNvPr id="5" name="描述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在此输入图像描述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长方形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插入或拖放图像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谢谢</a:t>
            </a:r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姓名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dirty="0"/>
              <a:t>姓名</a:t>
            </a:r>
          </a:p>
        </p:txBody>
      </p:sp>
      <p:sp>
        <p:nvSpPr>
          <p:cNvPr id="16" name="电子邮件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rtlCol="0"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dirty="0"/>
              <a:t>电子邮件</a:t>
            </a: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zh-CN" altLang="en-US" sz="10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副标题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r>
              <a:rPr lang="zh-CN" altLang="en-US" sz="10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谢引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9035" r="3004"/>
          <a:stretch/>
        </p:blipFill>
        <p:spPr>
          <a:xfrm>
            <a:off x="8503778" y="-14871"/>
            <a:ext cx="3816627" cy="670789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606" y="2213778"/>
            <a:ext cx="7474593" cy="1547813"/>
          </a:xfrm>
        </p:spPr>
        <p:txBody>
          <a:bodyPr rtlCol="0"/>
          <a:lstStyle/>
          <a:p>
            <a:pPr>
              <a:lnSpc>
                <a:spcPts val="5500"/>
              </a:lnSpc>
            </a:pPr>
            <a:r>
              <a:rPr lang="en-US" altLang="zh-CN" b="1" dirty="0">
                <a:solidFill>
                  <a:schemeClr val="bg2"/>
                </a:solidFill>
              </a:rPr>
              <a:t/>
            </a:r>
            <a:br>
              <a:rPr lang="en-US" altLang="zh-CN" b="1" dirty="0">
                <a:solidFill>
                  <a:schemeClr val="bg2"/>
                </a:solidFill>
              </a:rPr>
            </a:br>
            <a:r>
              <a:rPr lang="zh-CN" altLang="en-US" sz="4400" b="1" dirty="0">
                <a:solidFill>
                  <a:schemeClr val="bg2"/>
                </a:solidFill>
              </a:rPr>
              <a:t>以列表为单位的学习以</a:t>
            </a:r>
            <a:r>
              <a:rPr lang="zh-CN" altLang="en-US" sz="4400" b="1" dirty="0" smtClean="0">
                <a:solidFill>
                  <a:schemeClr val="bg2"/>
                </a:solidFill>
              </a:rPr>
              <a:t>排序与  </a:t>
            </a:r>
            <a:r>
              <a:rPr lang="en-US" altLang="zh-CN" sz="4400" b="1" dirty="0" smtClean="0">
                <a:solidFill>
                  <a:schemeClr val="bg2"/>
                </a:solidFill>
              </a:rPr>
              <a:t/>
            </a:r>
            <a:br>
              <a:rPr lang="en-US" altLang="zh-CN" sz="4400" b="1" dirty="0" smtClean="0">
                <a:solidFill>
                  <a:schemeClr val="bg2"/>
                </a:solidFill>
              </a:rPr>
            </a:br>
            <a:r>
              <a:rPr lang="en-US" altLang="zh-CN" sz="4400" b="1" dirty="0">
                <a:solidFill>
                  <a:schemeClr val="bg2"/>
                </a:solidFill>
              </a:rPr>
              <a:t> </a:t>
            </a:r>
            <a:r>
              <a:rPr lang="en-US" altLang="zh-CN" sz="4400" b="1" dirty="0" smtClean="0">
                <a:solidFill>
                  <a:schemeClr val="bg2"/>
                </a:solidFill>
              </a:rPr>
              <a:t>      </a:t>
            </a:r>
            <a:r>
              <a:rPr lang="en-US" altLang="zh-CN" sz="4400" b="1" dirty="0" err="1" smtClean="0">
                <a:solidFill>
                  <a:schemeClr val="bg2"/>
                </a:solidFill>
              </a:rPr>
              <a:t>PyTorch</a:t>
            </a:r>
            <a:r>
              <a:rPr lang="zh-CN" altLang="en-US" sz="4400" b="1" dirty="0" smtClean="0">
                <a:solidFill>
                  <a:schemeClr val="bg2"/>
                </a:solidFill>
              </a:rPr>
              <a:t>基础</a:t>
            </a:r>
            <a:endParaRPr lang="en-US" altLang="zh-CN" sz="4400" b="1" dirty="0">
              <a:solidFill>
                <a:schemeClr val="bg2"/>
              </a:solidFill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8538211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655" y="3831647"/>
            <a:ext cx="81262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i="1" noProof="1">
                <a:solidFill>
                  <a:schemeClr val="bg2"/>
                </a:solidFill>
              </a:rPr>
              <a:t>L</a:t>
            </a:r>
            <a:r>
              <a:rPr lang="en-US" altLang="zh-CN" sz="2200" b="1" i="1" noProof="1" smtClean="0">
                <a:solidFill>
                  <a:schemeClr val="bg2"/>
                </a:solidFill>
              </a:rPr>
              <a:t>istwise Learning-to-rank and PyTorch </a:t>
            </a:r>
            <a:r>
              <a:rPr lang="en-US" altLang="zh-CN" sz="2200" b="1" i="1" noProof="1">
                <a:solidFill>
                  <a:schemeClr val="bg2"/>
                </a:solidFill>
              </a:rPr>
              <a:t>B</a:t>
            </a:r>
            <a:r>
              <a:rPr lang="en-US" altLang="zh-CN" sz="2200" b="1" i="1" noProof="1" smtClean="0">
                <a:solidFill>
                  <a:schemeClr val="bg2"/>
                </a:solidFill>
              </a:rPr>
              <a:t>asics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997" y="5196164"/>
            <a:ext cx="1583155" cy="594940"/>
          </a:xfrm>
        </p:spPr>
        <p:txBody>
          <a:bodyPr rtlCol="0"/>
          <a:lstStyle/>
          <a:p>
            <a:pPr algn="r" rtl="0">
              <a:lnSpc>
                <a:spcPct val="100000"/>
              </a:lnSpc>
            </a:pPr>
            <a:r>
              <a:rPr lang="zh-CN" altLang="en-US" sz="3600" b="1" noProof="1" smtClean="0">
                <a:solidFill>
                  <a:schemeClr val="bg2"/>
                </a:solidFill>
              </a:rPr>
              <a:t>老王</a:t>
            </a:r>
            <a:r>
              <a:rPr lang="en-US" altLang="zh-CN" sz="3600" b="1" noProof="1">
                <a:solidFill>
                  <a:schemeClr val="bg2"/>
                </a:solidFill>
              </a:rPr>
              <a:t>*</a:t>
            </a:r>
            <a:endParaRPr lang="en-US" altLang="zh-CN" sz="3600" b="1" noProof="1" smtClean="0">
              <a:solidFill>
                <a:schemeClr val="bg2"/>
              </a:solidFill>
            </a:endParaRPr>
          </a:p>
          <a:p>
            <a:pPr rtl="0">
              <a:lnSpc>
                <a:spcPct val="100000"/>
              </a:lnSpc>
            </a:pPr>
            <a:endParaRPr lang="zh-CN" altLang="en-US" sz="3600" noProof="1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表格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87518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rtl="0" fontAlgn="b"/>
                      <a:endParaRPr lang="zh-CN" alt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第 </a:t>
                      </a:r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 </a:t>
                      </a:r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列标题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第 </a:t>
                      </a:r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 </a:t>
                      </a:r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列标题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Lorem Ipsum </a:t>
                      </a:r>
                      <a:r>
                        <a:rPr lang="en-US" altLang="zh-CN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总计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占位符 8" descr="摆放在周期表上面的分子模型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539" y="2068422"/>
            <a:ext cx="7006235" cy="2540802"/>
          </a:xfrm>
        </p:spPr>
        <p:txBody>
          <a:bodyPr rtlCol="0"/>
          <a:lstStyle/>
          <a:p>
            <a:r>
              <a:rPr lang="zh-CN" altLang="en-US" sz="4400" dirty="0" smtClean="0"/>
              <a:t>祝大家蛮多情况下都可以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en-US" altLang="zh-CN" sz="4400"/>
              <a:t> </a:t>
            </a:r>
            <a:r>
              <a:rPr lang="en-US" altLang="zh-CN" sz="4400" smtClean="0"/>
              <a:t>   </a:t>
            </a:r>
            <a:r>
              <a:rPr lang="zh-CN" altLang="en-US" sz="4400" smtClean="0"/>
              <a:t>学习以排序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任意多边形：形状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：形状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：形状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：形状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：形状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:形状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" name="图形 14" descr="恐龙轮廓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 descr="扎着马尾的女孩举着手，背景为黑板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学习以排序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通过学习、做到会排序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266" y="1852683"/>
            <a:ext cx="6992936" cy="4579339"/>
          </a:xfrm>
        </p:spPr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zh-CN" altLang="en-US" dirty="0"/>
              <a:t>望</a:t>
            </a:r>
            <a:r>
              <a:rPr lang="zh-CN" altLang="en-US" dirty="0" smtClean="0"/>
              <a:t>吐槽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zh-CN" altLang="en-US" dirty="0" smtClean="0"/>
              <a:t>三只大闸蟹的例子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永强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两公  </a:t>
            </a:r>
            <a:r>
              <a:rPr lang="zh-CN" altLang="en-US" dirty="0" smtClean="0">
                <a:solidFill>
                  <a:srgbClr val="FFC000"/>
                </a:solidFill>
              </a:rPr>
              <a:t>小芳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两母  </a:t>
            </a:r>
            <a:r>
              <a:rPr lang="zh-CN" altLang="en-US" dirty="0" smtClean="0">
                <a:solidFill>
                  <a:srgbClr val="FF0000"/>
                </a:solidFill>
              </a:rPr>
              <a:t>小红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两母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zh-CN" altLang="en-US" sz="2400" b="1" dirty="0" smtClean="0"/>
              <a:t>摘要</a:t>
            </a:r>
            <a:endParaRPr lang="en-US" altLang="zh-CN" sz="2400" b="1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PyTorch</a:t>
            </a:r>
            <a:r>
              <a:rPr lang="zh-CN" altLang="en-US" dirty="0"/>
              <a:t>基础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学习以排序，以列表为单位学习以排序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606425" lvl="1" indent="-342900" rtl="0">
              <a:lnSpc>
                <a:spcPct val="110000"/>
              </a:lnSpc>
              <a:buFont typeface="+mj-lt"/>
              <a:buAutoNum type="arabicPeriod"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7" name="图片占位符 36" descr="建筑绘图页特写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图片占位符 40" descr="显微镜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图片占位符 44" descr="书桌上的铅笔筒，背景为黑板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图片占位符 32" descr="在黑板上写字的手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图片占位符 28" descr="书架上显示有书页的书籍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图片占位符 24" descr="宇宙飞船太空舱中的人员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长方形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360000" y="899638"/>
            <a:ext cx="6992937" cy="360362"/>
          </a:xfrm>
        </p:spPr>
        <p:txBody>
          <a:bodyPr/>
          <a:lstStyle/>
          <a:p>
            <a:r>
              <a:rPr lang="en-US" altLang="zh-CN" i="1" dirty="0" smtClean="0"/>
              <a:t>Learning to rank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摘要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Subtitle lorem</a:t>
            </a:r>
            <a:r>
              <a:rPr lang="zh-CN" altLang="en-US" sz="18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 sit amet, consectetur adipiscing elit.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 sit amet, consectetur adipiscing elit.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 fermentum a magna ut eleifend.Integer convallis suscipit ante eu varius.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Morbi a purus dolor.Suspendisse sit amet ipsum finibus justo viverra blandit.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 congue quis tortor eget sodales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  <a:p>
            <a:pPr rtl="0"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占位符 10" descr="书桌上三本书堆放在一起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363" y="1843088"/>
            <a:ext cx="10929938" cy="521493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zh-CN" altLang="en-US" dirty="0"/>
              <a:t>机器学习就是不直接编程而让计算机有</a:t>
            </a:r>
            <a:r>
              <a:rPr lang="zh-CN" altLang="en-US" dirty="0" smtClean="0"/>
              <a:t>学习（解决问题）的</a:t>
            </a:r>
            <a:r>
              <a:rPr lang="zh-CN" altLang="en-US" dirty="0"/>
              <a:t>能力 </a:t>
            </a:r>
            <a:r>
              <a:rPr lang="en-US" altLang="zh-CN" dirty="0"/>
              <a:t>-- Arthur </a:t>
            </a:r>
            <a:r>
              <a:rPr lang="en-US" altLang="zh-CN" dirty="0" smtClean="0"/>
              <a:t>Samuel</a:t>
            </a:r>
          </a:p>
          <a:p>
            <a:pPr lvl="1"/>
            <a:endParaRPr lang="en-US" altLang="zh-CN" dirty="0"/>
          </a:p>
          <a:p>
            <a:pPr lvl="2"/>
            <a:r>
              <a:rPr lang="zh-CN" altLang="en-US" sz="1800" dirty="0"/>
              <a:t>自动从</a:t>
            </a:r>
            <a:r>
              <a:rPr lang="zh-CN" altLang="en-US" sz="1800" b="1" dirty="0"/>
              <a:t>数据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发现“</a:t>
            </a:r>
            <a:r>
              <a:rPr lang="zh-CN" altLang="en-US" sz="1800" b="1" dirty="0" smtClean="0"/>
              <a:t>大道”</a:t>
            </a:r>
            <a:r>
              <a:rPr lang="zh-CN" altLang="en-US" sz="1800" dirty="0" smtClean="0"/>
              <a:t>，并使用“</a:t>
            </a:r>
            <a:r>
              <a:rPr lang="zh-CN" altLang="en-US" sz="1800" b="1" dirty="0" smtClean="0"/>
              <a:t>大道”解决问题</a:t>
            </a:r>
            <a:endParaRPr lang="en-US" altLang="zh-CN" sz="1800" b="1" dirty="0" smtClean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dirty="0" smtClean="0"/>
              <a:t>大道可近不可致</a:t>
            </a:r>
            <a:endParaRPr lang="en-US" altLang="zh-CN" sz="1800" dirty="0" smtClean="0"/>
          </a:p>
          <a:p>
            <a:pPr lvl="2"/>
            <a:endParaRPr lang="en-US" altLang="zh-CN" sz="1800" dirty="0"/>
          </a:p>
          <a:p>
            <a:pPr marL="914400" lvl="2" indent="0">
              <a:buNone/>
            </a:pPr>
            <a:endParaRPr lang="en-US" altLang="zh-CN" sz="1800" dirty="0"/>
          </a:p>
          <a:p>
            <a:pPr lvl="1"/>
            <a:r>
              <a:rPr lang="zh-CN" altLang="en-US" sz="2200" dirty="0" smtClean="0"/>
              <a:t>监督学习</a:t>
            </a:r>
            <a:endParaRPr lang="en-US" altLang="zh-CN" sz="2200" dirty="0"/>
          </a:p>
          <a:p>
            <a:pPr lvl="2"/>
            <a:r>
              <a:rPr lang="zh-CN" altLang="en-US" dirty="0" smtClean="0"/>
              <a:t>寻道：通过已知标签数据（训练数据），找数据</a:t>
            </a:r>
            <a:r>
              <a:rPr lang="zh-CN" altLang="en-US" dirty="0"/>
              <a:t>到标签的一个变换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证道（证明大道正确）：在未知标签数据（测试数据）上检验大道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标签未知时做出对标签预测，知道标签后对比预测和实际标签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1053494" y="672584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/>
              <a:t>机器学习定义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3364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9402" y="0"/>
            <a:ext cx="3990623" cy="10497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监督学习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79757" y="1049739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000173" y="186795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077743" y="185625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  <a:endParaRPr lang="en-US" altLang="zh-CN" dirty="0" smtClean="0"/>
          </a:p>
        </p:txBody>
      </p:sp>
      <p:cxnSp>
        <p:nvCxnSpPr>
          <p:cNvPr id="11" name="肘形连接符 10"/>
          <p:cNvCxnSpPr>
            <a:stCxn id="6" idx="2"/>
            <a:endCxn id="13" idx="0"/>
          </p:cNvCxnSpPr>
          <p:nvPr/>
        </p:nvCxnSpPr>
        <p:spPr>
          <a:xfrm rot="5400000">
            <a:off x="1318080" y="2686322"/>
            <a:ext cx="61476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26214" y="2993704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8252" y="3033737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预测</a:t>
            </a:r>
            <a:endParaRPr lang="en-US" altLang="zh-CN" dirty="0" smtClean="0"/>
          </a:p>
        </p:txBody>
      </p:sp>
      <p:cxnSp>
        <p:nvCxnSpPr>
          <p:cNvPr id="15" name="肘形连接符 14"/>
          <p:cNvCxnSpPr/>
          <p:nvPr/>
        </p:nvCxnSpPr>
        <p:spPr>
          <a:xfrm>
            <a:off x="2250749" y="3304619"/>
            <a:ext cx="82750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3"/>
            <a:endCxn id="22" idx="0"/>
          </p:cNvCxnSpPr>
          <p:nvPr/>
        </p:nvCxnSpPr>
        <p:spPr>
          <a:xfrm>
            <a:off x="4328319" y="2111746"/>
            <a:ext cx="1612052" cy="921991"/>
          </a:xfrm>
          <a:prstGeom prst="bentConnector2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15083" y="3033737"/>
            <a:ext cx="1250576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距离</a:t>
            </a:r>
            <a:endParaRPr lang="en-US" altLang="zh-CN" dirty="0" smtClean="0"/>
          </a:p>
        </p:txBody>
      </p:sp>
      <p:cxnSp>
        <p:nvCxnSpPr>
          <p:cNvPr id="25" name="肘形连接符 24"/>
          <p:cNvCxnSpPr>
            <a:stCxn id="14" idx="3"/>
            <a:endCxn id="22" idx="1"/>
          </p:cNvCxnSpPr>
          <p:nvPr/>
        </p:nvCxnSpPr>
        <p:spPr>
          <a:xfrm>
            <a:off x="4328828" y="3289231"/>
            <a:ext cx="986255" cy="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84225" y="4702595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复杂度</a:t>
            </a:r>
            <a:endParaRPr lang="en-US" altLang="zh-CN" dirty="0" smtClean="0"/>
          </a:p>
        </p:txBody>
      </p:sp>
      <p:cxnSp>
        <p:nvCxnSpPr>
          <p:cNvPr id="33" name="直接箭头连接符 32"/>
          <p:cNvCxnSpPr>
            <a:stCxn id="13" idx="2"/>
            <a:endCxn id="28" idx="1"/>
          </p:cNvCxnSpPr>
          <p:nvPr/>
        </p:nvCxnSpPr>
        <p:spPr>
          <a:xfrm rot="10800000" flipH="1" flipV="1">
            <a:off x="926213" y="3289231"/>
            <a:ext cx="58011" cy="1668858"/>
          </a:xfrm>
          <a:prstGeom prst="bentConnector3">
            <a:avLst>
              <a:gd name="adj1" fmla="val -394063"/>
            </a:avLst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352471" y="4646203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优化器</a:t>
            </a:r>
            <a:endParaRPr lang="en-US" dirty="0"/>
          </a:p>
        </p:txBody>
      </p:sp>
      <p:cxnSp>
        <p:nvCxnSpPr>
          <p:cNvPr id="47" name="肘形连接符 46"/>
          <p:cNvCxnSpPr>
            <a:stCxn id="41" idx="0"/>
            <a:endCxn id="13" idx="4"/>
          </p:cNvCxnSpPr>
          <p:nvPr/>
        </p:nvCxnSpPr>
        <p:spPr>
          <a:xfrm rot="16200000" flipV="1">
            <a:off x="2270888" y="2902351"/>
            <a:ext cx="1061446" cy="242625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8" idx="3"/>
            <a:endCxn id="41" idx="2"/>
          </p:cNvCxnSpPr>
          <p:nvPr/>
        </p:nvCxnSpPr>
        <p:spPr>
          <a:xfrm flipV="1">
            <a:off x="2234801" y="4941730"/>
            <a:ext cx="1117670" cy="1635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41" idx="6"/>
          </p:cNvCxnSpPr>
          <p:nvPr/>
        </p:nvCxnSpPr>
        <p:spPr>
          <a:xfrm rot="5400000">
            <a:off x="4610187" y="3611545"/>
            <a:ext cx="1397005" cy="1263365"/>
          </a:xfrm>
          <a:prstGeom prst="bentConnector2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5" idx="3"/>
            <a:endCxn id="7" idx="0"/>
          </p:cNvCxnSpPr>
          <p:nvPr/>
        </p:nvCxnSpPr>
        <p:spPr>
          <a:xfrm>
            <a:off x="3230333" y="1305233"/>
            <a:ext cx="472698" cy="551019"/>
          </a:xfrm>
          <a:prstGeom prst="bentConnector2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" idx="1"/>
            <a:endCxn id="6" idx="0"/>
          </p:cNvCxnSpPr>
          <p:nvPr/>
        </p:nvCxnSpPr>
        <p:spPr>
          <a:xfrm rot="10800000" flipV="1">
            <a:off x="1625461" y="1305233"/>
            <a:ext cx="354296" cy="562720"/>
          </a:xfrm>
          <a:prstGeom prst="bentConnector2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4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8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6"/>
            <a:ext cx="4414799" cy="2703267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Nulla a erat eget nunc hendrerit ultrices eu nec nulla.Donec viverra leo aliquet, auctor quam id, convallis orci.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Sed in molestie est.Cras ornare turpis at ligula posuere, sit amet accumsan neque lobortis.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Maecenas mattis risus ligula, sed ullamcorper nunc efficitur sed. 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703600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Nulla a erat eget nunc hendrerit ultrices eu nec nulla.Donec viverra leo aliquet, auctor quam id, convallis orci.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Sed in molestie est.Cras ornare turpis at ligula posuere, sit amet accumsan neque lobortis.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Maecenas mattis risus ligula, sed ullamcorper nunc efficitur sed.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图表和图形</a:t>
            </a:r>
          </a:p>
        </p:txBody>
      </p:sp>
      <p:sp>
        <p:nvSpPr>
          <p:cNvPr id="3" name="长方形 2" descr="图例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 descr="折线图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图表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06745265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3" name="标注：弯曲线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zh-CN" altLang="en-US" sz="1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￥</a:t>
              </a:r>
              <a:r>
                <a:rPr lang="en-US" altLang="zh-CN" sz="1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2Bn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组 26" descr="图例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</a:p>
          </p:txBody>
        </p:sp>
        <p:sp>
          <p:nvSpPr>
            <p:cNvPr id="30" name="长方形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图表和图形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</p:txBody>
      </p:sp>
      <p:graphicFrame>
        <p:nvGraphicFramePr>
          <p:cNvPr id="18" name="图表 17" descr="同心圆图形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24092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24%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 sit amet.</a:t>
            </a:r>
          </a:p>
        </p:txBody>
      </p:sp>
      <p:graphicFrame>
        <p:nvGraphicFramePr>
          <p:cNvPr id="11" name="图表 10" descr="同心圆图形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313901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60%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</a:t>
            </a: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sit amet.</a:t>
            </a:r>
          </a:p>
        </p:txBody>
      </p:sp>
      <p:graphicFrame>
        <p:nvGraphicFramePr>
          <p:cNvPr id="14" name="图表 13" descr="同心圆图形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345016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65%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</a:t>
            </a: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sit amet.</a:t>
            </a:r>
          </a:p>
        </p:txBody>
      </p:sp>
      <p:sp>
        <p:nvSpPr>
          <p:cNvPr id="3" name="长方形 2" descr="图例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26" descr="图例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  <a:endParaRPr lang="zh-CN" altLang="en-US" sz="120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  <a:endParaRPr lang="zh-CN" altLang="en-US" sz="120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endParaRPr lang="zh-CN" altLang="en-US" sz="120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图表和图形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6" name="图表 25" descr="层叠式条形图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364219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长方形 2" descr="图例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26" descr="图例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621_TF78043420" id="{8AA9389B-1C69-484B-B633-4AAB3556C3B9}" vid="{04489F32-CC35-44CF-94D0-4D4C9609F5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科技展览演示文稿</Template>
  <TotalTime>0</TotalTime>
  <Words>435</Words>
  <Application>Microsoft Office PowerPoint</Application>
  <PresentationFormat>宽屏</PresentationFormat>
  <Paragraphs>123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UI</vt:lpstr>
      <vt:lpstr>Arial</vt:lpstr>
      <vt:lpstr>Lucida Sans Typewriter</vt:lpstr>
      <vt:lpstr>Times New Roman</vt:lpstr>
      <vt:lpstr>Office 主题</vt:lpstr>
      <vt:lpstr> 以列表为单位的学习以排序与          PyTorch基础</vt:lpstr>
      <vt:lpstr>学习以排序——通过学习、做到会排序</vt:lpstr>
      <vt:lpstr>摘要</vt:lpstr>
      <vt:lpstr>PowerPoint 演示文稿</vt:lpstr>
      <vt:lpstr>监督学习</vt:lpstr>
      <vt:lpstr>比较</vt:lpstr>
      <vt:lpstr>图表和图形</vt:lpstr>
      <vt:lpstr>图表和图形 1</vt:lpstr>
      <vt:lpstr>图表和图形 2</vt:lpstr>
      <vt:lpstr>表格</vt:lpstr>
      <vt:lpstr>PowerPoint 演示文稿</vt:lpstr>
      <vt:lpstr>祝大家蛮多情况下都可以     学习以排序   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2020-09-16T13:25:42Z</dcterms:created>
  <dcterms:modified xsi:type="dcterms:W3CDTF">2020-09-17T14:19:41Z</dcterms:modified>
</cp:coreProperties>
</file>