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0" r:id="rId8"/>
    <p:sldId id="259" r:id="rId9"/>
    <p:sldId id="260" r:id="rId10"/>
    <p:sldId id="279" r:id="rId11"/>
    <p:sldId id="281" r:id="rId12"/>
    <p:sldId id="283" r:id="rId13"/>
    <p:sldId id="284" r:id="rId14"/>
    <p:sldId id="282" r:id="rId15"/>
    <p:sldId id="265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FE21CC-BAA7-448E-801B-F89BFDCFC066}">
          <p14:sldIdLst>
            <p14:sldId id="257"/>
            <p14:sldId id="273"/>
            <p14:sldId id="274"/>
            <p14:sldId id="275"/>
            <p14:sldId id="276"/>
            <p14:sldId id="277"/>
            <p14:sldId id="270"/>
            <p14:sldId id="259"/>
          </p14:sldIdLst>
        </p14:section>
        <p14:section name="无标题节" id="{A030AB74-2CB2-4714-8441-737F8DC02246}">
          <p14:sldIdLst>
            <p14:sldId id="260"/>
            <p14:sldId id="279"/>
            <p14:sldId id="281"/>
            <p14:sldId id="283"/>
            <p14:sldId id="284"/>
            <p14:sldId id="28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8140" autoAdjust="0"/>
  </p:normalViewPr>
  <p:slideViewPr>
    <p:cSldViewPr snapToGrid="0">
      <p:cViewPr>
        <p:scale>
          <a:sx n="30" d="100"/>
          <a:sy n="30" d="100"/>
        </p:scale>
        <p:origin x="1215" y="75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479FFE-79CD-4D69-A5FC-331648F6399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782BD9-16C3-4527-A197-E7036F4DDD09}" type="datetime1">
              <a:rPr lang="zh-CN" altLang="en-US" noProof="0" smtClean="0"/>
              <a:t>2020/9/20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87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44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A0F8-7F72-4D61-9DB0-356F8449D66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2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一般的机器学习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学习以排序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一般机器学习，打分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baseline="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baseline="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学习以排序：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9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4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835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-14183" y="144000"/>
            <a:ext cx="4389120" cy="6675120"/>
          </a:xfrm>
          <a:prstGeom prst="rect">
            <a:avLst/>
          </a:prstGeom>
        </p:spPr>
      </p:pic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74205" y="108977"/>
            <a:ext cx="391779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-11284" y="6821999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4214439" y="6821999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57" y="2106148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6" y="3746037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图形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960971" y="4125145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副标题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563555" cy="667512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0" y="0"/>
            <a:ext cx="856355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63554" y="0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0" name="图片占位符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1" name="图片占位符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B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长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姓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姓名</a:t>
            </a:r>
          </a:p>
        </p:txBody>
      </p:sp>
      <p:sp>
        <p:nvSpPr>
          <p:cNvPr id="16" name="电子邮件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电子邮件</a:t>
            </a: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副标题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zh-CN" altLang="en-US" sz="10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9035" r="3004"/>
          <a:stretch/>
        </p:blipFill>
        <p:spPr>
          <a:xfrm>
            <a:off x="8503778" y="-14871"/>
            <a:ext cx="3816627" cy="67078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606" y="2213778"/>
            <a:ext cx="7474593" cy="1547813"/>
          </a:xfrm>
        </p:spPr>
        <p:txBody>
          <a:bodyPr rtlCol="0"/>
          <a:lstStyle/>
          <a:p>
            <a:pPr>
              <a:lnSpc>
                <a:spcPts val="55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/>
            </a:r>
            <a:br>
              <a:rPr lang="en-US" altLang="zh-CN" b="1" dirty="0">
                <a:solidFill>
                  <a:schemeClr val="bg2"/>
                </a:solidFill>
              </a:rPr>
            </a:br>
            <a:r>
              <a:rPr lang="zh-CN" altLang="en-US" sz="4400" b="1" dirty="0">
                <a:solidFill>
                  <a:schemeClr val="bg2"/>
                </a:solidFill>
              </a:rPr>
              <a:t>以列表为单位的学习以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排序与 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/>
            </a:r>
            <a:br>
              <a:rPr lang="en-US" altLang="zh-CN" sz="4400" b="1" dirty="0" smtClean="0">
                <a:solidFill>
                  <a:schemeClr val="bg2"/>
                </a:solidFill>
              </a:rPr>
            </a:br>
            <a:r>
              <a:rPr lang="en-US" altLang="zh-CN" sz="4400" b="1" dirty="0">
                <a:solidFill>
                  <a:schemeClr val="bg2"/>
                </a:solidFill>
              </a:rPr>
              <a:t>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>      </a:t>
            </a:r>
            <a:r>
              <a:rPr lang="en-US" altLang="zh-CN" sz="4400" b="1" dirty="0" err="1" smtClean="0">
                <a:solidFill>
                  <a:schemeClr val="bg2"/>
                </a:solidFill>
              </a:rPr>
              <a:t>PyTorch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基础</a:t>
            </a:r>
            <a:endParaRPr lang="en-US" altLang="zh-CN" sz="4400" b="1" dirty="0">
              <a:solidFill>
                <a:schemeClr val="bg2"/>
              </a:solidFill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538211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55" y="3831647"/>
            <a:ext cx="81262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i="1" noProof="1">
                <a:solidFill>
                  <a:schemeClr val="bg2"/>
                </a:solidFill>
              </a:rPr>
              <a:t>L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istwise Learning-to-rank and PyTorch </a:t>
            </a:r>
            <a:r>
              <a:rPr lang="en-US" altLang="zh-CN" sz="2200" b="1" i="1" noProof="1">
                <a:solidFill>
                  <a:schemeClr val="bg2"/>
                </a:solidFill>
              </a:rPr>
              <a:t>B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asics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997" y="5196164"/>
            <a:ext cx="1583155" cy="594940"/>
          </a:xfrm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zh-CN" altLang="en-US" sz="3600" b="1" noProof="1" smtClean="0">
                <a:solidFill>
                  <a:schemeClr val="bg2"/>
                </a:solidFill>
              </a:rPr>
              <a:t>老王</a:t>
            </a:r>
            <a:r>
              <a:rPr lang="en-US" altLang="zh-CN" sz="3600" b="1" noProof="1">
                <a:solidFill>
                  <a:schemeClr val="bg2"/>
                </a:solidFill>
              </a:rPr>
              <a:t>*</a:t>
            </a:r>
            <a:endParaRPr lang="en-US" altLang="zh-CN" sz="3600" b="1" noProof="1" smtClean="0">
              <a:solidFill>
                <a:schemeClr val="bg2"/>
              </a:solidFill>
            </a:endParaRPr>
          </a:p>
          <a:p>
            <a:pPr rtl="0">
              <a:lnSpc>
                <a:spcPct val="100000"/>
              </a:lnSpc>
            </a:pPr>
            <a:endParaRPr lang="zh-CN" altLang="en-US" sz="3600" noProof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任务和评价标准</a:t>
            </a:r>
            <a:endParaRPr lang="en-US" dirty="0"/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48944"/>
            <a:ext cx="6203878" cy="4851856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zh-CN" altLang="en-US" noProof="1" smtClean="0"/>
              <a:t>任务： 预测小红对三种螃蟹的</a:t>
            </a:r>
            <a:r>
              <a:rPr lang="zh-CN" altLang="en-US" noProof="1" smtClean="0"/>
              <a:t>打分，使得预测排序与真实排序一致</a:t>
            </a:r>
            <a:endParaRPr lang="en-US" altLang="zh-CN" noProof="1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noProof="1" smtClean="0"/>
          </a:p>
          <a:p>
            <a:pPr>
              <a:lnSpc>
                <a:spcPct val="110000"/>
              </a:lnSpc>
            </a:pPr>
            <a:endParaRPr lang="en-US" altLang="zh-CN" noProof="1" smtClean="0"/>
          </a:p>
          <a:p>
            <a:pPr>
              <a:lnSpc>
                <a:spcPct val="110000"/>
              </a:lnSpc>
            </a:pPr>
            <a:endParaRPr lang="en-US" altLang="zh-CN" noProof="1"/>
          </a:p>
          <a:p>
            <a:pPr>
              <a:lnSpc>
                <a:spcPct val="110000"/>
              </a:lnSpc>
            </a:pPr>
            <a:endParaRPr lang="en-US" altLang="zh-CN" noProof="1" smtClean="0"/>
          </a:p>
          <a:p>
            <a:pPr>
              <a:lnSpc>
                <a:spcPct val="110000"/>
              </a:lnSpc>
            </a:pPr>
            <a:endParaRPr lang="en-US" altLang="zh-CN" noProof="1"/>
          </a:p>
          <a:p>
            <a:pPr>
              <a:lnSpc>
                <a:spcPct val="110000"/>
              </a:lnSpc>
            </a:pPr>
            <a:endParaRPr lang="en-US" altLang="zh-CN" noProof="1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noProof="1"/>
          </a:p>
          <a:p>
            <a:pPr>
              <a:lnSpc>
                <a:spcPct val="110000"/>
              </a:lnSpc>
            </a:pPr>
            <a:r>
              <a:rPr lang="zh-CN" altLang="en-US" noProof="1" smtClean="0"/>
              <a:t>评价</a:t>
            </a:r>
            <a:r>
              <a:rPr lang="zh-CN" altLang="en-US" noProof="1" smtClean="0"/>
              <a:t>标准</a:t>
            </a:r>
            <a:r>
              <a:rPr lang="zh-CN" altLang="en-US" noProof="1" smtClean="0"/>
              <a:t>：打分的排序与真实排序越一致越好</a:t>
            </a:r>
            <a:endParaRPr lang="en-US" altLang="zh-CN" noProof="1" smtClean="0"/>
          </a:p>
          <a:p>
            <a:pPr lvl="1">
              <a:lnSpc>
                <a:spcPct val="110000"/>
              </a:lnSpc>
            </a:pPr>
            <a:r>
              <a:rPr lang="zh-CN" altLang="en-US" noProof="1" smtClean="0"/>
              <a:t>归一化</a:t>
            </a:r>
            <a:r>
              <a:rPr lang="zh-CN" altLang="en-US" noProof="1"/>
              <a:t>折扣</a:t>
            </a:r>
            <a:r>
              <a:rPr lang="zh-CN" altLang="en-US" noProof="1" smtClean="0"/>
              <a:t>累计</a:t>
            </a:r>
            <a:r>
              <a:rPr lang="zh-CN" altLang="en-US" noProof="1" smtClean="0"/>
              <a:t>增益</a:t>
            </a:r>
            <a:r>
              <a:rPr lang="zh-CN" altLang="en-US" noProof="1" smtClean="0"/>
              <a:t>（</a:t>
            </a:r>
            <a:r>
              <a:rPr lang="en-US" altLang="zh-CN" noProof="1" smtClean="0"/>
              <a:t>normalized discounted cumulative gain, NDCG</a:t>
            </a:r>
            <a:r>
              <a:rPr lang="zh-CN" altLang="en-US" noProof="1" smtClean="0"/>
              <a:t>）</a:t>
            </a:r>
            <a:endParaRPr lang="en-US" altLang="zh-CN" noProof="1" smtClean="0"/>
          </a:p>
          <a:p>
            <a:pPr marL="536575" lvl="2" indent="0">
              <a:lnSpc>
                <a:spcPct val="110000"/>
              </a:lnSpc>
              <a:buNone/>
            </a:pPr>
            <a:endParaRPr lang="en-US" altLang="zh-CN" noProof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en-US" altLang="zh-CN" noProof="1" smtClean="0"/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marL="0" indent="0" rtl="0">
              <a:lnSpc>
                <a:spcPct val="110000"/>
              </a:lnSpc>
              <a:buNone/>
            </a:pP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39145"/>
              </p:ext>
            </p:extLst>
          </p:nvPr>
        </p:nvGraphicFramePr>
        <p:xfrm>
          <a:off x="841165" y="2459853"/>
          <a:ext cx="6481820" cy="251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455">
                  <a:extLst>
                    <a:ext uri="{9D8B030D-6E8A-4147-A177-3AD203B41FA5}">
                      <a16:colId xmlns:a16="http://schemas.microsoft.com/office/drawing/2014/main" val="1045338916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074970731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2054003457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230922"/>
                    </a:ext>
                  </a:extLst>
                </a:gridCol>
              </a:tblGrid>
              <a:tr h="502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466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小红真实打分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4850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预测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21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预测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5487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预测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9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675" y="415938"/>
            <a:ext cx="7564800" cy="6065073"/>
          </a:xfrm>
        </p:spPr>
        <p:txBody>
          <a:bodyPr rtlCol="0"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noProof="1" smtClean="0"/>
              <a:t>NDCG </a:t>
            </a:r>
            <a:r>
              <a:rPr lang="zh-CN" altLang="en-US" noProof="1" smtClean="0"/>
              <a:t>从</a:t>
            </a:r>
            <a:r>
              <a:rPr lang="en-US" altLang="zh-CN" noProof="1" smtClean="0"/>
              <a:t>0</a:t>
            </a:r>
            <a:r>
              <a:rPr lang="zh-CN" altLang="en-US" noProof="1" smtClean="0"/>
              <a:t>到</a:t>
            </a:r>
            <a:r>
              <a:rPr lang="en-US" altLang="zh-CN" noProof="1" smtClean="0"/>
              <a:t>1</a:t>
            </a:r>
            <a:r>
              <a:rPr lang="zh-CN" altLang="en-US" noProof="1" smtClean="0"/>
              <a:t>评价预测排序的好坏</a:t>
            </a:r>
            <a:endParaRPr lang="en-US" altLang="zh-CN" noProof="1" smtClean="0"/>
          </a:p>
          <a:p>
            <a:pPr lvl="1">
              <a:lnSpc>
                <a:spcPct val="110000"/>
              </a:lnSpc>
            </a:pPr>
            <a:r>
              <a:rPr lang="zh-CN" altLang="en-US" noProof="1" smtClean="0"/>
              <a:t>如何比较预测和真实打分的排序一致性：归一化折扣累计</a:t>
            </a:r>
            <a:r>
              <a:rPr lang="zh-CN" altLang="en-US" noProof="1" smtClean="0"/>
              <a:t>增益（</a:t>
            </a:r>
            <a:r>
              <a:rPr lang="en-US" altLang="zh-CN" noProof="1" smtClean="0"/>
              <a:t>NDCG</a:t>
            </a:r>
            <a:r>
              <a:rPr lang="zh-CN" altLang="en-US" noProof="1" smtClean="0"/>
              <a:t>）</a:t>
            </a: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lvl="2">
              <a:lnSpc>
                <a:spcPct val="110000"/>
              </a:lnSpc>
            </a:pPr>
            <a:r>
              <a:rPr lang="zh-CN" altLang="en-US" noProof="1" smtClean="0"/>
              <a:t>预测分数不同，预测分数排序相同时，结果应相同</a:t>
            </a: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r>
              <a:rPr lang="zh-CN" altLang="en-US" noProof="1" smtClean="0"/>
              <a:t>累计增益：增益 </a:t>
            </a:r>
            <a:r>
              <a:rPr lang="en-US" altLang="zh-CN" noProof="1" smtClean="0"/>
              <a:t>= </a:t>
            </a:r>
            <a:r>
              <a:rPr lang="en-US" altLang="zh-CN" noProof="1"/>
              <a:t>(2</a:t>
            </a:r>
            <a:r>
              <a:rPr lang="zh-CN" altLang="en-US" noProof="1"/>
              <a:t>的真实打分次方 </a:t>
            </a:r>
            <a:r>
              <a:rPr lang="en-US" altLang="zh-CN" noProof="1"/>
              <a:t>– 1) </a:t>
            </a:r>
            <a:endParaRPr lang="en-US" altLang="zh-CN" noProof="1" smtClean="0"/>
          </a:p>
          <a:p>
            <a:pPr lvl="2">
              <a:lnSpc>
                <a:spcPct val="110000"/>
              </a:lnSpc>
            </a:pPr>
            <a:r>
              <a:rPr lang="en-US" altLang="zh-CN" noProof="1"/>
              <a:t>(</a:t>
            </a:r>
            <a:r>
              <a:rPr lang="en-US" altLang="zh-CN" noProof="1"/>
              <a:t>2</a:t>
            </a:r>
            <a:r>
              <a:rPr lang="en-US" altLang="zh-CN" baseline="30000" noProof="1"/>
              <a:t>5</a:t>
            </a:r>
            <a:r>
              <a:rPr lang="en-US" altLang="zh-CN" noProof="1"/>
              <a:t>-1</a:t>
            </a:r>
            <a:r>
              <a:rPr lang="en-US" altLang="zh-CN" noProof="1" smtClean="0"/>
              <a:t>) </a:t>
            </a:r>
            <a:r>
              <a:rPr lang="en-US" altLang="zh-CN" noProof="1"/>
              <a:t>+ (</a:t>
            </a:r>
            <a:r>
              <a:rPr lang="en-US" altLang="zh-CN" noProof="1"/>
              <a:t>2</a:t>
            </a:r>
            <a:r>
              <a:rPr lang="en-US" altLang="zh-CN" baseline="30000" noProof="1"/>
              <a:t>8</a:t>
            </a:r>
            <a:r>
              <a:rPr lang="en-US" altLang="zh-CN" noProof="1"/>
              <a:t>-1</a:t>
            </a:r>
            <a:r>
              <a:rPr lang="en-US" altLang="zh-CN" noProof="1" smtClean="0"/>
              <a:t>) </a:t>
            </a:r>
            <a:r>
              <a:rPr lang="en-US" altLang="zh-CN" noProof="1"/>
              <a:t>+ (</a:t>
            </a:r>
            <a:r>
              <a:rPr lang="en-US" altLang="zh-CN" noProof="1"/>
              <a:t>2</a:t>
            </a:r>
            <a:r>
              <a:rPr lang="en-US" altLang="zh-CN" baseline="30000" noProof="1"/>
              <a:t>3</a:t>
            </a:r>
            <a:r>
              <a:rPr lang="en-US" altLang="zh-CN" noProof="1"/>
              <a:t>-1</a:t>
            </a:r>
            <a:r>
              <a:rPr lang="en-US" altLang="zh-CN" noProof="1" smtClean="0"/>
              <a:t>) = 293</a:t>
            </a:r>
            <a:endParaRPr lang="en-US" altLang="zh-CN" noProof="1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r>
              <a:rPr lang="zh-CN" altLang="en-US" noProof="1" smtClean="0"/>
              <a:t>折扣累计增益：</a:t>
            </a:r>
            <a:r>
              <a:rPr lang="en-US" altLang="zh-CN" noProof="1"/>
              <a:t>(</a:t>
            </a:r>
            <a:r>
              <a:rPr lang="en-US" altLang="zh-CN" noProof="1" smtClean="0"/>
              <a:t>2</a:t>
            </a:r>
            <a:r>
              <a:rPr lang="zh-CN" altLang="en-US" noProof="1" smtClean="0"/>
              <a:t>的真实打分次方 </a:t>
            </a:r>
            <a:r>
              <a:rPr lang="en-US" altLang="zh-CN" noProof="1" smtClean="0"/>
              <a:t>– 1) / log2(1 + </a:t>
            </a:r>
            <a:r>
              <a:rPr lang="zh-CN" altLang="en-US" noProof="1" smtClean="0"/>
              <a:t>位置</a:t>
            </a:r>
            <a:r>
              <a:rPr lang="en-US" altLang="zh-CN" noProof="1" smtClean="0"/>
              <a:t>)</a:t>
            </a:r>
            <a:endParaRPr lang="en-US" altLang="zh-CN" noProof="1" smtClean="0"/>
          </a:p>
          <a:p>
            <a:pPr lvl="2">
              <a:lnSpc>
                <a:spcPct val="110000"/>
              </a:lnSpc>
            </a:pPr>
            <a:r>
              <a:rPr lang="zh-CN" altLang="en-US" noProof="1" smtClean="0"/>
              <a:t>把真实打分按照预测由高到低排序：</a:t>
            </a:r>
            <a:r>
              <a:rPr lang="en-US" altLang="zh-CN" noProof="1" smtClean="0"/>
              <a:t>5</a:t>
            </a:r>
            <a:r>
              <a:rPr lang="zh-CN" altLang="en-US" noProof="1" smtClean="0"/>
              <a:t>，</a:t>
            </a:r>
            <a:r>
              <a:rPr lang="en-US" altLang="zh-CN" noProof="1" smtClean="0"/>
              <a:t>8</a:t>
            </a:r>
            <a:r>
              <a:rPr lang="zh-CN" altLang="en-US" noProof="1" smtClean="0"/>
              <a:t>，</a:t>
            </a:r>
            <a:r>
              <a:rPr lang="en-US" altLang="zh-CN" noProof="1" smtClean="0"/>
              <a:t>3 (</a:t>
            </a:r>
            <a:r>
              <a:rPr lang="zh-CN" altLang="en-US" noProof="1"/>
              <a:t>模型</a:t>
            </a:r>
            <a:r>
              <a:rPr lang="en-US" altLang="zh-CN" noProof="1"/>
              <a:t>1</a:t>
            </a:r>
            <a:r>
              <a:rPr lang="zh-CN" altLang="en-US" noProof="1"/>
              <a:t>预测： </a:t>
            </a:r>
            <a:r>
              <a:rPr lang="en-US" altLang="zh-CN" noProof="1"/>
              <a:t>3</a:t>
            </a:r>
            <a:r>
              <a:rPr lang="zh-CN" altLang="en-US" noProof="1"/>
              <a:t>， </a:t>
            </a:r>
            <a:r>
              <a:rPr lang="en-US" altLang="zh-CN" noProof="1"/>
              <a:t>5</a:t>
            </a:r>
            <a:r>
              <a:rPr lang="zh-CN" altLang="en-US" noProof="1"/>
              <a:t>，</a:t>
            </a:r>
            <a:r>
              <a:rPr lang="en-US" altLang="zh-CN" noProof="1" smtClean="0"/>
              <a:t>4)</a:t>
            </a:r>
          </a:p>
          <a:p>
            <a:pPr lvl="2">
              <a:lnSpc>
                <a:spcPct val="110000"/>
              </a:lnSpc>
            </a:pPr>
            <a:r>
              <a:rPr lang="en-US" altLang="zh-CN" noProof="1" smtClean="0"/>
              <a:t>(2</a:t>
            </a:r>
            <a:r>
              <a:rPr lang="en-US" altLang="zh-CN" baseline="30000" noProof="1" smtClean="0"/>
              <a:t>5</a:t>
            </a:r>
            <a:r>
              <a:rPr lang="en-US" altLang="zh-CN" noProof="1" smtClean="0"/>
              <a:t>-1)/log</a:t>
            </a:r>
            <a:r>
              <a:rPr lang="en-US" altLang="zh-CN" baseline="-25000" noProof="1" smtClean="0"/>
              <a:t>2</a:t>
            </a:r>
            <a:r>
              <a:rPr lang="en-US" altLang="zh-CN" noProof="1" smtClean="0"/>
              <a:t>(1+1) + </a:t>
            </a:r>
            <a:r>
              <a:rPr lang="en-US" altLang="zh-CN" noProof="1"/>
              <a:t>(</a:t>
            </a:r>
            <a:r>
              <a:rPr lang="en-US" altLang="zh-CN" noProof="1" smtClean="0"/>
              <a:t>2</a:t>
            </a:r>
            <a:r>
              <a:rPr lang="en-US" altLang="zh-CN" baseline="30000" noProof="1" smtClean="0"/>
              <a:t>8</a:t>
            </a:r>
            <a:r>
              <a:rPr lang="en-US" altLang="zh-CN" noProof="1" smtClean="0"/>
              <a:t>-1</a:t>
            </a:r>
            <a:r>
              <a:rPr lang="en-US" altLang="zh-CN" noProof="1"/>
              <a:t>)/</a:t>
            </a:r>
            <a:r>
              <a:rPr lang="en-US" altLang="zh-CN" noProof="1" smtClean="0"/>
              <a:t>log</a:t>
            </a:r>
            <a:r>
              <a:rPr lang="en-US" altLang="zh-CN" baseline="-25000" noProof="1" smtClean="0"/>
              <a:t>2</a:t>
            </a:r>
            <a:r>
              <a:rPr lang="en-US" altLang="zh-CN" noProof="1" smtClean="0"/>
              <a:t>(1+2) + </a:t>
            </a:r>
            <a:r>
              <a:rPr lang="en-US" altLang="zh-CN" noProof="1"/>
              <a:t>(</a:t>
            </a:r>
            <a:r>
              <a:rPr lang="en-US" altLang="zh-CN" noProof="1" smtClean="0"/>
              <a:t>2</a:t>
            </a:r>
            <a:r>
              <a:rPr lang="en-US" altLang="zh-CN" baseline="30000" noProof="1" smtClean="0"/>
              <a:t>3</a:t>
            </a:r>
            <a:r>
              <a:rPr lang="en-US" altLang="zh-CN" noProof="1" smtClean="0"/>
              <a:t>-1</a:t>
            </a:r>
            <a:r>
              <a:rPr lang="en-US" altLang="zh-CN" noProof="1"/>
              <a:t>)/</a:t>
            </a:r>
            <a:r>
              <a:rPr lang="en-US" altLang="zh-CN" noProof="1" smtClean="0"/>
              <a:t>log</a:t>
            </a:r>
            <a:r>
              <a:rPr lang="en-US" altLang="zh-CN" baseline="-25000" noProof="1" smtClean="0"/>
              <a:t>2</a:t>
            </a:r>
            <a:r>
              <a:rPr lang="en-US" altLang="zh-CN" noProof="1" smtClean="0"/>
              <a:t>(1+3) = 195</a:t>
            </a:r>
          </a:p>
          <a:p>
            <a:pPr lvl="3">
              <a:lnSpc>
                <a:spcPct val="110000"/>
              </a:lnSpc>
            </a:pPr>
            <a:r>
              <a:rPr lang="zh-CN" altLang="en-US" noProof="1" smtClean="0"/>
              <a:t>折扣的意义： 把真实打分高的放在越前面，总得分越高</a:t>
            </a:r>
            <a:endParaRPr lang="en-US" altLang="zh-CN" noProof="1" smtClean="0"/>
          </a:p>
          <a:p>
            <a:pPr lvl="3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r>
              <a:rPr lang="zh-CN" altLang="en-US" noProof="1" smtClean="0"/>
              <a:t>归一化折扣累计增益：折扣累计增益 </a:t>
            </a:r>
            <a:r>
              <a:rPr lang="en-US" altLang="zh-CN" noProof="1" smtClean="0"/>
              <a:t>/ </a:t>
            </a:r>
            <a:r>
              <a:rPr lang="zh-CN" altLang="en-US" noProof="1" smtClean="0"/>
              <a:t>理想情况下的折扣累计增益</a:t>
            </a:r>
            <a:endParaRPr lang="en-US" altLang="zh-CN" noProof="1" smtClean="0"/>
          </a:p>
          <a:p>
            <a:pPr lvl="2">
              <a:lnSpc>
                <a:spcPct val="110000"/>
              </a:lnSpc>
            </a:pPr>
            <a:r>
              <a:rPr lang="en-US" altLang="zh-CN" noProof="1" smtClean="0"/>
              <a:t>195/278 = 0.7</a:t>
            </a:r>
          </a:p>
          <a:p>
            <a:pPr lvl="3">
              <a:lnSpc>
                <a:spcPct val="110000"/>
              </a:lnSpc>
            </a:pPr>
            <a:endParaRPr lang="en-US" altLang="zh-CN" noProof="1"/>
          </a:p>
          <a:p>
            <a:pPr lvl="2">
              <a:lnSpc>
                <a:spcPct val="110000"/>
              </a:lnSpc>
            </a:pPr>
            <a:endParaRPr lang="en-US" altLang="zh-CN" noProof="1" smtClean="0"/>
          </a:p>
          <a:p>
            <a:pPr lvl="2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 smtClean="0"/>
          </a:p>
          <a:p>
            <a:pPr marL="536575" lvl="2" indent="0">
              <a:lnSpc>
                <a:spcPct val="110000"/>
              </a:lnSpc>
              <a:buNone/>
            </a:pPr>
            <a:endParaRPr lang="en-US" altLang="zh-CN" noProof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en-US" altLang="zh-CN" noProof="1" smtClean="0"/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5256"/>
              </p:ext>
            </p:extLst>
          </p:nvPr>
        </p:nvGraphicFramePr>
        <p:xfrm>
          <a:off x="841165" y="1152836"/>
          <a:ext cx="6481820" cy="100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455">
                  <a:extLst>
                    <a:ext uri="{9D8B030D-6E8A-4147-A177-3AD203B41FA5}">
                      <a16:colId xmlns:a16="http://schemas.microsoft.com/office/drawing/2014/main" val="2304573763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4230013743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3593176878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648246327"/>
                    </a:ext>
                  </a:extLst>
                </a:gridCol>
              </a:tblGrid>
              <a:tr h="502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08847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小红真实打分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64294"/>
                  </a:ext>
                </a:extLst>
              </a:tr>
            </a:tbl>
          </a:graphicData>
        </a:graphic>
      </p:graphicFrame>
      <p:pic>
        <p:nvPicPr>
          <p:cNvPr id="24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以列表为单位学习以排序</a:t>
            </a:r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Listwise</a:t>
            </a:r>
            <a:r>
              <a:rPr lang="en-US" altLang="zh-CN" i="1" dirty="0" smtClean="0"/>
              <a:t> learning to rank</a:t>
            </a:r>
            <a:endParaRPr 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260000"/>
            <a:ext cx="12072632" cy="4860000"/>
          </a:xfrm>
        </p:spPr>
        <p:txBody>
          <a:bodyPr/>
          <a:lstStyle/>
          <a:p>
            <a:r>
              <a:rPr lang="zh-CN" altLang="en-US" dirty="0" smtClean="0"/>
              <a:t>在十月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回归模型</a:t>
            </a:r>
            <a:r>
              <a:rPr lang="en-US" altLang="zh-CN" dirty="0" smtClean="0"/>
              <a:t>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通过永强和</a:t>
            </a:r>
            <a:r>
              <a:rPr lang="en-US" altLang="zh-CN" dirty="0" smtClean="0"/>
              <a:t>Tom</a:t>
            </a:r>
            <a:r>
              <a:rPr lang="zh-CN" altLang="en-US" dirty="0" smtClean="0"/>
              <a:t>学习，最小化下面的式子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(h(</a:t>
            </a:r>
            <a:r>
              <a:rPr lang="zh-CN" altLang="en-US" dirty="0" smtClean="0"/>
              <a:t>永强的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</a:t>
            </a:r>
            <a:r>
              <a:rPr lang="en-US" altLang="zh-CN" dirty="0" smtClean="0"/>
              <a:t>) – 8)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dirty="0"/>
              <a:t>(h(</a:t>
            </a:r>
            <a:r>
              <a:rPr lang="zh-CN" altLang="en-US" dirty="0"/>
              <a:t>永强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</a:t>
            </a:r>
            <a:r>
              <a:rPr lang="en-US" altLang="zh-CN" dirty="0"/>
              <a:t>) – </a:t>
            </a:r>
            <a:r>
              <a:rPr lang="en-US" altLang="zh-CN" dirty="0" smtClean="0"/>
              <a:t>9)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dirty="0"/>
              <a:t>(h(</a:t>
            </a:r>
            <a:r>
              <a:rPr lang="zh-CN" altLang="en-US" dirty="0"/>
              <a:t>永强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</a:t>
            </a:r>
            <a:r>
              <a:rPr lang="en-US" altLang="zh-CN" dirty="0"/>
              <a:t>) – </a:t>
            </a:r>
            <a:r>
              <a:rPr lang="en-US" altLang="zh-CN" dirty="0" smtClean="0"/>
              <a:t>10)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h(Tom</a:t>
            </a:r>
            <a:r>
              <a:rPr lang="zh-CN" altLang="en-US" dirty="0" smtClean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) – </a:t>
            </a:r>
            <a:r>
              <a:rPr lang="en-US" altLang="zh-CN" dirty="0" smtClean="0"/>
              <a:t>5)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+ (</a:t>
            </a:r>
            <a:r>
              <a:rPr lang="en-US" altLang="zh-CN" dirty="0" smtClean="0"/>
              <a:t>h(Tom</a:t>
            </a:r>
            <a:r>
              <a:rPr lang="zh-CN" altLang="en-US" dirty="0" smtClean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号</a:t>
            </a:r>
            <a:r>
              <a:rPr lang="en-US" altLang="zh-CN" dirty="0"/>
              <a:t>) – </a:t>
            </a:r>
            <a:r>
              <a:rPr lang="en-US" altLang="zh-CN" dirty="0" smtClean="0"/>
              <a:t>6)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+ (</a:t>
            </a:r>
            <a:r>
              <a:rPr lang="en-US" altLang="zh-CN" dirty="0" smtClean="0"/>
              <a:t>h(Tom</a:t>
            </a:r>
            <a:r>
              <a:rPr lang="zh-CN" altLang="en-US" dirty="0" smtClean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号</a:t>
            </a:r>
            <a:r>
              <a:rPr lang="en-US" altLang="zh-CN" dirty="0"/>
              <a:t>) – </a:t>
            </a:r>
            <a:r>
              <a:rPr lang="en-US" altLang="zh-CN" dirty="0" smtClean="0"/>
              <a:t>8)</a:t>
            </a:r>
            <a:r>
              <a:rPr lang="en-US" altLang="zh-CN" baseline="30000" dirty="0" smtClean="0"/>
              <a:t>2</a:t>
            </a:r>
          </a:p>
          <a:p>
            <a:pPr lvl="3"/>
            <a:r>
              <a:rPr lang="zh-CN" altLang="en-US" dirty="0" smtClean="0"/>
              <a:t>这里的问题： 模型对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号螃蟹的打分很为难，想打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分，也想打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43384"/>
              </p:ext>
            </p:extLst>
          </p:nvPr>
        </p:nvGraphicFramePr>
        <p:xfrm>
          <a:off x="1062841" y="1680008"/>
          <a:ext cx="6481820" cy="200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455">
                  <a:extLst>
                    <a:ext uri="{9D8B030D-6E8A-4147-A177-3AD203B41FA5}">
                      <a16:colId xmlns:a16="http://schemas.microsoft.com/office/drawing/2014/main" val="1045338916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074970731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2054003457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230922"/>
                    </a:ext>
                  </a:extLst>
                </a:gridCol>
              </a:tblGrid>
              <a:tr h="502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466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永强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4850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21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以列表为单位学习以排序</a:t>
            </a:r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Listwise</a:t>
            </a:r>
            <a:r>
              <a:rPr lang="en-US" altLang="zh-CN" i="1" dirty="0" smtClean="0"/>
              <a:t> learning to rank</a:t>
            </a:r>
            <a:br>
              <a:rPr lang="en-US" altLang="zh-CN" i="1" dirty="0" smtClean="0"/>
            </a:br>
            <a:r>
              <a:rPr lang="en-US" altLang="zh-CN" sz="1600" i="1" dirty="0" smtClean="0"/>
              <a:t>top-1 method </a:t>
            </a:r>
            <a:r>
              <a:rPr lang="en-US" altLang="zh-CN" sz="1600" i="1" dirty="0"/>
              <a:t>in learning to rank from pairwise approach to </a:t>
            </a:r>
            <a:r>
              <a:rPr lang="en-US" altLang="zh-CN" sz="1600" i="1" dirty="0" err="1"/>
              <a:t>listwise</a:t>
            </a:r>
            <a:r>
              <a:rPr lang="en-US" altLang="zh-CN" sz="1600" i="1" dirty="0"/>
              <a:t> approach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9369" y="1260000"/>
                <a:ext cx="14398735" cy="4860000"/>
              </a:xfrm>
            </p:spPr>
            <p:txBody>
              <a:bodyPr/>
              <a:lstStyle/>
              <a:p>
                <a:r>
                  <a:rPr lang="zh-CN" altLang="en-US" dirty="0" smtClean="0"/>
                  <a:t>在十月</a:t>
                </a:r>
                <a:endParaRPr lang="en-US" altLang="zh-CN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以列表为单位学习以排序</a:t>
                </a:r>
                <a:r>
                  <a:rPr lang="en-US" altLang="zh-CN" dirty="0"/>
                  <a:t>f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最大化下面的式子 </a:t>
                </a:r>
                <a:endParaRPr lang="en-US" altLang="zh-CN" dirty="0"/>
              </a:p>
              <a:p>
                <a:pPr marL="263525" lvl="1" indent="0">
                  <a:buNone/>
                </a:pPr>
                <a:r>
                  <a:rPr lang="en-US" altLang="zh-CN" sz="1000" dirty="0" smtClean="0"/>
                  <a:t>	</a:t>
                </a:r>
                <a:r>
                  <a:rPr lang="zh-CN" altLang="en-US" sz="1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den>
                    </m:f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8+</m:t>
                    </m:r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den>
                    </m:f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000" dirty="0" smtClean="0"/>
                  <a:t>+</a:t>
                </a:r>
                <a:r>
                  <a:rPr lang="zh-CN" altLang="en-US" sz="1000" dirty="0"/>
                  <a:t> </a:t>
                </a:r>
                <a:r>
                  <a:rPr lang="en-US" altLang="zh-CN" sz="1000" dirty="0" smtClean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永强的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den>
                    </m:f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10+</m:t>
                    </m:r>
                  </m:oMath>
                </a14:m>
                <a:endParaRPr lang="en-US" altLang="zh-CN" sz="1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3525" lvl="1" indent="0">
                  <a:buNone/>
                </a:pPr>
                <a:r>
                  <a:rPr lang="en-US" altLang="zh-CN" sz="1000" dirty="0" smtClean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den>
                    </m:f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den>
                    </m:f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1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Tom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的</m:t>
                        </m:r>
                        <m:r>
                          <m:rPr>
                            <m:nor/>
                          </m:rPr>
                          <a:rPr lang="en-US" altLang="zh-CN" sz="10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zh-CN" altLang="en-US" sz="1000" dirty="0"/>
                          <m:t>号</m:t>
                        </m:r>
                        <m:r>
                          <m:rPr>
                            <m:nor/>
                          </m:rPr>
                          <a:rPr lang="en-US" altLang="zh-CN" sz="1000" dirty="0"/>
                          <m:t>)</m:t>
                        </m:r>
                      </m:den>
                    </m:f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000" dirty="0"/>
              </a:p>
              <a:p>
                <a:pPr lvl="2"/>
                <a:endParaRPr lang="en-US" dirty="0"/>
              </a:p>
              <a:p>
                <a:pPr lvl="2"/>
                <a:r>
                  <a:rPr lang="zh-CN" altLang="en-US" dirty="0" smtClean="0"/>
                  <a:t>让</a:t>
                </a:r>
                <a:r>
                  <a:rPr lang="en-US" altLang="zh-CN" dirty="0" smtClean="0"/>
                  <a:t>f(</a:t>
                </a:r>
                <a:r>
                  <a:rPr lang="zh-CN" altLang="en-US" dirty="0" smtClean="0"/>
                  <a:t>永强的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号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变大劲儿的是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，变小的是</a:t>
                </a:r>
                <a:r>
                  <a:rPr lang="en-US" altLang="zh-CN" dirty="0" smtClean="0"/>
                  <a:t>27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zh-CN" altLang="en-US" dirty="0" smtClean="0"/>
                  <a:t>这同样让</a:t>
                </a:r>
                <a:r>
                  <a:rPr lang="en-US" altLang="zh-CN" dirty="0" smtClean="0"/>
                  <a:t>f(Tom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号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变大的劲儿最大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69" y="1260000"/>
                <a:ext cx="14398735" cy="4860000"/>
              </a:xfrm>
              <a:blipFill>
                <a:blip r:embed="rId2"/>
                <a:stretch>
                  <a:fillRect l="-931" t="-2258" b="-9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43384"/>
              </p:ext>
            </p:extLst>
          </p:nvPr>
        </p:nvGraphicFramePr>
        <p:xfrm>
          <a:off x="1062841" y="1680008"/>
          <a:ext cx="6481820" cy="200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455">
                  <a:extLst>
                    <a:ext uri="{9D8B030D-6E8A-4147-A177-3AD203B41FA5}">
                      <a16:colId xmlns:a16="http://schemas.microsoft.com/office/drawing/2014/main" val="1045338916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074970731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2054003457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230922"/>
                    </a:ext>
                  </a:extLst>
                </a:gridCol>
              </a:tblGrid>
              <a:tr h="502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466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永强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4850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21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以列表为单位学习以排序：螃蟹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月多数人对螃蟹的喜好为： 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两母） </a:t>
            </a:r>
            <a:r>
              <a:rPr lang="en-US" altLang="zh-CN" dirty="0"/>
              <a:t> </a:t>
            </a:r>
            <a:r>
              <a:rPr lang="en-US" altLang="zh-CN" dirty="0" smtClean="0"/>
              <a:t>&gt;  3</a:t>
            </a:r>
            <a:r>
              <a:rPr lang="zh-CN" altLang="en-US" dirty="0" smtClean="0"/>
              <a:t>号（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两母）  </a:t>
            </a:r>
            <a:r>
              <a:rPr lang="en-US" altLang="zh-CN" dirty="0" smtClean="0"/>
              <a:t>&gt;  1</a:t>
            </a:r>
            <a:r>
              <a:rPr lang="zh-CN" altLang="en-US" dirty="0" smtClean="0"/>
              <a:t>号（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两公）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zh-CN" altLang="en-US" dirty="0"/>
              <a:t>多数人对螃蟹的喜好为： 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两</a:t>
            </a:r>
            <a:r>
              <a:rPr lang="zh-CN" altLang="en-US" dirty="0"/>
              <a:t>母） </a:t>
            </a:r>
            <a:r>
              <a:rPr lang="en-US" altLang="zh-CN" dirty="0"/>
              <a:t> &gt;  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</a:t>
            </a:r>
            <a:r>
              <a:rPr lang="zh-CN" altLang="en-US" dirty="0"/>
              <a:t>母）  </a:t>
            </a:r>
            <a:r>
              <a:rPr lang="en-US" altLang="zh-CN" dirty="0"/>
              <a:t>&gt;  1</a:t>
            </a:r>
            <a:r>
              <a:rPr lang="zh-CN" altLang="en-US" dirty="0"/>
              <a:t>号（</a:t>
            </a:r>
            <a:r>
              <a:rPr lang="en-US" altLang="zh-CN" dirty="0"/>
              <a:t>5</a:t>
            </a:r>
            <a:r>
              <a:rPr lang="zh-CN" altLang="en-US" dirty="0"/>
              <a:t>两公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zh-CN" altLang="en-US" dirty="0"/>
              <a:t>在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zh-CN" altLang="en-US" dirty="0"/>
              <a:t>多数人对螃蟹的喜好为： </a:t>
            </a:r>
            <a:r>
              <a:rPr lang="en-US" altLang="zh-CN" dirty="0"/>
              <a:t>1</a:t>
            </a:r>
            <a:r>
              <a:rPr lang="zh-CN" altLang="en-US" dirty="0"/>
              <a:t>号（</a:t>
            </a:r>
            <a:r>
              <a:rPr lang="en-US" altLang="zh-CN" dirty="0"/>
              <a:t>5</a:t>
            </a:r>
            <a:r>
              <a:rPr lang="zh-CN" altLang="en-US" dirty="0"/>
              <a:t>两公） </a:t>
            </a:r>
            <a:r>
              <a:rPr lang="en-US" altLang="zh-CN" dirty="0"/>
              <a:t> </a:t>
            </a:r>
            <a:r>
              <a:rPr lang="en-US" altLang="zh-CN" dirty="0" smtClean="0"/>
              <a:t> &gt;  3</a:t>
            </a:r>
            <a:r>
              <a:rPr lang="zh-CN" altLang="en-US" dirty="0"/>
              <a:t>号（</a:t>
            </a:r>
            <a:r>
              <a:rPr lang="en-US" altLang="zh-CN" dirty="0"/>
              <a:t>4</a:t>
            </a:r>
            <a:r>
              <a:rPr lang="zh-CN" altLang="en-US" dirty="0"/>
              <a:t>两母） </a:t>
            </a:r>
            <a:r>
              <a:rPr lang="en-US" altLang="zh-CN" dirty="0"/>
              <a:t> &gt;  2</a:t>
            </a:r>
            <a:r>
              <a:rPr lang="zh-CN" altLang="en-US" dirty="0"/>
              <a:t>号（</a:t>
            </a:r>
            <a:r>
              <a:rPr lang="en-US" altLang="zh-CN" dirty="0"/>
              <a:t>3</a:t>
            </a:r>
            <a:r>
              <a:rPr lang="zh-CN" altLang="en-US" dirty="0"/>
              <a:t>两</a:t>
            </a:r>
            <a:r>
              <a:rPr lang="zh-CN" altLang="en-US" dirty="0" smtClean="0"/>
              <a:t>母）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造一些螃蟹数据，并把月份信息放入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把数据划分为训练数据和测试数据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验证回归方法和学习以排序的方法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9" y="2068422"/>
            <a:ext cx="7006235" cy="2540802"/>
          </a:xfrm>
        </p:spPr>
        <p:txBody>
          <a:bodyPr rtlCol="0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任意多边形：形状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：形状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:形状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" name="图形 14" descr="恐龙轮廓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扎着马尾的女孩举着手，背景为黑板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机器学习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771078"/>
            <a:ext cx="7146929" cy="4579339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sz="2400" b="1" dirty="0" smtClean="0"/>
              <a:t>定义</a:t>
            </a:r>
            <a:endParaRPr lang="en-US" altLang="zh-CN" sz="2400" b="1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给定任务和对任务的评价指标，计算机程序能够从经验学习，就是说，计算机基于经验在任务上的评价指标有提升。（通过经验，找到规律，并做可以评价的任务）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经验： 表现形式经常是数据，规律：表现形式经常是模型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如何才能提升：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存在内在规律，并体现在数据里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规律有普适性，过去的经验会继续在新的任务里复现</a:t>
            </a:r>
            <a:r>
              <a:rPr lang="en-US" altLang="zh-CN" dirty="0" smtClean="0"/>
              <a:t>	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占位符 36" descr="建筑绘图页特写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 descr="显微镜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图片占位符 32" descr="在黑板上写字的手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长方形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i="1" dirty="0" smtClean="0"/>
              <a:t>Machine learning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55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机器学习里的偏差和方差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771078"/>
            <a:ext cx="7515639" cy="4579339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sz="2400" b="1" dirty="0" smtClean="0"/>
              <a:t>学到的模型并不是真正的背后规律，为什么？</a:t>
            </a:r>
            <a:endParaRPr lang="en-US" altLang="zh-CN" sz="2400" b="1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sz="2400" b="1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数据的局限性：数据与规律的偏离</a:t>
            </a:r>
            <a:endParaRPr lang="en-US" altLang="zh-CN" sz="2400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数据的质</a:t>
            </a:r>
            <a:endParaRPr lang="en-US" altLang="zh-CN" sz="2400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数据的量（方差）</a:t>
            </a:r>
            <a:endParaRPr lang="en-US" altLang="zh-CN" sz="2400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000" i="1" dirty="0" smtClean="0"/>
              <a:t>表现形式：不同数据集学到的模型的不同</a:t>
            </a:r>
            <a:r>
              <a:rPr lang="en-US" altLang="zh-CN" sz="2400" b="1" dirty="0" smtClean="0"/>
              <a:t>		</a:t>
            </a:r>
            <a:endParaRPr lang="en-US" altLang="zh-CN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dirty="0" smtClean="0"/>
              <a:t>2. </a:t>
            </a:r>
            <a:r>
              <a:rPr lang="zh-CN" altLang="en-US" sz="2400" dirty="0" smtClean="0"/>
              <a:t>模型的局限性：模型不能完美表达数据（偏差）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000" i="1" dirty="0" smtClean="0"/>
              <a:t>表现形式：模型在现有数据上的局限</a:t>
            </a:r>
            <a:endParaRPr lang="en-US" altLang="zh-CN" sz="2000" i="1" dirty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sz="2400" b="1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占位符 36" descr="建筑绘图页特写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 descr="显微镜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图片占位符 32" descr="在黑板上写字的手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i="1" dirty="0" smtClean="0"/>
              <a:t>Bias and </a:t>
            </a:r>
            <a:r>
              <a:rPr lang="en-US" altLang="zh-CN" i="1" dirty="0"/>
              <a:t>v</a:t>
            </a:r>
            <a:r>
              <a:rPr lang="en-US" altLang="zh-CN" i="1" dirty="0" smtClean="0"/>
              <a:t>ariance in machine learning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72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5828" y="28165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>
                    <a:latin typeface="Cambria Math" panose="02040503050406030204" pitchFamily="18" charset="0"/>
                  </a:rPr>
                  <a:t>真实背后规律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b="0" dirty="0" smtClean="0"/>
              </a:p>
              <a:p>
                <a:pPr marL="263525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828" y="281654"/>
                <a:ext cx="10515600" cy="4351338"/>
              </a:xfrm>
              <a:blipFill>
                <a:blip r:embed="rId2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5424"/>
          <a:stretch/>
        </p:blipFill>
        <p:spPr>
          <a:xfrm>
            <a:off x="884903" y="1526457"/>
            <a:ext cx="6620027" cy="46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3276" y="328613"/>
                <a:ext cx="10853737" cy="5348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偏差大，方差小的例子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pPr lvl="1"/>
                <a:r>
                  <a:rPr lang="zh-CN" altLang="en-US" dirty="0" smtClean="0"/>
                  <a:t>模型：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蓝</a:t>
                </a:r>
                <a:r>
                  <a:rPr lang="zh-CN" altLang="en-US" dirty="0" smtClean="0"/>
                  <a:t>点：训练数据　红点：测试数据　紫点：打酱油数据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276" y="328613"/>
                <a:ext cx="10853737" cy="5348288"/>
              </a:xfrm>
              <a:blipFill>
                <a:blip r:embed="rId3"/>
                <a:stretch>
                  <a:fillRect l="-1348" t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204448"/>
            <a:ext cx="5396212" cy="4047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45" y="2365402"/>
            <a:ext cx="5181607" cy="38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5390" y="428625"/>
                <a:ext cx="10853737" cy="5348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偏差小，方差大的例子</a:t>
                </a: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模型：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zh-CN" altLang="en-US" dirty="0"/>
                  <a:t>蓝点：训练</a:t>
                </a:r>
                <a:r>
                  <a:rPr lang="zh-CN" altLang="en-US" dirty="0" smtClean="0"/>
                  <a:t>数据　红</a:t>
                </a:r>
                <a:r>
                  <a:rPr lang="zh-CN" altLang="en-US" dirty="0"/>
                  <a:t>点：</a:t>
                </a:r>
                <a:r>
                  <a:rPr lang="zh-CN" altLang="en-US" dirty="0" smtClean="0"/>
                  <a:t>测试数据　紫点：打酱油数据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390" y="428625"/>
                <a:ext cx="10853737" cy="5348288"/>
              </a:xfrm>
              <a:blipFill>
                <a:blip r:embed="rId2"/>
                <a:stretch>
                  <a:fillRect l="-1291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2297663"/>
            <a:ext cx="5452195" cy="4089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9" y="2297663"/>
            <a:ext cx="5358882" cy="40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442" y="187395"/>
            <a:ext cx="5302548" cy="61401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监督学习：有</a:t>
            </a:r>
            <a:r>
              <a:rPr lang="zh-CN" altLang="en-US" sz="2800" dirty="0" smtClean="0"/>
              <a:t>标签</a:t>
            </a:r>
            <a:r>
              <a:rPr lang="zh-CN" altLang="en-US" sz="2800" dirty="0" smtClean="0"/>
              <a:t>学习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979757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en-US" altLang="zh-CN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标签</a:t>
            </a:r>
            <a:endParaRPr lang="en-US" altLang="zh-CN" b="1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模型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预测</a:t>
            </a:r>
            <a:endParaRPr lang="en-US" altLang="zh-CN" b="1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距离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84225" y="4702595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复杂度</a:t>
            </a:r>
            <a:endParaRPr lang="en-US" altLang="zh-CN" b="1" dirty="0" smtClean="0"/>
          </a:p>
        </p:txBody>
      </p:sp>
      <p:cxnSp>
        <p:nvCxnSpPr>
          <p:cNvPr id="33" name="直接箭头连接符 32"/>
          <p:cNvCxnSpPr>
            <a:stCxn id="13" idx="2"/>
            <a:endCxn id="28" idx="1"/>
          </p:cNvCxnSpPr>
          <p:nvPr/>
        </p:nvCxnSpPr>
        <p:spPr>
          <a:xfrm rot="10800000" flipH="1" flipV="1">
            <a:off x="926213" y="3289231"/>
            <a:ext cx="58011" cy="1668858"/>
          </a:xfrm>
          <a:prstGeom prst="bentConnector3">
            <a:avLst>
              <a:gd name="adj1" fmla="val -394063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352471" y="4646203"/>
            <a:ext cx="1324535" cy="5910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优化器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>
            <a:stCxn id="41" idx="0"/>
            <a:endCxn id="13" idx="4"/>
          </p:cNvCxnSpPr>
          <p:nvPr/>
        </p:nvCxnSpPr>
        <p:spPr>
          <a:xfrm rot="16200000" flipV="1">
            <a:off x="2270888" y="2902351"/>
            <a:ext cx="1061446" cy="242625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3"/>
            <a:endCxn id="41" idx="2"/>
          </p:cNvCxnSpPr>
          <p:nvPr/>
        </p:nvCxnSpPr>
        <p:spPr>
          <a:xfrm flipV="1">
            <a:off x="2234801" y="4941730"/>
            <a:ext cx="1117670" cy="163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41" idx="6"/>
          </p:cNvCxnSpPr>
          <p:nvPr/>
        </p:nvCxnSpPr>
        <p:spPr>
          <a:xfrm rot="5400000">
            <a:off x="4610187" y="3611545"/>
            <a:ext cx="1397005" cy="1263365"/>
          </a:xfrm>
          <a:prstGeom prst="bentConnector2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3"/>
            <a:endCxn id="7" idx="0"/>
          </p:cNvCxnSpPr>
          <p:nvPr/>
        </p:nvCxnSpPr>
        <p:spPr>
          <a:xfrm>
            <a:off x="3230333" y="1305233"/>
            <a:ext cx="472698" cy="551019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" idx="1"/>
            <a:endCxn id="6" idx="0"/>
          </p:cNvCxnSpPr>
          <p:nvPr/>
        </p:nvCxnSpPr>
        <p:spPr>
          <a:xfrm rot="10800000" flipV="1">
            <a:off x="1625461" y="1305233"/>
            <a:ext cx="354296" cy="562720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  <a:prstGeom prst="rect">
            <a:avLst/>
          </a:prstGeom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15572" y="5777054"/>
            <a:ext cx="8155960" cy="9742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在训练数据上进行学习</a:t>
            </a:r>
            <a:endParaRPr lang="en-US" altLang="zh-CN" sz="2800" dirty="0" smtClean="0"/>
          </a:p>
          <a:p>
            <a:r>
              <a:rPr lang="zh-CN" altLang="en-US" sz="2800" dirty="0" smtClean="0"/>
              <a:t>在新的数据上对模型进行验证</a:t>
            </a:r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4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  <p:bldP spid="22" grpId="1" animBg="1"/>
      <p:bldP spid="28" grpId="0" animBg="1"/>
      <p:bldP spid="28" grpId="1" animBg="1"/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8731582" cy="540000"/>
          </a:xfrm>
        </p:spPr>
        <p:txBody>
          <a:bodyPr rtlCol="0"/>
          <a:lstStyle/>
          <a:p>
            <a:pPr rtl="0"/>
            <a:r>
              <a:rPr lang="zh-CN" altLang="en-US" dirty="0" smtClean="0"/>
              <a:t>学习以排序：通过学习、学会不同情况下排序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369211"/>
            <a:ext cx="8112092" cy="5194667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十月的三</a:t>
            </a:r>
            <a:r>
              <a:rPr lang="zh-CN" altLang="en-US" dirty="0"/>
              <a:t>种</a:t>
            </a:r>
            <a:r>
              <a:rPr lang="zh-CN" altLang="en-US" dirty="0" smtClean="0"/>
              <a:t>大闸蟹（九月和十一月会是另外的情形）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回归：５两公 </a:t>
            </a:r>
            <a:r>
              <a:rPr lang="en-US" altLang="zh-CN" dirty="0" smtClean="0">
                <a:sym typeface="Wingdings" panose="05000000000000000000" pitchFamily="2" charset="2"/>
              </a:rPr>
              <a:t> x</a:t>
            </a:r>
            <a:r>
              <a:rPr lang="zh-CN" altLang="en-US" dirty="0" smtClean="0">
                <a:sym typeface="Wingdings" panose="05000000000000000000" pitchFamily="2" charset="2"/>
              </a:rPr>
              <a:t>分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学习以排序：　３号　＞　２号　＞　１号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	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i="1" dirty="0" smtClean="0"/>
              <a:t>Learning to rank</a:t>
            </a:r>
            <a:endParaRPr lang="en-US" i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0045"/>
              </p:ext>
            </p:extLst>
          </p:nvPr>
        </p:nvGraphicFramePr>
        <p:xfrm>
          <a:off x="1175136" y="1810148"/>
          <a:ext cx="6481820" cy="200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455">
                  <a:extLst>
                    <a:ext uri="{9D8B030D-6E8A-4147-A177-3AD203B41FA5}">
                      <a16:colId xmlns:a16="http://schemas.microsoft.com/office/drawing/2014/main" val="1045338916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074970731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2054003457"/>
                    </a:ext>
                  </a:extLst>
                </a:gridCol>
                <a:gridCol w="1620455">
                  <a:extLst>
                    <a:ext uri="{9D8B030D-6E8A-4147-A177-3AD203B41FA5}">
                      <a16:colId xmlns:a16="http://schemas.microsoft.com/office/drawing/2014/main" val="1230922"/>
                    </a:ext>
                  </a:extLst>
                </a:gridCol>
              </a:tblGrid>
              <a:tr h="502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号：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两母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466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永强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4850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2132"/>
                  </a:ext>
                </a:extLst>
              </a:tr>
              <a:tr h="5024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5209527" cy="753905"/>
          </a:xfrm>
        </p:spPr>
        <p:txBody>
          <a:bodyPr rtlCol="0"/>
          <a:lstStyle/>
          <a:p>
            <a:pPr rtl="0"/>
            <a:r>
              <a:rPr lang="zh-CN" altLang="en-US" b="1" dirty="0" smtClean="0"/>
              <a:t>应用场景</a:t>
            </a:r>
            <a:endParaRPr lang="zh-CN" altLang="en-US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48944"/>
            <a:ext cx="3150511" cy="3932750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信息检索：搜索引擎</a:t>
            </a:r>
            <a:endParaRPr lang="en-US" altLang="zh-CN" noProof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en-US" altLang="zh-CN" noProof="1" smtClean="0"/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rtl="0">
              <a:lnSpc>
                <a:spcPct val="110000"/>
              </a:lnSpc>
            </a:pPr>
            <a:r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推荐系统，广告展示</a:t>
            </a:r>
            <a:endParaRPr lang="en-US" altLang="zh-CN" noProof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marL="0" indent="0" rtl="0">
              <a:lnSpc>
                <a:spcPct val="110000"/>
              </a:lnSpc>
              <a:buNone/>
            </a:pP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5558" y="1548944"/>
            <a:ext cx="6657473" cy="3932750"/>
          </a:xfrm>
        </p:spPr>
        <p:txBody>
          <a:bodyPr rtlCol="0"/>
          <a:lstStyle/>
          <a:p>
            <a:pPr>
              <a:lnSpc>
                <a:spcPct val="110000"/>
              </a:lnSpc>
            </a:pPr>
            <a:r>
              <a:rPr lang="zh-CN" altLang="en-US" noProof="1" smtClean="0"/>
              <a:t>以对（</a:t>
            </a:r>
            <a:r>
              <a:rPr lang="en-US" altLang="zh-CN" noProof="1" smtClean="0"/>
              <a:t>pair</a:t>
            </a:r>
            <a:r>
              <a:rPr lang="zh-CN" altLang="en-US" noProof="1" smtClean="0"/>
              <a:t>）为单位</a:t>
            </a:r>
            <a:endParaRPr lang="en-US" altLang="zh-CN" noProof="1" smtClean="0"/>
          </a:p>
          <a:p>
            <a:pPr lvl="1">
              <a:lnSpc>
                <a:spcPct val="110000"/>
              </a:lnSpc>
            </a:pPr>
            <a:r>
              <a:rPr lang="en-US" altLang="zh-CN" noProof="1" smtClean="0"/>
              <a:t>From </a:t>
            </a:r>
            <a:r>
              <a:rPr lang="en-US" altLang="zh-CN" noProof="1"/>
              <a:t>RankNet to LambdaRank to </a:t>
            </a:r>
            <a:r>
              <a:rPr lang="en-US" altLang="zh-CN" noProof="1" smtClean="0"/>
              <a:t>LambdaMART</a:t>
            </a:r>
          </a:p>
          <a:p>
            <a:pPr lvl="2">
              <a:lnSpc>
                <a:spcPct val="110000"/>
              </a:lnSpc>
            </a:pPr>
            <a:r>
              <a:rPr lang="zh-CN" altLang="en-US" noProof="1" smtClean="0"/>
              <a:t>学习方式是把同一个人对各螃蟹的评价变成两两一对</a:t>
            </a:r>
            <a:endParaRPr lang="en-US" altLang="zh-CN" noProof="1" smtClean="0"/>
          </a:p>
          <a:p>
            <a:pPr lvl="2">
              <a:lnSpc>
                <a:spcPct val="110000"/>
              </a:lnSpc>
            </a:pPr>
            <a:r>
              <a:rPr lang="zh-CN" altLang="en-US" noProof="1" smtClean="0"/>
              <a:t>在每一对上进行学习，缺点在于时间复杂度高</a:t>
            </a:r>
            <a:endParaRPr lang="en-US" altLang="zh-CN" noProof="1" smtClean="0"/>
          </a:p>
          <a:p>
            <a:pPr lvl="1">
              <a:lnSpc>
                <a:spcPct val="110000"/>
              </a:lnSpc>
            </a:pPr>
            <a:endParaRPr lang="en-US" altLang="zh-CN" noProof="1"/>
          </a:p>
          <a:p>
            <a:pPr>
              <a:lnSpc>
                <a:spcPct val="110000"/>
              </a:lnSpc>
            </a:pPr>
            <a:r>
              <a:rPr lang="zh-CN" altLang="en-US" b="1" noProof="1" smtClean="0"/>
              <a:t>以列表（</a:t>
            </a:r>
            <a:r>
              <a:rPr lang="en-US" altLang="zh-CN" b="1" noProof="1" smtClean="0"/>
              <a:t>list</a:t>
            </a:r>
            <a:r>
              <a:rPr lang="zh-CN" altLang="en-US" b="1" noProof="1" smtClean="0"/>
              <a:t>）为单位</a:t>
            </a:r>
            <a:endParaRPr lang="en-US" altLang="zh-CN" b="1" noProof="1" smtClean="0"/>
          </a:p>
          <a:p>
            <a:pPr lvl="1">
              <a:lnSpc>
                <a:spcPct val="110000"/>
              </a:lnSpc>
            </a:pPr>
            <a:r>
              <a:rPr lang="en-US" altLang="zh-CN" noProof="1" smtClean="0"/>
              <a:t>learning </a:t>
            </a:r>
            <a:r>
              <a:rPr lang="en-US" altLang="zh-CN" noProof="1"/>
              <a:t>to rank from pairwise approach to listwise </a:t>
            </a:r>
            <a:r>
              <a:rPr lang="en-US" altLang="zh-CN" noProof="1" smtClean="0"/>
              <a:t>approach</a:t>
            </a:r>
          </a:p>
          <a:p>
            <a:pPr>
              <a:lnSpc>
                <a:spcPct val="110000"/>
              </a:lnSpc>
            </a:pPr>
            <a:endParaRPr lang="en-US" altLang="zh-CN" noProof="1"/>
          </a:p>
          <a:p>
            <a:pPr rtl="0">
              <a:lnSpc>
                <a:spcPct val="110000"/>
              </a:lnSpc>
            </a:pPr>
            <a:endParaRPr lang="en-US" altLang="zh-CN" noProof="1"/>
          </a:p>
          <a:p>
            <a:pPr marL="0" indent="0" rtl="0">
              <a:lnSpc>
                <a:spcPct val="110000"/>
              </a:lnSpc>
              <a:buNone/>
            </a:pP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 txBox="1">
            <a:spLocks/>
          </p:cNvSpPr>
          <p:nvPr/>
        </p:nvSpPr>
        <p:spPr>
          <a:xfrm>
            <a:off x="5165558" y="684524"/>
            <a:ext cx="5209527" cy="753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b="1" dirty="0" smtClean="0"/>
              <a:t>经典论文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621_TF78043420" id="{8AA9389B-1C69-484B-B633-4AAB3556C3B9}" vid="{04489F32-CC35-44CF-94D0-4D4C9609F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科技展览演示文稿</Template>
  <TotalTime>0</TotalTime>
  <Words>955</Words>
  <Application>Microsoft Office PowerPoint</Application>
  <PresentationFormat>宽屏</PresentationFormat>
  <Paragraphs>284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 UI</vt:lpstr>
      <vt:lpstr>Arial</vt:lpstr>
      <vt:lpstr>Cambria Math</vt:lpstr>
      <vt:lpstr>Lucida Sans Typewriter</vt:lpstr>
      <vt:lpstr>Times New Roman</vt:lpstr>
      <vt:lpstr>Wingdings</vt:lpstr>
      <vt:lpstr>Office 主题</vt:lpstr>
      <vt:lpstr> 以列表为单位的学习以排序与          PyTorch基础</vt:lpstr>
      <vt:lpstr>机器学习</vt:lpstr>
      <vt:lpstr>机器学习里的偏差和方差</vt:lpstr>
      <vt:lpstr>PowerPoint 演示文稿</vt:lpstr>
      <vt:lpstr>PowerPoint 演示文稿</vt:lpstr>
      <vt:lpstr>PowerPoint 演示文稿</vt:lpstr>
      <vt:lpstr>监督学习：有标签学习</vt:lpstr>
      <vt:lpstr>学习以排序：通过学习、学会不同情况下排序</vt:lpstr>
      <vt:lpstr>应用场景</vt:lpstr>
      <vt:lpstr>任务和评价标准</vt:lpstr>
      <vt:lpstr>PowerPoint 演示文稿</vt:lpstr>
      <vt:lpstr>以列表为单位学习以排序  Listwise learning to rank</vt:lpstr>
      <vt:lpstr>以列表为单位学习以排序  Listwise learning to rank top-1 method in learning to rank from pairwise approach to listwise approach</vt:lpstr>
      <vt:lpstr>以列表为单位学习以排序：螃蟹</vt:lpstr>
      <vt:lpstr>   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2020-09-16T13:25:42Z</dcterms:created>
  <dcterms:modified xsi:type="dcterms:W3CDTF">2020-09-20T10:17:21Z</dcterms:modified>
</cp:coreProperties>
</file>