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DM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37038" y="492908"/>
            <a:ext cx="15013925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b="true" sz="8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 Voice Over Circuit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3081" y="4404328"/>
            <a:ext cx="17641837" cy="305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0"/>
              </a:lnSpc>
            </a:pPr>
            <a:r>
              <a:rPr lang="en-US" sz="43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audio voice-over circuit is designed to effortlessly alternate between two audio sources, typically a microphone input and an external audio input, based on user desire. It guarantees higher sound quality with minimum noise, distortion, and latency.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0726" y="9676380"/>
            <a:ext cx="3408037" cy="650625"/>
          </a:xfrm>
          <a:custGeom>
            <a:avLst/>
            <a:gdLst/>
            <a:ahLst/>
            <a:cxnLst/>
            <a:rect r="r" b="b" t="t" l="l"/>
            <a:pathLst>
              <a:path h="650625" w="3408037">
                <a:moveTo>
                  <a:pt x="0" y="0"/>
                </a:moveTo>
                <a:lnTo>
                  <a:pt x="3408037" y="0"/>
                </a:lnTo>
                <a:lnTo>
                  <a:pt x="3408037" y="650625"/>
                </a:lnTo>
                <a:lnTo>
                  <a:pt x="0" y="65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8781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31474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0937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21218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0149" y="9716385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83132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15922">
            <a:off x="14375585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3438" y="1989377"/>
            <a:ext cx="7103935" cy="6315314"/>
          </a:xfrm>
          <a:custGeom>
            <a:avLst/>
            <a:gdLst/>
            <a:ahLst/>
            <a:cxnLst/>
            <a:rect r="r" b="b" t="t" l="l"/>
            <a:pathLst>
              <a:path h="6315314" w="7103935">
                <a:moveTo>
                  <a:pt x="0" y="0"/>
                </a:moveTo>
                <a:lnTo>
                  <a:pt x="7103935" y="0"/>
                </a:lnTo>
                <a:lnTo>
                  <a:pt x="7103935" y="6315314"/>
                </a:lnTo>
                <a:lnTo>
                  <a:pt x="0" y="6315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53" t="-788" r="-210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22202" y="1985843"/>
            <a:ext cx="6673747" cy="6315314"/>
          </a:xfrm>
          <a:custGeom>
            <a:avLst/>
            <a:gdLst/>
            <a:ahLst/>
            <a:cxnLst/>
            <a:rect r="r" b="b" t="t" l="l"/>
            <a:pathLst>
              <a:path h="6315314" w="6673747">
                <a:moveTo>
                  <a:pt x="0" y="0"/>
                </a:moveTo>
                <a:lnTo>
                  <a:pt x="6673747" y="0"/>
                </a:lnTo>
                <a:lnTo>
                  <a:pt x="6673747" y="6315314"/>
                </a:lnTo>
                <a:lnTo>
                  <a:pt x="0" y="63153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9" t="0" r="-3919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63613" y="72173"/>
            <a:ext cx="7760774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PCB Design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0726" y="9676380"/>
            <a:ext cx="3408037" cy="650625"/>
          </a:xfrm>
          <a:custGeom>
            <a:avLst/>
            <a:gdLst/>
            <a:ahLst/>
            <a:cxnLst/>
            <a:rect r="r" b="b" t="t" l="l"/>
            <a:pathLst>
              <a:path h="650625" w="3408037">
                <a:moveTo>
                  <a:pt x="0" y="0"/>
                </a:moveTo>
                <a:lnTo>
                  <a:pt x="3408037" y="0"/>
                </a:lnTo>
                <a:lnTo>
                  <a:pt x="3408037" y="650625"/>
                </a:lnTo>
                <a:lnTo>
                  <a:pt x="0" y="65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8781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31474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0937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21218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0149" y="9716385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83132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15922">
            <a:off x="14375585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63707" y="2135235"/>
            <a:ext cx="7738302" cy="6016530"/>
          </a:xfrm>
          <a:custGeom>
            <a:avLst/>
            <a:gdLst/>
            <a:ahLst/>
            <a:cxnLst/>
            <a:rect r="r" b="b" t="t" l="l"/>
            <a:pathLst>
              <a:path h="6016530" w="7738302">
                <a:moveTo>
                  <a:pt x="0" y="0"/>
                </a:moveTo>
                <a:lnTo>
                  <a:pt x="7738302" y="0"/>
                </a:lnTo>
                <a:lnTo>
                  <a:pt x="7738302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135235"/>
            <a:ext cx="8282237" cy="6016530"/>
          </a:xfrm>
          <a:custGeom>
            <a:avLst/>
            <a:gdLst/>
            <a:ahLst/>
            <a:cxnLst/>
            <a:rect r="r" b="b" t="t" l="l"/>
            <a:pathLst>
              <a:path h="6016530" w="8282237">
                <a:moveTo>
                  <a:pt x="0" y="0"/>
                </a:moveTo>
                <a:lnTo>
                  <a:pt x="8282237" y="0"/>
                </a:lnTo>
                <a:lnTo>
                  <a:pt x="8282237" y="6016530"/>
                </a:lnTo>
                <a:lnTo>
                  <a:pt x="0" y="60165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17" t="0" r="-273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68779" y="268292"/>
            <a:ext cx="6352440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Enclosure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248" y="1265617"/>
            <a:ext cx="9684492" cy="7448899"/>
          </a:xfrm>
          <a:custGeom>
            <a:avLst/>
            <a:gdLst/>
            <a:ahLst/>
            <a:cxnLst/>
            <a:rect r="r" b="b" t="t" l="l"/>
            <a:pathLst>
              <a:path h="7448899" w="9684492">
                <a:moveTo>
                  <a:pt x="0" y="0"/>
                </a:moveTo>
                <a:lnTo>
                  <a:pt x="9684492" y="0"/>
                </a:lnTo>
                <a:lnTo>
                  <a:pt x="9684492" y="7448899"/>
                </a:lnTo>
                <a:lnTo>
                  <a:pt x="0" y="7448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9877" b="-5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95643" y="674791"/>
            <a:ext cx="5029993" cy="8630551"/>
          </a:xfrm>
          <a:custGeom>
            <a:avLst/>
            <a:gdLst/>
            <a:ahLst/>
            <a:cxnLst/>
            <a:rect r="r" b="b" t="t" l="l"/>
            <a:pathLst>
              <a:path h="8630551" w="5029993">
                <a:moveTo>
                  <a:pt x="0" y="0"/>
                </a:moveTo>
                <a:lnTo>
                  <a:pt x="5029993" y="0"/>
                </a:lnTo>
                <a:lnTo>
                  <a:pt x="5029993" y="8630551"/>
                </a:lnTo>
                <a:lnTo>
                  <a:pt x="0" y="8630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60726" y="9676380"/>
            <a:ext cx="3408037" cy="650625"/>
          </a:xfrm>
          <a:custGeom>
            <a:avLst/>
            <a:gdLst/>
            <a:ahLst/>
            <a:cxnLst/>
            <a:rect r="r" b="b" t="t" l="l"/>
            <a:pathLst>
              <a:path h="650625" w="3408037">
                <a:moveTo>
                  <a:pt x="0" y="0"/>
                </a:moveTo>
                <a:lnTo>
                  <a:pt x="3408037" y="0"/>
                </a:lnTo>
                <a:lnTo>
                  <a:pt x="3408037" y="650625"/>
                </a:lnTo>
                <a:lnTo>
                  <a:pt x="0" y="650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8781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931474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0937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21218" y="9676380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8" y="0"/>
                </a:lnTo>
                <a:lnTo>
                  <a:pt x="3198488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40149" y="9716385"/>
            <a:ext cx="3198487" cy="610620"/>
          </a:xfrm>
          <a:custGeom>
            <a:avLst/>
            <a:gdLst/>
            <a:ahLst/>
            <a:cxnLst/>
            <a:rect r="r" b="b" t="t" l="l"/>
            <a:pathLst>
              <a:path h="610620" w="3198487">
                <a:moveTo>
                  <a:pt x="0" y="0"/>
                </a:moveTo>
                <a:lnTo>
                  <a:pt x="3198487" y="0"/>
                </a:lnTo>
                <a:lnTo>
                  <a:pt x="3198487" y="610620"/>
                </a:lnTo>
                <a:lnTo>
                  <a:pt x="0" y="610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783132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7215922">
            <a:off x="14375585" y="-4155789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36946" y="828675"/>
            <a:ext cx="10347981" cy="1873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10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you!!!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2797" y="4439932"/>
            <a:ext cx="14665983" cy="260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8034" indent="-394017" lvl="1">
              <a:lnSpc>
                <a:spcPts val="5036"/>
              </a:lnSpc>
              <a:buFont typeface="Arial"/>
              <a:buChar char="•"/>
            </a:pPr>
            <a:r>
              <a:rPr lang="en-US" sz="3649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Bandara.I.W.T.N         220061H</a:t>
            </a:r>
          </a:p>
          <a:p>
            <a:pPr algn="l" marL="788034" indent="-394017" lvl="1">
              <a:lnSpc>
                <a:spcPts val="5036"/>
              </a:lnSpc>
              <a:buFont typeface="Arial"/>
              <a:buChar char="•"/>
            </a:pPr>
            <a:r>
              <a:rPr lang="en-US" sz="3649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Wijenayaka.M.B.T.I    220711D</a:t>
            </a:r>
          </a:p>
          <a:p>
            <a:pPr algn="l" marL="788034" indent="-394017" lvl="1">
              <a:lnSpc>
                <a:spcPts val="5036"/>
              </a:lnSpc>
              <a:buFont typeface="Arial"/>
              <a:buChar char="•"/>
            </a:pPr>
            <a:r>
              <a:rPr lang="en-US" sz="3649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Senaweera.S.A.H.D   220596C</a:t>
            </a:r>
          </a:p>
          <a:p>
            <a:pPr algn="l" marL="788034" indent="-394017" lvl="1">
              <a:lnSpc>
                <a:spcPts val="5036"/>
              </a:lnSpc>
              <a:spcBef>
                <a:spcPct val="0"/>
              </a:spcBef>
              <a:buFont typeface="Arial"/>
              <a:buChar char="•"/>
            </a:pPr>
            <a:r>
              <a:rPr lang="en-US" sz="3649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Sanjeewa.P.M.G.P.N  220577U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11008" y="3191975"/>
            <a:ext cx="1466598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  <a:spcBef>
                <a:spcPct val="0"/>
              </a:spcBef>
            </a:pPr>
            <a:r>
              <a:rPr lang="en-US" sz="500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Team Syncronix,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8937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933624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44687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55750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66812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8" y="0"/>
                </a:lnTo>
                <a:lnTo>
                  <a:pt x="2988938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77875" y="9716385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5039" y="2503795"/>
            <a:ext cx="15117921" cy="6330630"/>
          </a:xfrm>
          <a:custGeom>
            <a:avLst/>
            <a:gdLst/>
            <a:ahLst/>
            <a:cxnLst/>
            <a:rect r="r" b="b" t="t" l="l"/>
            <a:pathLst>
              <a:path h="6330630" w="15117921">
                <a:moveTo>
                  <a:pt x="0" y="0"/>
                </a:moveTo>
                <a:lnTo>
                  <a:pt x="15117922" y="0"/>
                </a:lnTo>
                <a:lnTo>
                  <a:pt x="15117922" y="6330630"/>
                </a:lnTo>
                <a:lnTo>
                  <a:pt x="0" y="6330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9557" y="517449"/>
            <a:ext cx="14783404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Audio Voice Over Circuit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15260" y="464779"/>
            <a:ext cx="6578077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Bandpass-Filter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102095">
            <a:off x="15309744" y="672790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2" y="0"/>
                </a:lnTo>
                <a:lnTo>
                  <a:pt x="5956512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580" y="1998304"/>
            <a:ext cx="11351049" cy="3362125"/>
          </a:xfrm>
          <a:custGeom>
            <a:avLst/>
            <a:gdLst/>
            <a:ahLst/>
            <a:cxnLst/>
            <a:rect r="r" b="b" t="t" l="l"/>
            <a:pathLst>
              <a:path h="3362125" w="11351049">
                <a:moveTo>
                  <a:pt x="0" y="0"/>
                </a:moveTo>
                <a:lnTo>
                  <a:pt x="11351049" y="0"/>
                </a:lnTo>
                <a:lnTo>
                  <a:pt x="11351049" y="3362125"/>
                </a:lnTo>
                <a:lnTo>
                  <a:pt x="0" y="3362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20" r="0" b="-22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827154"/>
            <a:ext cx="15551197" cy="357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Used NE5532P IC containing two op-amps to build a bandpass filter.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Designed to reduce echo feedback from the microphone input.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Filter isolates the frequency range of 500-5000 Hz.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Ensures clear audio output by minimizing unwanted feedback and preserving signal quality.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02095">
            <a:off x="15309744" y="672790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2" y="0"/>
                </a:lnTo>
                <a:lnTo>
                  <a:pt x="5956512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32552" y="2055118"/>
            <a:ext cx="12022896" cy="6176763"/>
          </a:xfrm>
          <a:custGeom>
            <a:avLst/>
            <a:gdLst/>
            <a:ahLst/>
            <a:cxnLst/>
            <a:rect r="r" b="b" t="t" l="l"/>
            <a:pathLst>
              <a:path h="6176763" w="12022896">
                <a:moveTo>
                  <a:pt x="0" y="0"/>
                </a:moveTo>
                <a:lnTo>
                  <a:pt x="12022896" y="0"/>
                </a:lnTo>
                <a:lnTo>
                  <a:pt x="12022896" y="6176764"/>
                </a:lnTo>
                <a:lnTo>
                  <a:pt x="0" y="61767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28218" y="569218"/>
            <a:ext cx="5831564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Pre-Amplifier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8402" y="8650982"/>
            <a:ext cx="15551197" cy="594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Band-Pass filter output drives through a pre-amplifier.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02095">
            <a:off x="16182139" y="5865679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1625377"/>
            <a:ext cx="11301259" cy="4110833"/>
          </a:xfrm>
          <a:custGeom>
            <a:avLst/>
            <a:gdLst/>
            <a:ahLst/>
            <a:cxnLst/>
            <a:rect r="r" b="b" t="t" l="l"/>
            <a:pathLst>
              <a:path h="4110833" w="11301259">
                <a:moveTo>
                  <a:pt x="0" y="0"/>
                </a:moveTo>
                <a:lnTo>
                  <a:pt x="11301258" y="0"/>
                </a:lnTo>
                <a:lnTo>
                  <a:pt x="11301258" y="4110833"/>
                </a:lnTo>
                <a:lnTo>
                  <a:pt x="0" y="41108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98753" y="237111"/>
            <a:ext cx="5998047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Peak-Detector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34408"/>
            <a:ext cx="15338153" cy="2978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Utilized a NE5532P IC.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Circuit captures the peak amplitude of the input audio signal.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Provides a steady DC output proportional to the peak amplitude.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Output serves as the input to the comparator for threshold detection.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02095">
            <a:off x="15684235" y="6114631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2"/>
                </a:lnTo>
                <a:lnTo>
                  <a:pt x="0" y="5956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4417" y="1574297"/>
            <a:ext cx="10439166" cy="4815065"/>
          </a:xfrm>
          <a:custGeom>
            <a:avLst/>
            <a:gdLst/>
            <a:ahLst/>
            <a:cxnLst/>
            <a:rect r="r" b="b" t="t" l="l"/>
            <a:pathLst>
              <a:path h="4815065" w="10439166">
                <a:moveTo>
                  <a:pt x="0" y="0"/>
                </a:moveTo>
                <a:lnTo>
                  <a:pt x="10439166" y="0"/>
                </a:lnTo>
                <a:lnTo>
                  <a:pt x="10439166" y="4815066"/>
                </a:lnTo>
                <a:lnTo>
                  <a:pt x="0" y="4815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65363" y="269372"/>
            <a:ext cx="5294526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Comparator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631855"/>
            <a:ext cx="14665983" cy="357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Used another NE5532P IC.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Comparator compares the peak detector’s output with a predefined threshold voltage.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Generates a high output when the peak signal exceeds the threshold.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02095">
            <a:off x="15684235" y="5494343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76370" y="1574297"/>
            <a:ext cx="7135259" cy="4530890"/>
          </a:xfrm>
          <a:custGeom>
            <a:avLst/>
            <a:gdLst/>
            <a:ahLst/>
            <a:cxnLst/>
            <a:rect r="r" b="b" t="t" l="l"/>
            <a:pathLst>
              <a:path h="4530890" w="7135259">
                <a:moveTo>
                  <a:pt x="0" y="0"/>
                </a:moveTo>
                <a:lnTo>
                  <a:pt x="7135260" y="0"/>
                </a:lnTo>
                <a:lnTo>
                  <a:pt x="7135260" y="4530890"/>
                </a:lnTo>
                <a:lnTo>
                  <a:pt x="0" y="45308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48525" y="259847"/>
            <a:ext cx="6790949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Switching-Circuit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354620"/>
            <a:ext cx="14938899" cy="417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Employed a 2N3904 NPN transistor and a relay.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Comparator's output acts as the control signal for the circuit.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Transistor output drives the relay.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Ensures efficient signal routing between,</a:t>
            </a:r>
          </a:p>
          <a:p>
            <a:pPr algn="l" marL="744855" indent="-372428" lvl="1">
              <a:lnSpc>
                <a:spcPts val="4761"/>
              </a:lnSpc>
              <a:buAutoNum type="arabicPeriod" startAt="1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microphone input </a:t>
            </a:r>
          </a:p>
          <a:p>
            <a:pPr algn="l" marL="744855" indent="-372428" lvl="1">
              <a:lnSpc>
                <a:spcPts val="4761"/>
              </a:lnSpc>
              <a:buAutoNum type="arabicPeriod" startAt="1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 audio input.</a:t>
            </a:r>
          </a:p>
          <a:p>
            <a:pPr algn="l">
              <a:lnSpc>
                <a:spcPts val="476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02095">
            <a:off x="15684235" y="5494343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365037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8" y="0"/>
                </a:lnTo>
                <a:lnTo>
                  <a:pt x="6452848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6067" y="-4022082"/>
            <a:ext cx="6452848" cy="5596379"/>
          </a:xfrm>
          <a:custGeom>
            <a:avLst/>
            <a:gdLst/>
            <a:ahLst/>
            <a:cxnLst/>
            <a:rect r="r" b="b" t="t" l="l"/>
            <a:pathLst>
              <a:path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73224" y="1574297"/>
            <a:ext cx="8941553" cy="4202530"/>
          </a:xfrm>
          <a:custGeom>
            <a:avLst/>
            <a:gdLst/>
            <a:ahLst/>
            <a:cxnLst/>
            <a:rect r="r" b="b" t="t" l="l"/>
            <a:pathLst>
              <a:path h="4202530" w="8941553">
                <a:moveTo>
                  <a:pt x="0" y="0"/>
                </a:moveTo>
                <a:lnTo>
                  <a:pt x="8941552" y="0"/>
                </a:lnTo>
                <a:lnTo>
                  <a:pt x="8941552" y="4202530"/>
                </a:lnTo>
                <a:lnTo>
                  <a:pt x="0" y="42025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96618" y="250322"/>
            <a:ext cx="6294763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CFF4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Main-Amplifier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34370"/>
            <a:ext cx="14938899" cy="3578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Used the LM386N IC to build an audio amplifier.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Designed to boost the signal strength for audio applications.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Provides sufficient gain and output power for clear sound.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Amplifies the input audio signal effectively.</a:t>
            </a:r>
          </a:p>
          <a:p>
            <a:pPr algn="l" marL="744855" indent="-372428" lvl="1">
              <a:lnSpc>
                <a:spcPts val="4761"/>
              </a:lnSpc>
              <a:buFont typeface="Arial"/>
              <a:buChar char="•"/>
            </a:pPr>
            <a:r>
              <a:rPr lang="en-US" sz="345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Ensures compactness and energy efficiency in the overall design.</a:t>
            </a:r>
          </a:p>
          <a:p>
            <a:pPr algn="l">
              <a:lnSpc>
                <a:spcPts val="47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0788" y="453556"/>
            <a:ext cx="15106423" cy="9379888"/>
          </a:xfrm>
          <a:custGeom>
            <a:avLst/>
            <a:gdLst/>
            <a:ahLst/>
            <a:cxnLst/>
            <a:rect r="r" b="b" t="t" l="l"/>
            <a:pathLst>
              <a:path h="9379888" w="15106423">
                <a:moveTo>
                  <a:pt x="0" y="0"/>
                </a:moveTo>
                <a:lnTo>
                  <a:pt x="15106424" y="0"/>
                </a:lnTo>
                <a:lnTo>
                  <a:pt x="15106424" y="9379888"/>
                </a:lnTo>
                <a:lnTo>
                  <a:pt x="0" y="9379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508224" y="1209161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508224" y="4198098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508224" y="7187036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508224" y="10175973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-1208163" y="1209161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1208163" y="4198098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-1208163" y="7187036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5"/>
                </a:lnTo>
                <a:lnTo>
                  <a:pt x="0" y="5706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-1208163" y="10175973"/>
            <a:ext cx="2988937" cy="570615"/>
          </a:xfrm>
          <a:custGeom>
            <a:avLst/>
            <a:gdLst/>
            <a:ahLst/>
            <a:cxnLst/>
            <a:rect r="r" b="b" t="t" l="l"/>
            <a:pathLst>
              <a:path h="570615" w="2988937">
                <a:moveTo>
                  <a:pt x="0" y="0"/>
                </a:moveTo>
                <a:lnTo>
                  <a:pt x="2988937" y="0"/>
                </a:lnTo>
                <a:lnTo>
                  <a:pt x="2988937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DAGT6nS4KNU</dc:identifier>
  <dcterms:modified xsi:type="dcterms:W3CDTF">2011-08-01T06:04:30Z</dcterms:modified>
  <cp:revision>1</cp:revision>
  <dc:title>Add a heading</dc:title>
</cp:coreProperties>
</file>