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4037" r:id="rId2"/>
  </p:sldMasterIdLst>
  <p:notesMasterIdLst>
    <p:notesMasterId r:id="rId15"/>
  </p:notesMasterIdLst>
  <p:sldIdLst>
    <p:sldId id="256" r:id="rId3"/>
    <p:sldId id="283" r:id="rId4"/>
    <p:sldId id="279" r:id="rId5"/>
    <p:sldId id="259" r:id="rId6"/>
    <p:sldId id="261" r:id="rId7"/>
    <p:sldId id="264" r:id="rId8"/>
    <p:sldId id="281" r:id="rId9"/>
    <p:sldId id="282" r:id="rId10"/>
    <p:sldId id="265" r:id="rId11"/>
    <p:sldId id="267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758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1344" y="54"/>
      </p:cViewPr>
      <p:guideLst/>
    </p:cSldViewPr>
  </p:slideViewPr>
  <p:outlineViewPr>
    <p:cViewPr>
      <p:scale>
        <a:sx n="33" d="100"/>
        <a:sy n="33" d="100"/>
      </p:scale>
      <p:origin x="0" y="-1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5678948d2d77862/McGill%20Academics/Honours/Tanks/Tank%20Counts%20and%20Weights%20-%202014-03-2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5678948d2d77862/McGill%20Academics/Honours/Tanks/Tank%20Counts%20and%20Weights%20-%202014-03-2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5678948d2d77862/McGill%20Academics/Honours/Tanks/Tank%20Counts%20and%20Weights%20-%202014-03-2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95964693018201"/>
          <c:y val="0.10685300589177302"/>
          <c:w val="0.80150951639931067"/>
          <c:h val="0.641012920850504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'[Refined 2 results.xlsx]LCs'!$F$1</c:f>
              <c:strCache>
                <c:ptCount val="1"/>
                <c:pt idx="0">
                  <c:v>LC10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={1}</c:f>
              </c:numRef>
            </c:plus>
            <c:minus>
              <c:numRef>
                <c:f>={1}</c:f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'[Refined 2 results.xlsx]LCs'!$C$2:$C$22</c:f>
              <c:strCache>
                <c:ptCount val="21"/>
                <c:pt idx="0">
                  <c:v>BN 2</c:v>
                </c:pt>
                <c:pt idx="1">
                  <c:v>BN 29</c:v>
                </c:pt>
                <c:pt idx="2">
                  <c:v>C 10</c:v>
                </c:pt>
                <c:pt idx="3">
                  <c:v>C 11</c:v>
                </c:pt>
                <c:pt idx="4">
                  <c:v>DISP 40</c:v>
                </c:pt>
                <c:pt idx="5">
                  <c:v>DP 3</c:v>
                </c:pt>
                <c:pt idx="6">
                  <c:v>DP 4</c:v>
                </c:pt>
                <c:pt idx="7">
                  <c:v>SOLO 7</c:v>
                </c:pt>
                <c:pt idx="8">
                  <c:v>STM 3</c:v>
                </c:pt>
                <c:pt idx="9">
                  <c:v>STM 4</c:v>
                </c:pt>
                <c:pt idx="10">
                  <c:v>T 10</c:v>
                </c:pt>
                <c:pt idx="11">
                  <c:v>T 15</c:v>
                </c:pt>
                <c:pt idx="12">
                  <c:v>CL 20</c:v>
                </c:pt>
                <c:pt idx="13">
                  <c:v>CL 29</c:v>
                </c:pt>
                <c:pt idx="14">
                  <c:v>DL 24</c:v>
                </c:pt>
                <c:pt idx="15">
                  <c:v>DL 29</c:v>
                </c:pt>
                <c:pt idx="16">
                  <c:v>GN 11</c:v>
                </c:pt>
                <c:pt idx="17">
                  <c:v>GN 12</c:v>
                </c:pt>
                <c:pt idx="18">
                  <c:v>LL 1</c:v>
                </c:pt>
                <c:pt idx="19">
                  <c:v>LL 15</c:v>
                </c:pt>
                <c:pt idx="20">
                  <c:v>SL 19</c:v>
                </c:pt>
              </c:strCache>
            </c:strRef>
          </c:cat>
          <c:val>
            <c:numRef>
              <c:f>'[Refined 2 results.xlsx]LCs'!$F$2:$F$22</c:f>
              <c:numCache>
                <c:formatCode>0.00</c:formatCode>
                <c:ptCount val="21"/>
                <c:pt idx="0">
                  <c:v>153.88025260000001</c:v>
                </c:pt>
                <c:pt idx="1">
                  <c:v>154.11415880000001</c:v>
                </c:pt>
                <c:pt idx="2">
                  <c:v>156.13002019999999</c:v>
                </c:pt>
                <c:pt idx="3">
                  <c:v>154.03401539999999</c:v>
                </c:pt>
                <c:pt idx="4">
                  <c:v>156.5042358</c:v>
                </c:pt>
                <c:pt idx="5">
                  <c:v>156.241581</c:v>
                </c:pt>
                <c:pt idx="6">
                  <c:v>157.88366959999999</c:v>
                </c:pt>
                <c:pt idx="7">
                  <c:v>150.47135359999999</c:v>
                </c:pt>
                <c:pt idx="8">
                  <c:v>157.69423380000001</c:v>
                </c:pt>
                <c:pt idx="9">
                  <c:v>157.0975689</c:v>
                </c:pt>
                <c:pt idx="10">
                  <c:v>155.5328787</c:v>
                </c:pt>
                <c:pt idx="11">
                  <c:v>155.8045022</c:v>
                </c:pt>
                <c:pt idx="12">
                  <c:v>154.35339859999999</c:v>
                </c:pt>
                <c:pt idx="13">
                  <c:v>157.80112080000001</c:v>
                </c:pt>
                <c:pt idx="14">
                  <c:v>157.60611900000001</c:v>
                </c:pt>
                <c:pt idx="15">
                  <c:v>156.78804109999999</c:v>
                </c:pt>
                <c:pt idx="16">
                  <c:v>155.75144610000001</c:v>
                </c:pt>
                <c:pt idx="17">
                  <c:v>158.15951319999999</c:v>
                </c:pt>
                <c:pt idx="18">
                  <c:v>156.6088537</c:v>
                </c:pt>
                <c:pt idx="19">
                  <c:v>156.56959190000001</c:v>
                </c:pt>
                <c:pt idx="20">
                  <c:v>157.11867530000001</c:v>
                </c:pt>
              </c:numCache>
            </c:numRef>
          </c:val>
        </c:ser>
        <c:ser>
          <c:idx val="0"/>
          <c:order val="1"/>
          <c:tx>
            <c:strRef>
              <c:f>'[Refined 2 results.xlsx]LCs'!$D$1</c:f>
              <c:strCache>
                <c:ptCount val="1"/>
                <c:pt idx="0">
                  <c:v>LC50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'[Refined 2 results.xlsx]LCs'!$C$2:$C$22</c:f>
              <c:strCache>
                <c:ptCount val="21"/>
                <c:pt idx="0">
                  <c:v>BN 2</c:v>
                </c:pt>
                <c:pt idx="1">
                  <c:v>BN 29</c:v>
                </c:pt>
                <c:pt idx="2">
                  <c:v>C 10</c:v>
                </c:pt>
                <c:pt idx="3">
                  <c:v>C 11</c:v>
                </c:pt>
                <c:pt idx="4">
                  <c:v>DISP 40</c:v>
                </c:pt>
                <c:pt idx="5">
                  <c:v>DP 3</c:v>
                </c:pt>
                <c:pt idx="6">
                  <c:v>DP 4</c:v>
                </c:pt>
                <c:pt idx="7">
                  <c:v>SOLO 7</c:v>
                </c:pt>
                <c:pt idx="8">
                  <c:v>STM 3</c:v>
                </c:pt>
                <c:pt idx="9">
                  <c:v>STM 4</c:v>
                </c:pt>
                <c:pt idx="10">
                  <c:v>T 10</c:v>
                </c:pt>
                <c:pt idx="11">
                  <c:v>T 15</c:v>
                </c:pt>
                <c:pt idx="12">
                  <c:v>CL 20</c:v>
                </c:pt>
                <c:pt idx="13">
                  <c:v>CL 29</c:v>
                </c:pt>
                <c:pt idx="14">
                  <c:v>DL 24</c:v>
                </c:pt>
                <c:pt idx="15">
                  <c:v>DL 29</c:v>
                </c:pt>
                <c:pt idx="16">
                  <c:v>GN 11</c:v>
                </c:pt>
                <c:pt idx="17">
                  <c:v>GN 12</c:v>
                </c:pt>
                <c:pt idx="18">
                  <c:v>LL 1</c:v>
                </c:pt>
                <c:pt idx="19">
                  <c:v>LL 15</c:v>
                </c:pt>
                <c:pt idx="20">
                  <c:v>SL 19</c:v>
                </c:pt>
              </c:strCache>
            </c:strRef>
          </c:cat>
          <c:val>
            <c:numRef>
              <c:f>'[Refined 2 results.xlsx]LCs'!$D$2:$D$22</c:f>
              <c:numCache>
                <c:formatCode>General</c:formatCode>
                <c:ptCount val="21"/>
                <c:pt idx="0">
                  <c:v>158.80633589999999</c:v>
                </c:pt>
                <c:pt idx="1">
                  <c:v>158.12216710000001</c:v>
                </c:pt>
                <c:pt idx="2">
                  <c:v>158.17015090000001</c:v>
                </c:pt>
                <c:pt idx="3">
                  <c:v>156.81342029999999</c:v>
                </c:pt>
                <c:pt idx="4">
                  <c:v>158.1249334</c:v>
                </c:pt>
                <c:pt idx="5">
                  <c:v>164.16339120000001</c:v>
                </c:pt>
                <c:pt idx="6">
                  <c:v>158.28555270000001</c:v>
                </c:pt>
                <c:pt idx="7">
                  <c:v>157.4902754</c:v>
                </c:pt>
                <c:pt idx="8">
                  <c:v>158.0721169</c:v>
                </c:pt>
                <c:pt idx="9">
                  <c:v>157.32532280000001</c:v>
                </c:pt>
                <c:pt idx="10">
                  <c:v>158.80668470000001</c:v>
                </c:pt>
                <c:pt idx="11">
                  <c:v>157.69529320000001</c:v>
                </c:pt>
                <c:pt idx="12">
                  <c:v>158.8673995</c:v>
                </c:pt>
                <c:pt idx="13">
                  <c:v>158.19278560000001</c:v>
                </c:pt>
                <c:pt idx="14">
                  <c:v>159.2201087</c:v>
                </c:pt>
                <c:pt idx="15">
                  <c:v>159.3380228</c:v>
                </c:pt>
                <c:pt idx="16">
                  <c:v>159.79326359999999</c:v>
                </c:pt>
                <c:pt idx="17">
                  <c:v>158.5215752</c:v>
                </c:pt>
                <c:pt idx="18">
                  <c:v>159.0161622</c:v>
                </c:pt>
                <c:pt idx="19">
                  <c:v>159.05722710000001</c:v>
                </c:pt>
                <c:pt idx="20">
                  <c:v>159.53971150000001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233144"/>
        <c:axId val="288233536"/>
      </c:barChart>
      <c:catAx>
        <c:axId val="288233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800" dirty="0">
                    <a:latin typeface="+mj-lt"/>
                  </a:rPr>
                  <a:t>Habitat</a:t>
                </a:r>
              </a:p>
            </c:rich>
          </c:tx>
          <c:layout>
            <c:manualLayout>
              <c:xMode val="edge"/>
              <c:yMode val="edge"/>
              <c:x val="0.48340779538624368"/>
              <c:y val="0.885276617710242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233536"/>
        <c:crosses val="autoZero"/>
        <c:auto val="1"/>
        <c:lblAlgn val="ctr"/>
        <c:lblOffset val="100"/>
        <c:noMultiLvlLbl val="0"/>
      </c:catAx>
      <c:valAx>
        <c:axId val="288233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2800" dirty="0">
                    <a:latin typeface="+mj-lt"/>
                  </a:rPr>
                  <a:t>Cu concentration (</a:t>
                </a:r>
                <a:r>
                  <a:rPr lang="en-US" sz="2800" dirty="0" err="1">
                    <a:latin typeface="+mj-lt"/>
                  </a:rPr>
                  <a:t>ug</a:t>
                </a:r>
                <a:r>
                  <a:rPr lang="en-US" sz="2800" dirty="0">
                    <a:latin typeface="+mj-lt"/>
                  </a:rPr>
                  <a:t>/L)</a:t>
                </a:r>
              </a:p>
            </c:rich>
          </c:tx>
          <c:layout>
            <c:manualLayout>
              <c:xMode val="edge"/>
              <c:yMode val="edge"/>
              <c:x val="3.9162958705383909E-2"/>
              <c:y val="9.226334303169364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233144"/>
        <c:crosses val="autoZero"/>
        <c:crossBetween val="between"/>
      </c:valAx>
      <c:spPr>
        <a:solidFill>
          <a:schemeClr val="bg1"/>
        </a:solidFill>
        <a:ln>
          <a:solidFill>
            <a:schemeClr val="accent1"/>
          </a:solidFill>
        </a:ln>
        <a:effectLst/>
      </c:spPr>
    </c:plotArea>
    <c:legend>
      <c:legendPos val="b"/>
      <c:layout>
        <c:manualLayout>
          <c:xMode val="edge"/>
          <c:yMode val="edge"/>
          <c:x val="0.71262028008070288"/>
          <c:y val="0.10705963837853598"/>
          <c:w val="0.19601814554997637"/>
          <c:h val="0.168095126133570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/>
              <a:t>Low diversity treatments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3"/>
          <c:order val="3"/>
          <c:tx>
            <c:strRef>
              <c:f>'[Tank Counts and Weights - 2014-03-27.xlsx]26-03-2014'!$B$5</c:f>
              <c:strCache>
                <c:ptCount val="1"/>
                <c:pt idx="0">
                  <c:v>low 1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  <c:extLst xmlns:c15="http://schemas.microsoft.com/office/drawing/2012/chart"/>
            </c:numRef>
          </c:xVal>
          <c:yVal>
            <c:numRef>
              <c:f>'[Tank Counts and Weights - 2014-03-27.xlsx]26-03-2014'!$C$5:$F$5</c:f>
              <c:numCache>
                <c:formatCode>General</c:formatCode>
                <c:ptCount val="4"/>
                <c:pt idx="0">
                  <c:v>48</c:v>
                </c:pt>
                <c:pt idx="1">
                  <c:v>0</c:v>
                </c:pt>
                <c:pt idx="2">
                  <c:v>234</c:v>
                </c:pt>
                <c:pt idx="3">
                  <c:v>990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4"/>
          <c:order val="4"/>
          <c:tx>
            <c:strRef>
              <c:f>'[Tank Counts and Weights - 2014-03-27.xlsx]26-03-2014'!$B$6</c:f>
              <c:strCache>
                <c:ptCount val="1"/>
                <c:pt idx="0">
                  <c:v>low 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</c:numRef>
          </c:xVal>
          <c:yVal>
            <c:numRef>
              <c:f>'[Tank Counts and Weights - 2014-03-27.xlsx]26-03-2014'!$C$6:$F$6</c:f>
              <c:numCache>
                <c:formatCode>General</c:formatCode>
                <c:ptCount val="4"/>
                <c:pt idx="0">
                  <c:v>48</c:v>
                </c:pt>
                <c:pt idx="1">
                  <c:v>90</c:v>
                </c:pt>
                <c:pt idx="2">
                  <c:v>720</c:v>
                </c:pt>
                <c:pt idx="3">
                  <c:v>1764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'[Tank Counts and Weights - 2014-03-27.xlsx]26-03-2014'!$B$7</c:f>
              <c:strCache>
                <c:ptCount val="1"/>
                <c:pt idx="0">
                  <c:v>low 3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  <c:extLst xmlns:c15="http://schemas.microsoft.com/office/drawing/2012/chart"/>
            </c:numRef>
          </c:xVal>
          <c:yVal>
            <c:numRef>
              <c:f>'[Tank Counts and Weights - 2014-03-27.xlsx]26-03-2014'!$C$7:$F$7</c:f>
              <c:numCache>
                <c:formatCode>General</c:formatCode>
                <c:ptCount val="4"/>
                <c:pt idx="0">
                  <c:v>48</c:v>
                </c:pt>
                <c:pt idx="1">
                  <c:v>18</c:v>
                </c:pt>
                <c:pt idx="2">
                  <c:v>342</c:v>
                </c:pt>
                <c:pt idx="3">
                  <c:v>1242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2"/>
          <c:order val="12"/>
          <c:tx>
            <c:strRef>
              <c:f>'[Tank Counts and Weights - 2014-03-27.xlsx]26-03-2014'!$B$14</c:f>
              <c:strCache>
                <c:ptCount val="1"/>
                <c:pt idx="0">
                  <c:v>low 1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  <c:extLst xmlns:c15="http://schemas.microsoft.com/office/drawing/2012/chart"/>
            </c:numRef>
          </c:xVal>
          <c:yVal>
            <c:numRef>
              <c:f>'[Tank Counts and Weights - 2014-03-27.xlsx]26-03-2014'!$C$14:$F$14</c:f>
              <c:numCache>
                <c:formatCode>General</c:formatCode>
                <c:ptCount val="4"/>
                <c:pt idx="0">
                  <c:v>48</c:v>
                </c:pt>
                <c:pt idx="1">
                  <c:v>54</c:v>
                </c:pt>
                <c:pt idx="2">
                  <c:v>558</c:v>
                </c:pt>
                <c:pt idx="3">
                  <c:v>1404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3"/>
          <c:order val="13"/>
          <c:tx>
            <c:strRef>
              <c:f>'[Tank Counts and Weights - 2014-03-27.xlsx]26-03-2014'!$B$15</c:f>
              <c:strCache>
                <c:ptCount val="1"/>
                <c:pt idx="0">
                  <c:v>low 2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  <c:extLst xmlns:c15="http://schemas.microsoft.com/office/drawing/2012/chart"/>
            </c:numRef>
          </c:xVal>
          <c:yVal>
            <c:numRef>
              <c:f>'[Tank Counts and Weights - 2014-03-27.xlsx]26-03-2014'!$C$15:$F$15</c:f>
              <c:numCache>
                <c:formatCode>General</c:formatCode>
                <c:ptCount val="4"/>
                <c:pt idx="0">
                  <c:v>48</c:v>
                </c:pt>
                <c:pt idx="1">
                  <c:v>72</c:v>
                </c:pt>
                <c:pt idx="2">
                  <c:v>540</c:v>
                </c:pt>
                <c:pt idx="3">
                  <c:v>1836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4"/>
          <c:order val="14"/>
          <c:tx>
            <c:strRef>
              <c:f>'[Tank Counts and Weights - 2014-03-27.xlsx]26-03-2014'!$B$16</c:f>
              <c:strCache>
                <c:ptCount val="1"/>
                <c:pt idx="0">
                  <c:v>low 3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  <c:extLst xmlns:c15="http://schemas.microsoft.com/office/drawing/2012/chart"/>
            </c:numRef>
          </c:xVal>
          <c:yVal>
            <c:numRef>
              <c:f>'[Tank Counts and Weights - 2014-03-27.xlsx]26-03-2014'!$C$16:$F$16</c:f>
              <c:numCache>
                <c:formatCode>General</c:formatCode>
                <c:ptCount val="4"/>
                <c:pt idx="0">
                  <c:v>48</c:v>
                </c:pt>
                <c:pt idx="1">
                  <c:v>36</c:v>
                </c:pt>
                <c:pt idx="2">
                  <c:v>522</c:v>
                </c:pt>
                <c:pt idx="3">
                  <c:v>1296</c:v>
                </c:pt>
              </c:numCache>
              <c:extLst xmlns:c15="http://schemas.microsoft.com/office/drawing/2012/chart"/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367072"/>
        <c:axId val="11136511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'[Tank Counts and Weights - 2014-03-27.xlsx]26-03-2014'!$B$2</c15:sqref>
                        </c15:formulaRef>
                      </c:ext>
                    </c:extLst>
                    <c:strCache>
                      <c:ptCount val="1"/>
                      <c:pt idx="0">
                        <c:v>mono 1</c:v>
                      </c:pt>
                    </c:strCache>
                  </c:strRef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'[Tank Counts and Weights - 2014-03-27.xlsx]26-03-2014'!$C$2:$F$2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36</c:v>
                      </c:pt>
                      <c:pt idx="2">
                        <c:v>252</c:v>
                      </c:pt>
                      <c:pt idx="3">
                        <c:v>432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- 2014-03-27.xlsx]26-03-2014'!$B$3</c15:sqref>
                        </c15:formulaRef>
                      </c:ext>
                    </c:extLst>
                    <c:strCache>
                      <c:ptCount val="1"/>
                      <c:pt idx="0">
                        <c:v>mono 2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- 2014-03-27.xlsx]26-03-2014'!$C$3:$F$3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90</c:v>
                      </c:pt>
                      <c:pt idx="2">
                        <c:v>234</c:v>
                      </c:pt>
                      <c:pt idx="3">
                        <c:v>342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- 2014-03-27.xlsx]26-03-2014'!$B$4</c15:sqref>
                        </c15:formulaRef>
                      </c:ext>
                    </c:extLst>
                    <c:strCache>
                      <c:ptCount val="1"/>
                      <c:pt idx="0">
                        <c:v>mono 3</c:v>
                      </c:pt>
                    </c:strCache>
                  </c:strRef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- 2014-03-27.xlsx]26-03-2014'!$C$4:$F$4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108</c:v>
                      </c:pt>
                      <c:pt idx="2">
                        <c:v>1512</c:v>
                      </c:pt>
                      <c:pt idx="3">
                        <c:v>1296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- 2014-03-27.xlsx]26-03-2014'!$B$8</c15:sqref>
                        </c15:formulaRef>
                      </c:ext>
                    </c:extLst>
                    <c:strCache>
                      <c:ptCount val="1"/>
                      <c:pt idx="0">
                        <c:v>high 1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- 2014-03-27.xlsx]26-03-2014'!$C$8:$F$8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18</c:v>
                      </c:pt>
                      <c:pt idx="2">
                        <c:v>414</c:v>
                      </c:pt>
                      <c:pt idx="3">
                        <c:v>1242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- 2014-03-27.xlsx]26-03-2014'!$B$9</c15:sqref>
                        </c15:formulaRef>
                      </c:ext>
                    </c:extLst>
                    <c:strCache>
                      <c:ptCount val="1"/>
                      <c:pt idx="0">
                        <c:v>high 2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- 2014-03-27.xlsx]26-03-2014'!$C$9:$F$9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36</c:v>
                      </c:pt>
                      <c:pt idx="2">
                        <c:v>774</c:v>
                      </c:pt>
                      <c:pt idx="3">
                        <c:v>1710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- 2014-03-27.xlsx]26-03-2014'!$B$10</c15:sqref>
                        </c15:formulaRef>
                      </c:ext>
                    </c:extLst>
                    <c:strCache>
                      <c:ptCount val="1"/>
                      <c:pt idx="0">
                        <c:v>high 3</c:v>
                      </c:pt>
                    </c:strCache>
                  </c:strRef>
                </c:tx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- 2014-03-27.xlsx]26-03-2014'!$C$10:$F$10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18</c:v>
                      </c:pt>
                      <c:pt idx="2">
                        <c:v>558</c:v>
                      </c:pt>
                      <c:pt idx="3">
                        <c:v>1602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- 2014-03-27.xlsx]26-03-2014'!$B$11</c15:sqref>
                        </c15:formulaRef>
                      </c:ext>
                    </c:extLst>
                    <c:strCache>
                      <c:ptCount val="1"/>
                      <c:pt idx="0">
                        <c:v>mono 1</c:v>
                      </c:pt>
                    </c:strCache>
                  </c:strRef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- 2014-03-27.xlsx]26-03-2014'!$C$11:$F$11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18</c:v>
                      </c:pt>
                      <c:pt idx="2">
                        <c:v>234</c:v>
                      </c:pt>
                      <c:pt idx="3">
                        <c:v>864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- 2014-03-27.xlsx]26-03-2014'!$B$12</c15:sqref>
                        </c15:formulaRef>
                      </c:ext>
                    </c:extLst>
                    <c:strCache>
                      <c:ptCount val="1"/>
                      <c:pt idx="0">
                        <c:v>mono 2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- 2014-03-27.xlsx]26-03-2014'!$C$12:$F$12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18</c:v>
                      </c:pt>
                      <c:pt idx="2">
                        <c:v>198</c:v>
                      </c:pt>
                      <c:pt idx="3">
                        <c:v>486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- 2014-03-27.xlsx]26-03-2014'!$B$13</c15:sqref>
                        </c15:formulaRef>
                      </c:ext>
                    </c:extLst>
                    <c:strCache>
                      <c:ptCount val="1"/>
                      <c:pt idx="0">
                        <c:v>mono 3</c:v>
                      </c:pt>
                    </c:strCache>
                  </c:strRef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- 2014-03-27.xlsx]26-03-2014'!$C$13:$F$13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90</c:v>
                      </c:pt>
                      <c:pt idx="2">
                        <c:v>1530</c:v>
                      </c:pt>
                      <c:pt idx="3">
                        <c:v>1116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- 2014-03-27.xlsx]26-03-2014'!$B$17</c15:sqref>
                        </c15:formulaRef>
                      </c:ext>
                    </c:extLst>
                    <c:strCache>
                      <c:ptCount val="1"/>
                      <c:pt idx="0">
                        <c:v>high 1</c:v>
                      </c:pt>
                    </c:strCache>
                  </c:strRef>
                </c:tx>
                <c:spPr>
                  <a:ln w="19050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- 2014-03-27.xlsx]26-03-2014'!$C$17:$F$17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18</c:v>
                      </c:pt>
                      <c:pt idx="2">
                        <c:v>288</c:v>
                      </c:pt>
                      <c:pt idx="3">
                        <c:v>1170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- 2014-03-27.xlsx]26-03-2014'!$B$18</c15:sqref>
                        </c15:formulaRef>
                      </c:ext>
                    </c:extLst>
                    <c:strCache>
                      <c:ptCount val="1"/>
                      <c:pt idx="0">
                        <c:v>high 2</c:v>
                      </c:pt>
                    </c:strCache>
                  </c:strRef>
                </c:tx>
                <c:spPr>
                  <a:ln w="19050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- 2014-03-27.xlsx]26-03-2014'!$C$18:$F$18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36</c:v>
                      </c:pt>
                      <c:pt idx="2">
                        <c:v>846</c:v>
                      </c:pt>
                      <c:pt idx="3">
                        <c:v>1998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- 2014-03-27.xlsx]26-03-2014'!$B$19</c15:sqref>
                        </c15:formulaRef>
                      </c:ext>
                    </c:extLst>
                    <c:strCache>
                      <c:ptCount val="1"/>
                      <c:pt idx="0">
                        <c:v>high 3</c:v>
                      </c:pt>
                    </c:strCache>
                  </c:strRef>
                </c:tx>
                <c:spPr>
                  <a:ln w="19050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- 2014-03-27.xlsx]26-03-2014'!$C$19:$F$19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0</c:v>
                      </c:pt>
                      <c:pt idx="2">
                        <c:v>486</c:v>
                      </c:pt>
                      <c:pt idx="3">
                        <c:v>1656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11367072"/>
        <c:scaling>
          <c:orientation val="minMax"/>
          <c:min val="41710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65112"/>
        <c:crosses val="autoZero"/>
        <c:crossBetween val="midCat"/>
        <c:majorUnit val="7"/>
      </c:valAx>
      <c:valAx>
        <c:axId val="111365112"/>
        <c:scaling>
          <c:orientation val="minMax"/>
          <c:max val="21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daphnia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67072"/>
        <c:crosses val="autoZero"/>
        <c:crossBetween val="midCat"/>
      </c:valAx>
      <c:spPr>
        <a:solidFill>
          <a:schemeClr val="bg1"/>
        </a:solidFill>
        <a:ln>
          <a:solidFill>
            <a:srgbClr val="FF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/>
              <a:t>High diversity treatments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6"/>
          <c:order val="6"/>
          <c:tx>
            <c:strRef>
              <c:f>'[Tank Counts and Weights - 2014-03-27.xlsx]26-03-2014'!$B$8</c:f>
              <c:strCache>
                <c:ptCount val="1"/>
                <c:pt idx="0">
                  <c:v>high 1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  <c:extLst xmlns:c15="http://schemas.microsoft.com/office/drawing/2012/chart"/>
            </c:numRef>
          </c:xVal>
          <c:yVal>
            <c:numRef>
              <c:f>'[Tank Counts and Weights - 2014-03-27.xlsx]26-03-2014'!$C$8:$F$8</c:f>
              <c:numCache>
                <c:formatCode>General</c:formatCode>
                <c:ptCount val="4"/>
                <c:pt idx="0">
                  <c:v>48</c:v>
                </c:pt>
                <c:pt idx="1">
                  <c:v>18</c:v>
                </c:pt>
                <c:pt idx="2">
                  <c:v>414</c:v>
                </c:pt>
                <c:pt idx="3">
                  <c:v>1242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7"/>
          <c:order val="7"/>
          <c:tx>
            <c:strRef>
              <c:f>'[Tank Counts and Weights - 2014-03-27.xlsx]26-03-2014'!$B$9</c:f>
              <c:strCache>
                <c:ptCount val="1"/>
                <c:pt idx="0">
                  <c:v>high 2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  <c:extLst xmlns:c15="http://schemas.microsoft.com/office/drawing/2012/chart"/>
            </c:numRef>
          </c:xVal>
          <c:yVal>
            <c:numRef>
              <c:f>'[Tank Counts and Weights - 2014-03-27.xlsx]26-03-2014'!$C$9:$F$9</c:f>
              <c:numCache>
                <c:formatCode>General</c:formatCode>
                <c:ptCount val="4"/>
                <c:pt idx="0">
                  <c:v>48</c:v>
                </c:pt>
                <c:pt idx="1">
                  <c:v>36</c:v>
                </c:pt>
                <c:pt idx="2">
                  <c:v>774</c:v>
                </c:pt>
                <c:pt idx="3">
                  <c:v>1710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8"/>
          <c:order val="8"/>
          <c:tx>
            <c:strRef>
              <c:f>'[Tank Counts and Weights - 2014-03-27.xlsx]26-03-2014'!$B$10</c:f>
              <c:strCache>
                <c:ptCount val="1"/>
                <c:pt idx="0">
                  <c:v>high 3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  <c:extLst xmlns:c15="http://schemas.microsoft.com/office/drawing/2012/chart"/>
            </c:numRef>
          </c:xVal>
          <c:yVal>
            <c:numRef>
              <c:f>'[Tank Counts and Weights - 2014-03-27.xlsx]26-03-2014'!$C$10:$F$10</c:f>
              <c:numCache>
                <c:formatCode>General</c:formatCode>
                <c:ptCount val="4"/>
                <c:pt idx="0">
                  <c:v>48</c:v>
                </c:pt>
                <c:pt idx="1">
                  <c:v>18</c:v>
                </c:pt>
                <c:pt idx="2">
                  <c:v>558</c:v>
                </c:pt>
                <c:pt idx="3">
                  <c:v>1602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5"/>
          <c:order val="15"/>
          <c:tx>
            <c:strRef>
              <c:f>'[Tank Counts and Weights - 2014-03-27.xlsx]26-03-2014'!$B$17</c:f>
              <c:strCache>
                <c:ptCount val="1"/>
                <c:pt idx="0">
                  <c:v>high 1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  <c:extLst xmlns:c15="http://schemas.microsoft.com/office/drawing/2012/chart"/>
            </c:numRef>
          </c:xVal>
          <c:yVal>
            <c:numRef>
              <c:f>'[Tank Counts and Weights - 2014-03-27.xlsx]26-03-2014'!$C$17:$F$17</c:f>
              <c:numCache>
                <c:formatCode>General</c:formatCode>
                <c:ptCount val="4"/>
                <c:pt idx="0">
                  <c:v>48</c:v>
                </c:pt>
                <c:pt idx="1">
                  <c:v>18</c:v>
                </c:pt>
                <c:pt idx="2">
                  <c:v>288</c:v>
                </c:pt>
                <c:pt idx="3">
                  <c:v>1170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6"/>
          <c:order val="16"/>
          <c:tx>
            <c:strRef>
              <c:f>'[Tank Counts and Weights - 2014-03-27.xlsx]26-03-2014'!$B$18</c:f>
              <c:strCache>
                <c:ptCount val="1"/>
                <c:pt idx="0">
                  <c:v>high 2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  <c:extLst xmlns:c15="http://schemas.microsoft.com/office/drawing/2012/chart"/>
            </c:numRef>
          </c:xVal>
          <c:yVal>
            <c:numRef>
              <c:f>'[Tank Counts and Weights - 2014-03-27.xlsx]26-03-2014'!$C$18:$F$18</c:f>
              <c:numCache>
                <c:formatCode>General</c:formatCode>
                <c:ptCount val="4"/>
                <c:pt idx="0">
                  <c:v>48</c:v>
                </c:pt>
                <c:pt idx="1">
                  <c:v>36</c:v>
                </c:pt>
                <c:pt idx="2">
                  <c:v>846</c:v>
                </c:pt>
                <c:pt idx="3">
                  <c:v>1998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7"/>
          <c:order val="17"/>
          <c:tx>
            <c:strRef>
              <c:f>'[Tank Counts and Weights - 2014-03-27.xlsx]26-03-2014'!$B$19</c:f>
              <c:strCache>
                <c:ptCount val="1"/>
                <c:pt idx="0">
                  <c:v>high 3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  <c:extLst xmlns:c15="http://schemas.microsoft.com/office/drawing/2012/chart"/>
            </c:numRef>
          </c:xVal>
          <c:yVal>
            <c:numRef>
              <c:f>'[Tank Counts and Weights - 2014-03-27.xlsx]26-03-2014'!$C$19:$F$19</c:f>
              <c:numCache>
                <c:formatCode>General</c:formatCode>
                <c:ptCount val="4"/>
                <c:pt idx="0">
                  <c:v>48</c:v>
                </c:pt>
                <c:pt idx="1">
                  <c:v>0</c:v>
                </c:pt>
                <c:pt idx="2">
                  <c:v>486</c:v>
                </c:pt>
                <c:pt idx="3">
                  <c:v>1656</c:v>
                </c:pt>
              </c:numCache>
              <c:extLst xmlns:c15="http://schemas.microsoft.com/office/drawing/2012/chart"/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344608"/>
        <c:axId val="28823118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'[Tank Counts and Weights - 2014-03-27.xlsx]26-03-2014'!$B$2</c15:sqref>
                        </c15:formulaRef>
                      </c:ext>
                    </c:extLst>
                    <c:strCache>
                      <c:ptCount val="1"/>
                      <c:pt idx="0">
                        <c:v>mono 1</c:v>
                      </c:pt>
                    </c:strCache>
                  </c:strRef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'[Tank Counts and Weights - 2014-03-27.xlsx]26-03-2014'!$C$2:$F$2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36</c:v>
                      </c:pt>
                      <c:pt idx="2">
                        <c:v>252</c:v>
                      </c:pt>
                      <c:pt idx="3">
                        <c:v>432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- 2014-03-27.xlsx]26-03-2014'!$B$3</c15:sqref>
                        </c15:formulaRef>
                      </c:ext>
                    </c:extLst>
                    <c:strCache>
                      <c:ptCount val="1"/>
                      <c:pt idx="0">
                        <c:v>mono 2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- 2014-03-27.xlsx]26-03-2014'!$C$3:$F$3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90</c:v>
                      </c:pt>
                      <c:pt idx="2">
                        <c:v>234</c:v>
                      </c:pt>
                      <c:pt idx="3">
                        <c:v>342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- 2014-03-27.xlsx]26-03-2014'!$B$4</c15:sqref>
                        </c15:formulaRef>
                      </c:ext>
                    </c:extLst>
                    <c:strCache>
                      <c:ptCount val="1"/>
                      <c:pt idx="0">
                        <c:v>mono 3</c:v>
                      </c:pt>
                    </c:strCache>
                  </c:strRef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- 2014-03-27.xlsx]26-03-2014'!$C$4:$F$4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108</c:v>
                      </c:pt>
                      <c:pt idx="2">
                        <c:v>1512</c:v>
                      </c:pt>
                      <c:pt idx="3">
                        <c:v>1296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- 2014-03-27.xlsx]26-03-2014'!$B$5</c15:sqref>
                        </c15:formulaRef>
                      </c:ext>
                    </c:extLst>
                    <c:strCache>
                      <c:ptCount val="1"/>
                      <c:pt idx="0">
                        <c:v>low 1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- 2014-03-27.xlsx]26-03-2014'!$C$5:$F$5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0</c:v>
                      </c:pt>
                      <c:pt idx="2">
                        <c:v>234</c:v>
                      </c:pt>
                      <c:pt idx="3">
                        <c:v>990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- 2014-03-27.xlsx]26-03-2014'!$B$6</c15:sqref>
                        </c15:formulaRef>
                      </c:ext>
                    </c:extLst>
                    <c:strCache>
                      <c:ptCount val="1"/>
                      <c:pt idx="0">
                        <c:v>low 2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- 2014-03-27.xlsx]26-03-2014'!$C$6:$F$6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90</c:v>
                      </c:pt>
                      <c:pt idx="2">
                        <c:v>720</c:v>
                      </c:pt>
                      <c:pt idx="3">
                        <c:v>1764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- 2014-03-27.xlsx]26-03-2014'!$B$7</c15:sqref>
                        </c15:formulaRef>
                      </c:ext>
                    </c:extLst>
                    <c:strCache>
                      <c:ptCount val="1"/>
                      <c:pt idx="0">
                        <c:v>low 3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- 2014-03-27.xlsx]26-03-2014'!$C$7:$F$7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18</c:v>
                      </c:pt>
                      <c:pt idx="2">
                        <c:v>342</c:v>
                      </c:pt>
                      <c:pt idx="3">
                        <c:v>1242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- 2014-03-27.xlsx]26-03-2014'!$B$11</c15:sqref>
                        </c15:formulaRef>
                      </c:ext>
                    </c:extLst>
                    <c:strCache>
                      <c:ptCount val="1"/>
                      <c:pt idx="0">
                        <c:v>mono 1</c:v>
                      </c:pt>
                    </c:strCache>
                  </c:strRef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- 2014-03-27.xlsx]26-03-2014'!$C$11:$F$11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18</c:v>
                      </c:pt>
                      <c:pt idx="2">
                        <c:v>234</c:v>
                      </c:pt>
                      <c:pt idx="3">
                        <c:v>864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- 2014-03-27.xlsx]26-03-2014'!$B$12</c15:sqref>
                        </c15:formulaRef>
                      </c:ext>
                    </c:extLst>
                    <c:strCache>
                      <c:ptCount val="1"/>
                      <c:pt idx="0">
                        <c:v>mono 2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- 2014-03-27.xlsx]26-03-2014'!$C$12:$F$12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18</c:v>
                      </c:pt>
                      <c:pt idx="2">
                        <c:v>198</c:v>
                      </c:pt>
                      <c:pt idx="3">
                        <c:v>486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- 2014-03-27.xlsx]26-03-2014'!$B$13</c15:sqref>
                        </c15:formulaRef>
                      </c:ext>
                    </c:extLst>
                    <c:strCache>
                      <c:ptCount val="1"/>
                      <c:pt idx="0">
                        <c:v>mono 3</c:v>
                      </c:pt>
                    </c:strCache>
                  </c:strRef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- 2014-03-27.xlsx]26-03-2014'!$C$13:$F$13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90</c:v>
                      </c:pt>
                      <c:pt idx="2">
                        <c:v>1530</c:v>
                      </c:pt>
                      <c:pt idx="3">
                        <c:v>1116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- 2014-03-27.xlsx]26-03-2014'!$B$14</c15:sqref>
                        </c15:formulaRef>
                      </c:ext>
                    </c:extLst>
                    <c:strCache>
                      <c:ptCount val="1"/>
                      <c:pt idx="0">
                        <c:v>low 1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- 2014-03-27.xlsx]26-03-2014'!$C$14:$F$14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54</c:v>
                      </c:pt>
                      <c:pt idx="2">
                        <c:v>558</c:v>
                      </c:pt>
                      <c:pt idx="3">
                        <c:v>1404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- 2014-03-27.xlsx]26-03-2014'!$B$15</c15:sqref>
                        </c15:formulaRef>
                      </c:ext>
                    </c:extLst>
                    <c:strCache>
                      <c:ptCount val="1"/>
                      <c:pt idx="0">
                        <c:v>low 2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- 2014-03-27.xlsx]26-03-2014'!$C$15:$F$15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72</c:v>
                      </c:pt>
                      <c:pt idx="2">
                        <c:v>540</c:v>
                      </c:pt>
                      <c:pt idx="3">
                        <c:v>1836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- 2014-03-27.xlsx]26-03-2014'!$B$16</c15:sqref>
                        </c15:formulaRef>
                      </c:ext>
                    </c:extLst>
                    <c:strCache>
                      <c:ptCount val="1"/>
                      <c:pt idx="0">
                        <c:v>low 3</c:v>
                      </c:pt>
                    </c:strCache>
                  </c:strRef>
                </c:tx>
                <c:spPr>
                  <a:ln w="19050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- 2014-03-27.xlsx]26-03-2014'!$C$16:$F$16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36</c:v>
                      </c:pt>
                      <c:pt idx="2">
                        <c:v>522</c:v>
                      </c:pt>
                      <c:pt idx="3">
                        <c:v>1296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86344608"/>
        <c:scaling>
          <c:orientation val="minMax"/>
          <c:min val="41710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231184"/>
        <c:crosses val="autoZero"/>
        <c:crossBetween val="midCat"/>
        <c:majorUnit val="7"/>
      </c:valAx>
      <c:valAx>
        <c:axId val="288231184"/>
        <c:scaling>
          <c:orientation val="minMax"/>
          <c:max val="21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daphnia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344608"/>
        <c:crosses val="autoZero"/>
        <c:crossBetween val="midCat"/>
      </c:valAx>
      <c:spPr>
        <a:solidFill>
          <a:schemeClr val="bg1"/>
        </a:solidFill>
        <a:ln>
          <a:solidFill>
            <a:srgbClr val="FF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/>
              <a:t>Monoculture treatments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'[Tank Counts and Weights - 2014-03-27.xlsx]26-03-2014'!$B$2</c:f>
              <c:strCache>
                <c:ptCount val="1"/>
                <c:pt idx="0">
                  <c:v>mono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</c:numRef>
          </c:xVal>
          <c:yVal>
            <c:numRef>
              <c:f>'[Tank Counts and Weights - 2014-03-27.xlsx]26-03-2014'!$C$2:$F$2</c:f>
              <c:numCache>
                <c:formatCode>General</c:formatCode>
                <c:ptCount val="4"/>
                <c:pt idx="0">
                  <c:v>48</c:v>
                </c:pt>
                <c:pt idx="1">
                  <c:v>36</c:v>
                </c:pt>
                <c:pt idx="2">
                  <c:v>252</c:v>
                </c:pt>
                <c:pt idx="3">
                  <c:v>432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'[Tank Counts and Weights - 2014-03-27.xlsx]26-03-2014'!$B$3</c:f>
              <c:strCache>
                <c:ptCount val="1"/>
                <c:pt idx="0">
                  <c:v>mono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</c:numRef>
          </c:xVal>
          <c:yVal>
            <c:numRef>
              <c:f>'[Tank Counts and Weights - 2014-03-27.xlsx]26-03-2014'!$C$3:$F$3</c:f>
              <c:numCache>
                <c:formatCode>General</c:formatCode>
                <c:ptCount val="4"/>
                <c:pt idx="0">
                  <c:v>48</c:v>
                </c:pt>
                <c:pt idx="1">
                  <c:v>90</c:v>
                </c:pt>
                <c:pt idx="2">
                  <c:v>234</c:v>
                </c:pt>
                <c:pt idx="3">
                  <c:v>342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'[Tank Counts and Weights - 2014-03-27.xlsx]26-03-2014'!$B$4</c:f>
              <c:strCache>
                <c:ptCount val="1"/>
                <c:pt idx="0">
                  <c:v>mono 3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</c:numRef>
          </c:xVal>
          <c:yVal>
            <c:numRef>
              <c:f>'[Tank Counts and Weights - 2014-03-27.xlsx]26-03-2014'!$C$4:$F$4</c:f>
              <c:numCache>
                <c:formatCode>General</c:formatCode>
                <c:ptCount val="4"/>
                <c:pt idx="0">
                  <c:v>48</c:v>
                </c:pt>
                <c:pt idx="1">
                  <c:v>108</c:v>
                </c:pt>
                <c:pt idx="2">
                  <c:v>1512</c:v>
                </c:pt>
                <c:pt idx="3">
                  <c:v>1296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'[Tank Counts and Weights - 2014-03-27.xlsx]26-03-2014'!$B$11</c:f>
              <c:strCache>
                <c:ptCount val="1"/>
                <c:pt idx="0">
                  <c:v>mono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</c:numRef>
          </c:xVal>
          <c:yVal>
            <c:numRef>
              <c:f>'[Tank Counts and Weights - 2014-03-27.xlsx]26-03-2014'!$C$11:$F$11</c:f>
              <c:numCache>
                <c:formatCode>General</c:formatCode>
                <c:ptCount val="4"/>
                <c:pt idx="0">
                  <c:v>48</c:v>
                </c:pt>
                <c:pt idx="1">
                  <c:v>18</c:v>
                </c:pt>
                <c:pt idx="2">
                  <c:v>234</c:v>
                </c:pt>
                <c:pt idx="3">
                  <c:v>864</c:v>
                </c:pt>
              </c:numCache>
            </c:numRef>
          </c:yVal>
          <c:smooth val="0"/>
        </c:ser>
        <c:ser>
          <c:idx val="10"/>
          <c:order val="10"/>
          <c:tx>
            <c:strRef>
              <c:f>'[Tank Counts and Weights - 2014-03-27.xlsx]26-03-2014'!$B$12</c:f>
              <c:strCache>
                <c:ptCount val="1"/>
                <c:pt idx="0">
                  <c:v>mono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</c:numRef>
          </c:xVal>
          <c:yVal>
            <c:numRef>
              <c:f>'[Tank Counts and Weights - 2014-03-27.xlsx]26-03-2014'!$C$12:$F$12</c:f>
              <c:numCache>
                <c:formatCode>General</c:formatCode>
                <c:ptCount val="4"/>
                <c:pt idx="0">
                  <c:v>48</c:v>
                </c:pt>
                <c:pt idx="1">
                  <c:v>18</c:v>
                </c:pt>
                <c:pt idx="2">
                  <c:v>198</c:v>
                </c:pt>
                <c:pt idx="3">
                  <c:v>486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'[Tank Counts and Weights - 2014-03-27.xlsx]26-03-2014'!$B$13</c:f>
              <c:strCache>
                <c:ptCount val="1"/>
                <c:pt idx="0">
                  <c:v>mono 3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'[Tank Counts and Weights - 2014-03-27.xlsx]26-03-2014'!$C$1:$F$1</c:f>
              <c:numCache>
                <c:formatCode>m/d/yyyy</c:formatCode>
                <c:ptCount val="4"/>
                <c:pt idx="0">
                  <c:v>41710</c:v>
                </c:pt>
                <c:pt idx="1">
                  <c:v>41717</c:v>
                </c:pt>
                <c:pt idx="2">
                  <c:v>41724</c:v>
                </c:pt>
                <c:pt idx="3">
                  <c:v>41730</c:v>
                </c:pt>
              </c:numCache>
            </c:numRef>
          </c:xVal>
          <c:yVal>
            <c:numRef>
              <c:f>'[Tank Counts and Weights - 2014-03-27.xlsx]26-03-2014'!$C$13:$F$13</c:f>
              <c:numCache>
                <c:formatCode>General</c:formatCode>
                <c:ptCount val="4"/>
                <c:pt idx="0">
                  <c:v>48</c:v>
                </c:pt>
                <c:pt idx="1">
                  <c:v>90</c:v>
                </c:pt>
                <c:pt idx="2">
                  <c:v>1530</c:v>
                </c:pt>
                <c:pt idx="3">
                  <c:v>1116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231968"/>
        <c:axId val="28823236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'[Tank Counts and Weights - 2014-03-27.xlsx]26-03-2014'!$B$5</c15:sqref>
                        </c15:formulaRef>
                      </c:ext>
                    </c:extLst>
                    <c:strCache>
                      <c:ptCount val="1"/>
                      <c:pt idx="0">
                        <c:v>low 1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'[Tank Counts and Weights - 2014-03-27.xlsx]26-03-2014'!$C$5:$F$5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</c:v>
                      </c:pt>
                      <c:pt idx="2">
                        <c:v>234</c:v>
                      </c:pt>
                      <c:pt idx="3">
                        <c:v>990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- 2014-03-27.xlsx]26-03-2014'!$B$6</c15:sqref>
                        </c15:formulaRef>
                      </c:ext>
                    </c:extLst>
                    <c:strCache>
                      <c:ptCount val="1"/>
                      <c:pt idx="0">
                        <c:v>low 2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- 2014-03-27.xlsx]26-03-2014'!$C$6:$F$6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90</c:v>
                      </c:pt>
                      <c:pt idx="2">
                        <c:v>720</c:v>
                      </c:pt>
                      <c:pt idx="3">
                        <c:v>1764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- 2014-03-27.xlsx]26-03-2014'!$B$7</c15:sqref>
                        </c15:formulaRef>
                      </c:ext>
                    </c:extLst>
                    <c:strCache>
                      <c:ptCount val="1"/>
                      <c:pt idx="0">
                        <c:v>low 3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- 2014-03-27.xlsx]26-03-2014'!$C$7:$F$7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18</c:v>
                      </c:pt>
                      <c:pt idx="2">
                        <c:v>342</c:v>
                      </c:pt>
                      <c:pt idx="3">
                        <c:v>1242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- 2014-03-27.xlsx]26-03-2014'!$B$8</c15:sqref>
                        </c15:formulaRef>
                      </c:ext>
                    </c:extLst>
                    <c:strCache>
                      <c:ptCount val="1"/>
                      <c:pt idx="0">
                        <c:v>high 1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- 2014-03-27.xlsx]26-03-2014'!$C$8:$F$8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18</c:v>
                      </c:pt>
                      <c:pt idx="2">
                        <c:v>414</c:v>
                      </c:pt>
                      <c:pt idx="3">
                        <c:v>1242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- 2014-03-27.xlsx]26-03-2014'!$B$9</c15:sqref>
                        </c15:formulaRef>
                      </c:ext>
                    </c:extLst>
                    <c:strCache>
                      <c:ptCount val="1"/>
                      <c:pt idx="0">
                        <c:v>high 2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- 2014-03-27.xlsx]26-03-2014'!$C$9:$F$9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36</c:v>
                      </c:pt>
                      <c:pt idx="2">
                        <c:v>774</c:v>
                      </c:pt>
                      <c:pt idx="3">
                        <c:v>1710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- 2014-03-27.xlsx]26-03-2014'!$B$10</c15:sqref>
                        </c15:formulaRef>
                      </c:ext>
                    </c:extLst>
                    <c:strCache>
                      <c:ptCount val="1"/>
                      <c:pt idx="0">
                        <c:v>high 3</c:v>
                      </c:pt>
                    </c:strCache>
                  </c:strRef>
                </c:tx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- 2014-03-27.xlsx]26-03-2014'!$C$10:$F$10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18</c:v>
                      </c:pt>
                      <c:pt idx="2">
                        <c:v>558</c:v>
                      </c:pt>
                      <c:pt idx="3">
                        <c:v>1602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- 2014-03-27.xlsx]26-03-2014'!$B$14</c15:sqref>
                        </c15:formulaRef>
                      </c:ext>
                    </c:extLst>
                    <c:strCache>
                      <c:ptCount val="1"/>
                      <c:pt idx="0">
                        <c:v>low 1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- 2014-03-27.xlsx]26-03-2014'!$C$14:$F$14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54</c:v>
                      </c:pt>
                      <c:pt idx="2">
                        <c:v>558</c:v>
                      </c:pt>
                      <c:pt idx="3">
                        <c:v>1404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- 2014-03-27.xlsx]26-03-2014'!$B$15</c15:sqref>
                        </c15:formulaRef>
                      </c:ext>
                    </c:extLst>
                    <c:strCache>
                      <c:ptCount val="1"/>
                      <c:pt idx="0">
                        <c:v>low 2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- 2014-03-27.xlsx]26-03-2014'!$C$15:$F$15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72</c:v>
                      </c:pt>
                      <c:pt idx="2">
                        <c:v>540</c:v>
                      </c:pt>
                      <c:pt idx="3">
                        <c:v>1836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- 2014-03-27.xlsx]26-03-2014'!$B$16</c15:sqref>
                        </c15:formulaRef>
                      </c:ext>
                    </c:extLst>
                    <c:strCache>
                      <c:ptCount val="1"/>
                      <c:pt idx="0">
                        <c:v>low 3</c:v>
                      </c:pt>
                    </c:strCache>
                  </c:strRef>
                </c:tx>
                <c:spPr>
                  <a:ln w="19050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- 2014-03-27.xlsx]26-03-2014'!$C$16:$F$16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36</c:v>
                      </c:pt>
                      <c:pt idx="2">
                        <c:v>522</c:v>
                      </c:pt>
                      <c:pt idx="3">
                        <c:v>1296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- 2014-03-27.xlsx]26-03-2014'!$B$17</c15:sqref>
                        </c15:formulaRef>
                      </c:ext>
                    </c:extLst>
                    <c:strCache>
                      <c:ptCount val="1"/>
                      <c:pt idx="0">
                        <c:v>high 1</c:v>
                      </c:pt>
                    </c:strCache>
                  </c:strRef>
                </c:tx>
                <c:spPr>
                  <a:ln w="19050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- 2014-03-27.xlsx]26-03-2014'!$C$17:$F$17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18</c:v>
                      </c:pt>
                      <c:pt idx="2">
                        <c:v>288</c:v>
                      </c:pt>
                      <c:pt idx="3">
                        <c:v>1170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- 2014-03-27.xlsx]26-03-2014'!$B$18</c15:sqref>
                        </c15:formulaRef>
                      </c:ext>
                    </c:extLst>
                    <c:strCache>
                      <c:ptCount val="1"/>
                      <c:pt idx="0">
                        <c:v>high 2</c:v>
                      </c:pt>
                    </c:strCache>
                  </c:strRef>
                </c:tx>
                <c:spPr>
                  <a:ln w="19050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- 2014-03-27.xlsx]26-03-2014'!$C$18:$F$18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36</c:v>
                      </c:pt>
                      <c:pt idx="2">
                        <c:v>846</c:v>
                      </c:pt>
                      <c:pt idx="3">
                        <c:v>1998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- 2014-03-27.xlsx]26-03-2014'!$B$19</c15:sqref>
                        </c15:formulaRef>
                      </c:ext>
                    </c:extLst>
                    <c:strCache>
                      <c:ptCount val="1"/>
                      <c:pt idx="0">
                        <c:v>high 3</c:v>
                      </c:pt>
                    </c:strCache>
                  </c:strRef>
                </c:tx>
                <c:spPr>
                  <a:ln w="19050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- 2014-03-27.xlsx]26-03-2014'!$C$1:$F$1</c15:sqref>
                        </c15:formulaRef>
                      </c:ext>
                    </c:extLst>
                    <c:numCache>
                      <c:formatCode>m/d/yyyy</c:formatCode>
                      <c:ptCount val="4"/>
                      <c:pt idx="0">
                        <c:v>41710</c:v>
                      </c:pt>
                      <c:pt idx="1">
                        <c:v>41717</c:v>
                      </c:pt>
                      <c:pt idx="2">
                        <c:v>41724</c:v>
                      </c:pt>
                      <c:pt idx="3">
                        <c:v>41730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'[Tank Counts and Weights - 2014-03-27.xlsx]26-03-2014'!$C$19:$F$19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48</c:v>
                      </c:pt>
                      <c:pt idx="1">
                        <c:v>1</c:v>
                      </c:pt>
                      <c:pt idx="2">
                        <c:v>486</c:v>
                      </c:pt>
                      <c:pt idx="3">
                        <c:v>1656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88231968"/>
        <c:scaling>
          <c:orientation val="minMax"/>
          <c:min val="41710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232360"/>
        <c:crosses val="autoZero"/>
        <c:crossBetween val="midCat"/>
        <c:majorUnit val="7"/>
      </c:valAx>
      <c:valAx>
        <c:axId val="288232360"/>
        <c:scaling>
          <c:orientation val="minMax"/>
          <c:max val="21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daphnia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231968"/>
        <c:crosses val="autoZero"/>
        <c:crossBetween val="midCat"/>
      </c:valAx>
      <c:spPr>
        <a:solidFill>
          <a:schemeClr val="bg1"/>
        </a:solidFill>
        <a:ln>
          <a:solidFill>
            <a:srgbClr val="FF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5A49FEE-45C6-43EE-93DB-90FED5CC788C}" type="datetimeFigureOut">
              <a:rPr lang="en-CA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5B4BE20-E45F-4FA3-BE44-D932EE5D5CE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488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9065A10-C12F-4896-A1F4-188FA42C1794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58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GB" altLang="en-US" smtClean="0">
              <a:latin typeface="Arial" panose="020B0604020202020204" pitchFamily="34" charset="0"/>
              <a:cs typeface="DejaVu Sans" panose="020B0803030604020204" pitchFamily="34" charset="0"/>
            </a:endParaRPr>
          </a:p>
          <a:p>
            <a:pPr algn="just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GB" altLang="en-US" smtClean="0">
              <a:latin typeface="Arial" panose="020B0604020202020204" pitchFamily="34" charset="0"/>
              <a:cs typeface="DejaVu Sans" panose="020B0803030604020204" pitchFamily="34" charset="0"/>
            </a:endParaRPr>
          </a:p>
          <a:p>
            <a:pPr algn="just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GB" altLang="en-US" smtClean="0">
              <a:latin typeface="Arial" panose="020B0604020202020204" pitchFamily="34" charset="0"/>
              <a:cs typeface="DejaVu Sans" panose="020B0803030604020204" pitchFamily="34" charset="0"/>
            </a:endParaRPr>
          </a:p>
          <a:p>
            <a:pPr algn="just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mtClean="0"/>
              <a:t> Conceptual model of dynamic eco‐evolutionary feedbacks, demonstrating the potential feedbacks from genes to phenotypes across population, community and ecosystem levels of organization.</a:t>
            </a:r>
          </a:p>
          <a:p>
            <a:pPr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mtClean="0"/>
          </a:p>
          <a:p>
            <a:pPr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GB" altLang="en-US" smtClean="0"/>
              <a:t>© This slide is made available for non-commercial use only. Please note that permission may be required for re-use of images in which the copyright is owned by a third party.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34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41694-A1CD-4C70-A297-928ABF3F07F5}" type="datetimeFigureOut">
              <a:rPr lang="en-CA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81A6-07AD-4249-B4BB-A0623C1E4F7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45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0273E-BEB7-4168-A5EE-D59C027EB36C}" type="datetimeFigureOut">
              <a:rPr lang="en-CA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A6B1C-21C8-4E9D-8862-CAD4486FCFB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91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BFD40-1033-4943-A959-080D4094A315}" type="datetimeFigureOut">
              <a:rPr lang="en-CA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69588-9DD7-4472-B603-8DA341DCC6A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01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8226720" cy="2193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481" y="3935934"/>
            <a:ext cx="8226720" cy="219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2009A-449A-482D-A732-053A4D5CB2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9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541694-A1CD-4C70-A297-928ABF3F07F5}" type="datetimeFigureOut">
              <a:rPr lang="en-CA" smtClean="0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381A6-07AD-4249-B4BB-A0623C1E4F71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8EBBC2-CF8E-4537-BE23-B32921D156E2}" type="datetimeFigureOut">
              <a:rPr lang="en-CA" smtClean="0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9B84-A682-4304-B956-83D256109C92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36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18AD1A-14DC-4779-A3B1-CAF772C37BE9}" type="datetimeFigureOut">
              <a:rPr lang="en-CA" smtClean="0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ACD9A-766C-4CD8-AE4A-9C33C3C6224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441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E7B49-7433-409D-BB98-2DE267A0D71A}" type="datetimeFigureOut">
              <a:rPr lang="en-CA" smtClean="0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7B4E-B673-4DF4-B455-5F2EF84E5C55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05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6E45E0-1109-42F9-AE3E-B9D9CFBC1C9A}" type="datetimeFigureOut">
              <a:rPr lang="en-CA" smtClean="0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0B656-7887-43D5-84A1-51BB38D051B6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68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275D82-8C4E-40DA-A6A9-220F44CE66A8}" type="datetimeFigureOut">
              <a:rPr lang="en-CA" smtClean="0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05F65-6E43-4C2B-BEDC-977ADFA29E5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852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81E9A7-248E-4C26-8460-59F183BC1687}" type="datetimeFigureOut">
              <a:rPr lang="en-CA" smtClean="0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22679-8B15-49C4-8965-BA1FD58008E1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21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EBBC2-CF8E-4537-BE23-B32921D156E2}" type="datetimeFigureOut">
              <a:rPr lang="en-CA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39B84-A682-4304-B956-83D256109C9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551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A1BB66-7130-4A7B-8939-8AD0F630D6F6}" type="datetimeFigureOut">
              <a:rPr lang="en-CA" smtClean="0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79A5C-D8A0-414D-8129-C6E0DDFBEB4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471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15464F-9CAC-4340-BD0B-49FD9E32ED82}" type="datetimeFigureOut">
              <a:rPr lang="en-CA" smtClean="0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DDC75-1AD7-4A62-BEF2-7A0F895B925D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885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F0273E-BEB7-4168-A5EE-D59C027EB36C}" type="datetimeFigureOut">
              <a:rPr lang="en-CA" smtClean="0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A6B1C-21C8-4E9D-8862-CAD4486FCFB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349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BBFD40-1033-4943-A959-080D4094A315}" type="datetimeFigureOut">
              <a:rPr lang="en-CA" smtClean="0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69588-9DD7-4472-B603-8DA341DCC6AB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399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8226720" cy="2193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481" y="3935934"/>
            <a:ext cx="8226720" cy="219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2009A-449A-482D-A732-053A4D5CB2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5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8AD1A-14DC-4779-A3B1-CAF772C37BE9}" type="datetimeFigureOut">
              <a:rPr lang="en-CA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ACD9A-766C-4CD8-AE4A-9C33C3C6224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8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E7B49-7433-409D-BB98-2DE267A0D71A}" type="datetimeFigureOut">
              <a:rPr lang="en-CA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7B4E-B673-4DF4-B455-5F2EF84E5C5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9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E45E0-1109-42F9-AE3E-B9D9CFBC1C9A}" type="datetimeFigureOut">
              <a:rPr lang="en-CA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B656-7887-43D5-84A1-51BB38D051B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75D82-8C4E-40DA-A6A9-220F44CE66A8}" type="datetimeFigureOut">
              <a:rPr lang="en-CA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05F65-6E43-4C2B-BEDC-977ADFA29E5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9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1E9A7-248E-4C26-8460-59F183BC1687}" type="datetimeFigureOut">
              <a:rPr lang="en-CA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22679-8B15-49C4-8965-BA1FD58008E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91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FA1BB66-7130-4A7B-8939-8AD0F630D6F6}" type="datetimeFigureOut">
              <a:rPr lang="en-CA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1C79A5C-D8A0-414D-8129-C6E0DDFBEB4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27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5464F-9CAC-4340-BD0B-49FD9E32ED82}" type="datetimeFigureOut">
              <a:rPr lang="en-CA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DDC75-1AD7-4A62-BEF2-7A0F895B925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29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6529E1-0770-4817-B4C2-CD7823F7DFDD}" type="datetimeFigureOut">
              <a:rPr lang="en-CA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05E4FAC-05EC-426E-954E-71773AF7DC7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01" r:id="rId2"/>
    <p:sldLayoutId id="2147484018" r:id="rId3"/>
    <p:sldLayoutId id="2147484002" r:id="rId4"/>
    <p:sldLayoutId id="2147484003" r:id="rId5"/>
    <p:sldLayoutId id="2147484004" r:id="rId6"/>
    <p:sldLayoutId id="2147484019" r:id="rId7"/>
    <p:sldLayoutId id="2147484020" r:id="rId8"/>
    <p:sldLayoutId id="2147484021" r:id="rId9"/>
    <p:sldLayoutId id="2147484005" r:id="rId10"/>
    <p:sldLayoutId id="2147484022" r:id="rId11"/>
    <p:sldLayoutId id="2147484023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6529E1-0770-4817-B4C2-CD7823F7DFDD}" type="datetimeFigureOut">
              <a:rPr lang="en-CA" smtClean="0"/>
              <a:pPr>
                <a:defRPr/>
              </a:pPr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5E4FAC-05EC-426E-954E-71773AF7DC76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96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onlinelibrary.wiley.com/doi/10.1111/j.1469-8137.2009.03081.x/full#f1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flipV="1">
            <a:off x="5372100" y="4330700"/>
            <a:ext cx="3200400" cy="333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9" descr="http://ngm.nationalgeographic.com/2011/08/visions-now-next/img/IMG0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t="5859" r="2"/>
          <a:stretch>
            <a:fillRect/>
          </a:stretch>
        </p:blipFill>
        <p:spPr bwMode="auto">
          <a:xfrm>
            <a:off x="0" y="0"/>
            <a:ext cx="5351463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597150" y="1854200"/>
            <a:ext cx="6527800" cy="27257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z="4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 effect of genotypic diversity on evolution under copper stress in </a:t>
            </a:r>
            <a:r>
              <a:rPr lang="en-CA" sz="4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Daphnia </a:t>
            </a:r>
            <a:r>
              <a:rPr lang="en-CA" sz="44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pulex</a:t>
            </a:r>
            <a:r>
              <a:rPr lang="en-CA" sz="4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CA" sz="4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 </a:t>
            </a:r>
            <a:r>
              <a:rPr lang="en-CA" sz="4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Daphnia </a:t>
            </a:r>
            <a:r>
              <a:rPr lang="en-CA" sz="44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pulicaria</a:t>
            </a:r>
            <a:endParaRPr lang="en-CA" sz="4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65100" y="4230688"/>
            <a:ext cx="8407400" cy="187801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defRPr/>
            </a:pPr>
            <a:endParaRPr lang="en-CA" dirty="0" smtClean="0">
              <a:solidFill>
                <a:schemeClr val="bg1"/>
              </a:solidFill>
            </a:endParaRPr>
          </a:p>
          <a:p>
            <a:pPr algn="r" eaLnBrk="1" fontAlgn="auto" hangingPunct="1">
              <a:defRPr/>
            </a:pPr>
            <a:r>
              <a:rPr lang="en-CA" sz="2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PIUMI ABEYNAYAKA</a:t>
            </a:r>
          </a:p>
          <a:p>
            <a:pPr algn="r" eaLnBrk="1" fontAlgn="auto" hangingPunct="1">
              <a:defRPr/>
            </a:pPr>
            <a:endParaRPr lang="en-CA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 eaLnBrk="1" fontAlgn="auto" hangingPunct="1">
              <a:defRPr/>
            </a:pPr>
            <a:r>
              <a:rPr lang="en-CA" sz="2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SUPERVISORS: </a:t>
            </a:r>
            <a:r>
              <a:rPr lang="en-CA" sz="2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GREGOR FUSSMANN </a:t>
            </a:r>
            <a:r>
              <a:rPr lang="en-CA" sz="2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</a:t>
            </a:r>
            <a:r>
              <a:rPr lang="en-CA" sz="2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MELANIA CRISTESCU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0" y="4673600"/>
            <a:ext cx="62865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2400" y="1727200"/>
            <a:ext cx="3251200" cy="25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Experimental Design:</a:t>
            </a:r>
            <a:b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lines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2384701" cy="4022725"/>
          </a:xfrm>
        </p:spPr>
        <p:txBody>
          <a:bodyPr>
            <a:normAutofit/>
          </a:bodyPr>
          <a:lstStyle/>
          <a:p>
            <a:pPr marL="91440" indent="-91440" fontAlgn="auto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 habitats: 5 lakes and 5 ponds</a:t>
            </a:r>
          </a:p>
          <a:p>
            <a:pPr marL="91440" indent="-91440" fontAlgn="auto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 selection of 48 lines</a:t>
            </a:r>
          </a:p>
          <a:p>
            <a:pPr marL="91440" indent="-91440" fontAlgn="auto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-15 lines from </a:t>
            </a:r>
            <a:r>
              <a:rPr lang="en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tox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test</a:t>
            </a:r>
          </a:p>
          <a:p>
            <a:pPr marL="91440" indent="-91440" fontAlgn="auto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-3 </a:t>
            </a:r>
            <a:r>
              <a:rPr lang="en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tox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test lines assigned to monocultures</a:t>
            </a:r>
          </a:p>
          <a:p>
            <a:pPr marL="91440" indent="-91440" fontAlgn="auto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-low div lines selected randomly from among 48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9276" r="6996" b="13043"/>
          <a:stretch/>
        </p:blipFill>
        <p:spPr>
          <a:xfrm>
            <a:off x="3207026" y="1840329"/>
            <a:ext cx="5762385" cy="4028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5287"/>
            <a:ext cx="78867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so far…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890991"/>
              </p:ext>
            </p:extLst>
          </p:nvPr>
        </p:nvGraphicFramePr>
        <p:xfrm>
          <a:off x="0" y="3361396"/>
          <a:ext cx="4717774" cy="3326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586219"/>
              </p:ext>
            </p:extLst>
          </p:nvPr>
        </p:nvGraphicFramePr>
        <p:xfrm>
          <a:off x="4495489" y="3035354"/>
          <a:ext cx="4648511" cy="327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184526"/>
              </p:ext>
            </p:extLst>
          </p:nvPr>
        </p:nvGraphicFramePr>
        <p:xfrm>
          <a:off x="3923353" y="0"/>
          <a:ext cx="4342018" cy="3061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/>
          <p:cNvSpPr/>
          <p:nvPr/>
        </p:nvSpPr>
        <p:spPr>
          <a:xfrm>
            <a:off x="583096" y="790404"/>
            <a:ext cx="3360254" cy="2585323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</p:spPr>
        <p:txBody>
          <a:bodyPr wrap="square">
            <a:spAutoFit/>
          </a:bodyPr>
          <a:lstStyle/>
          <a:p>
            <a:r>
              <a:rPr lang="en-CA" b="1" dirty="0"/>
              <a:t>Do paired tanks differ?</a:t>
            </a:r>
          </a:p>
          <a:p>
            <a:r>
              <a:rPr lang="en-CA" dirty="0"/>
              <a:t>Paired t-tests: </a:t>
            </a:r>
            <a:r>
              <a:rPr lang="en-CA" i="1" dirty="0"/>
              <a:t>p </a:t>
            </a:r>
            <a:r>
              <a:rPr lang="en-CA" dirty="0"/>
              <a:t>&gt; 0.05 for both </a:t>
            </a:r>
            <a:r>
              <a:rPr lang="en-CA" dirty="0" smtClean="0"/>
              <a:t>responses</a:t>
            </a:r>
            <a:endParaRPr lang="en-CA" b="1" dirty="0" smtClean="0"/>
          </a:p>
          <a:p>
            <a:r>
              <a:rPr lang="en-CA" b="1" dirty="0" smtClean="0"/>
              <a:t>Do </a:t>
            </a:r>
            <a:r>
              <a:rPr lang="en-CA" b="1" dirty="0"/>
              <a:t>the diversity treatments differ in average population size and </a:t>
            </a:r>
            <a:r>
              <a:rPr lang="en-CA" b="1" dirty="0" smtClean="0"/>
              <a:t>growth rate </a:t>
            </a:r>
            <a:r>
              <a:rPr lang="en-CA" b="1" dirty="0"/>
              <a:t>(as measured </a:t>
            </a:r>
            <a:r>
              <a:rPr lang="en-CA" b="1" dirty="0" smtClean="0"/>
              <a:t>by </a:t>
            </a:r>
            <a:r>
              <a:rPr lang="en-CA" b="1" i="1" dirty="0" smtClean="0"/>
              <a:t>r</a:t>
            </a:r>
            <a:r>
              <a:rPr lang="en-CA" b="1" dirty="0" smtClean="0"/>
              <a:t>)?</a:t>
            </a:r>
          </a:p>
          <a:p>
            <a:pPr marL="0" indent="0">
              <a:buNone/>
            </a:pPr>
            <a:r>
              <a:rPr lang="en-CA" dirty="0"/>
              <a:t>MANOVA: </a:t>
            </a:r>
            <a:r>
              <a:rPr lang="en-CA" i="1" dirty="0"/>
              <a:t>p</a:t>
            </a:r>
            <a:r>
              <a:rPr lang="en-CA" dirty="0"/>
              <a:t> = </a:t>
            </a:r>
            <a:r>
              <a:rPr lang="en-CA" dirty="0" smtClean="0"/>
              <a:t>0.01837 </a:t>
            </a:r>
            <a:r>
              <a:rPr lang="en-CA" dirty="0"/>
              <a:t>for </a:t>
            </a:r>
            <a:r>
              <a:rPr lang="en-CA" dirty="0" smtClean="0"/>
              <a:t>Treatment; </a:t>
            </a:r>
            <a:r>
              <a:rPr lang="en-CA" i="1" dirty="0" smtClean="0"/>
              <a:t>p</a:t>
            </a:r>
            <a:r>
              <a:rPr lang="en-CA" dirty="0" smtClean="0"/>
              <a:t> &lt; 0.01 for both responses with ANOVA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altLang="en-US" sz="4400" i="1" dirty="0" smtClean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range of Cu tolerance is very narrow and lacks variation between clonal lines.</a:t>
            </a:r>
          </a:p>
          <a:p>
            <a:endParaRPr lang="en-CA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CA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Genotypic diversity levels do affect population size and growth rate.  </a:t>
            </a:r>
            <a:endParaRPr lang="en-CA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325" y="3683774"/>
            <a:ext cx="74331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3200" i="1" dirty="0">
                <a:solidFill>
                  <a:schemeClr val="bg2">
                    <a:lumMod val="75000"/>
                  </a:schemeClr>
                </a:solidFill>
              </a:rPr>
              <a:t>Future </a:t>
            </a:r>
            <a:r>
              <a:rPr lang="en-CA" altLang="en-US" sz="3200" i="1" dirty="0" smtClean="0">
                <a:solidFill>
                  <a:schemeClr val="bg2">
                    <a:lumMod val="75000"/>
                  </a:schemeClr>
                </a:solidFill>
              </a:rPr>
              <a:t>Directions and Remaining Questions</a:t>
            </a:r>
          </a:p>
          <a:p>
            <a:r>
              <a:rPr lang="en-CA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Copper stress</a:t>
            </a:r>
          </a:p>
          <a:p>
            <a:pPr lvl="1"/>
            <a:r>
              <a:rPr lang="en-CA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Will diversity interact with copper stress?</a:t>
            </a:r>
            <a:endParaRPr lang="en-CA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CA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Genetic analysis</a:t>
            </a:r>
          </a:p>
          <a:p>
            <a:pPr lvl="1"/>
            <a:r>
              <a:rPr lang="en-CA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How do copper stress and environment </a:t>
            </a:r>
            <a:r>
              <a:rPr lang="en-CA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interact </a:t>
            </a:r>
            <a:r>
              <a:rPr lang="en-CA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influence allelic frequency over time?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http://ngm.nationalgeographic.com/2011/08/visions-now-next/img/IMG0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t="5859" r="2"/>
          <a:stretch>
            <a:fillRect/>
          </a:stretch>
        </p:blipFill>
        <p:spPr bwMode="auto">
          <a:xfrm>
            <a:off x="0" y="0"/>
            <a:ext cx="5351463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73" y="772204"/>
            <a:ext cx="7543800" cy="606022"/>
          </a:xfrm>
        </p:spPr>
        <p:txBody>
          <a:bodyPr>
            <a:normAutofit fontScale="90000"/>
          </a:bodyPr>
          <a:lstStyle/>
          <a:p>
            <a:pPr algn="r"/>
            <a:r>
              <a:rPr lang="en-CA" sz="6000" dirty="0" smtClean="0">
                <a:solidFill>
                  <a:schemeClr val="bg2">
                    <a:lumMod val="75000"/>
                  </a:schemeClr>
                </a:solidFill>
              </a:rPr>
              <a:t>Collaborators</a:t>
            </a:r>
            <a:endParaRPr lang="en-CA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-290222" y="1956550"/>
            <a:ext cx="7543800" cy="2411499"/>
          </a:xfrm>
        </p:spPr>
        <p:txBody>
          <a:bodyPr>
            <a:normAutofit lnSpcReduction="10000"/>
          </a:bodyPr>
          <a:lstStyle/>
          <a:p>
            <a:pPr algn="r"/>
            <a:r>
              <a:rPr lang="en-CA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Sarah Finlayson</a:t>
            </a:r>
          </a:p>
          <a:p>
            <a:pPr algn="r"/>
            <a:r>
              <a:rPr lang="en-CA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Alessandra </a:t>
            </a:r>
            <a:r>
              <a:rPr lang="en-CA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Loria</a:t>
            </a:r>
            <a:endParaRPr lang="en-CA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CA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Thomas Ingalls</a:t>
            </a:r>
          </a:p>
          <a:p>
            <a:pPr algn="r"/>
            <a:r>
              <a:rPr lang="en-CA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Genelle</a:t>
            </a:r>
            <a:r>
              <a:rPr lang="en-CA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Harrison</a:t>
            </a:r>
          </a:p>
          <a:p>
            <a:pPr algn="r"/>
            <a:r>
              <a:rPr lang="en-CA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Tiffany Chin</a:t>
            </a:r>
          </a:p>
          <a:p>
            <a:pPr algn="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04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949326"/>
            <a:ext cx="3554413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5738191" y="6445941"/>
            <a:ext cx="3966438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9619" rIns="81638" bIns="40819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  <a:defRPr/>
            </a:pPr>
            <a:r>
              <a:rPr lang="en-GB" sz="1500" b="1" dirty="0" smtClean="0"/>
              <a:t>Bailey et al. </a:t>
            </a:r>
            <a:r>
              <a:rPr lang="en-GB" sz="1500" dirty="0" smtClean="0"/>
              <a:t>(2009)</a:t>
            </a:r>
            <a:r>
              <a:rPr lang="en-GB" sz="1500" b="1" dirty="0" smtClean="0"/>
              <a:t> </a:t>
            </a:r>
            <a:r>
              <a:rPr lang="en-GB" sz="1500" b="1" dirty="0" smtClean="0">
                <a:solidFill>
                  <a:srgbClr val="000000"/>
                </a:solidFill>
              </a:rPr>
              <a:t>New </a:t>
            </a:r>
            <a:r>
              <a:rPr lang="en-GB" sz="1500" b="1" dirty="0" err="1" smtClean="0">
                <a:solidFill>
                  <a:srgbClr val="000000"/>
                </a:solidFill>
              </a:rPr>
              <a:t>Phytologist</a:t>
            </a:r>
            <a:endParaRPr lang="en-GB" sz="1500" dirty="0">
              <a:solidFill>
                <a:srgbClr val="000000"/>
              </a:solidFill>
              <a:hlinkClick r:id="rId5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41" y="576401"/>
            <a:ext cx="8226720" cy="1143480"/>
          </a:xfrm>
        </p:spPr>
        <p:txBody>
          <a:bodyPr/>
          <a:lstStyle/>
          <a:p>
            <a:r>
              <a:rPr lang="en-CA" dirty="0" smtClean="0"/>
              <a:t>Intra-specific diversity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22741" y="4267199"/>
            <a:ext cx="4346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err="1" smtClean="0"/>
              <a:t>Eg</a:t>
            </a:r>
            <a:r>
              <a:rPr lang="en-CA" i="1" dirty="0" smtClean="0"/>
              <a:t>. Clonal diversity affects predator-prey oscillations in rotifer-algae system [Yoshida et al. (2003) </a:t>
            </a:r>
            <a:r>
              <a:rPr lang="en-CA" i="1" u="sng" dirty="0" smtClean="0"/>
              <a:t>Nature</a:t>
            </a:r>
            <a:r>
              <a:rPr lang="en-CA" i="1" dirty="0" smtClean="0"/>
              <a:t>]</a:t>
            </a:r>
          </a:p>
          <a:p>
            <a:endParaRPr lang="en-CA" i="1" dirty="0"/>
          </a:p>
          <a:p>
            <a:r>
              <a:rPr lang="en-CA" i="1" dirty="0" smtClean="0"/>
              <a:t>Parasite resistance in Daphnia populations [</a:t>
            </a:r>
            <a:r>
              <a:rPr lang="en-CA" i="1" dirty="0" err="1" smtClean="0"/>
              <a:t>Altermatt</a:t>
            </a:r>
            <a:r>
              <a:rPr lang="en-CA" i="1" dirty="0" smtClean="0"/>
              <a:t> and Ebert (2008) </a:t>
            </a:r>
            <a:r>
              <a:rPr lang="en-CA" i="1" u="sng" dirty="0" smtClean="0"/>
              <a:t>Ecology Letters]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22741" y="1895061"/>
            <a:ext cx="4354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-can fuel adaptation on contemporary timescales</a:t>
            </a:r>
          </a:p>
          <a:p>
            <a:endParaRPr lang="en-CA" dirty="0"/>
          </a:p>
          <a:p>
            <a:r>
              <a:rPr lang="en-CA" dirty="0" smtClean="0"/>
              <a:t>-adaptation shapes survival and adaptation rates </a:t>
            </a:r>
            <a:r>
              <a:rPr lang="en-CA" dirty="0" smtClean="0">
                <a:sym typeface="Wingdings" panose="05000000000000000000" pitchFamily="2" charset="2"/>
              </a:rPr>
              <a:t> ecological effects</a:t>
            </a:r>
            <a:endParaRPr lang="en-CA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CA" alt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CA" altLang="en-US" dirty="0" smtClean="0"/>
              <a:t>Does genotypic diversity influence the </a:t>
            </a:r>
            <a:r>
              <a:rPr lang="en-CA" altLang="en-US" b="1" u="sng" dirty="0" smtClean="0"/>
              <a:t>size</a:t>
            </a:r>
            <a:r>
              <a:rPr lang="en-CA" altLang="en-US" b="1" dirty="0" smtClean="0"/>
              <a:t> and </a:t>
            </a:r>
            <a:r>
              <a:rPr lang="en-CA" altLang="en-US" b="1" u="sng" dirty="0" smtClean="0"/>
              <a:t>growth rate</a:t>
            </a:r>
            <a:r>
              <a:rPr lang="en-CA" altLang="en-US" dirty="0" smtClean="0"/>
              <a:t> of </a:t>
            </a:r>
            <a:r>
              <a:rPr lang="en-CA" altLang="en-US" i="1" dirty="0" smtClean="0"/>
              <a:t>Daphnia</a:t>
            </a:r>
            <a:r>
              <a:rPr lang="en-CA" altLang="en-US" dirty="0" smtClean="0"/>
              <a:t> populations, especially when evolving under copper stress?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CA" alt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CA" altLang="en-US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CA" altLang="en-US" i="1" dirty="0" smtClean="0">
                <a:solidFill>
                  <a:schemeClr val="bg2">
                    <a:lumMod val="25000"/>
                  </a:schemeClr>
                </a:solidFill>
              </a:rPr>
              <a:t>Higher diversity will enhance population growth and size, regardless of copper stress.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CA" altLang="en-US" i="1" dirty="0" smtClean="0">
                <a:solidFill>
                  <a:schemeClr val="bg2">
                    <a:lumMod val="25000"/>
                  </a:schemeClr>
                </a:solidFill>
              </a:rPr>
              <a:t>Higher diversity will aid in adaptation to copper stress, thereby buffering population growth.</a:t>
            </a:r>
          </a:p>
          <a:p>
            <a:pPr marL="457200" indent="-457200" algn="ctr">
              <a:buFont typeface="+mj-lt"/>
              <a:buAutoNum type="arabicPeriod"/>
            </a:pPr>
            <a:endParaRPr lang="en-CA" altLang="en-US" i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CA" alt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CA" alt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CA" alt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CA" alt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CA" alt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CA" alt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Toxicity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Preliminary issues:</a:t>
            </a:r>
          </a:p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whether pond and lake </a:t>
            </a:r>
            <a:r>
              <a:rPr lang="en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Daphnia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differ significantly in their copper tolerances.</a:t>
            </a:r>
          </a:p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a copper concentration for use in the experiment: should yield ~10% mortality of lines per habitat.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Acute toxicity test:</a:t>
            </a:r>
            <a:b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xfrm>
            <a:off x="822325" y="1846263"/>
            <a:ext cx="4310063" cy="4510087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CA" altLang="en-US" u="sng" dirty="0" smtClean="0"/>
              <a:t> </a:t>
            </a:r>
            <a:r>
              <a:rPr lang="en-CA" altLang="en-US" dirty="0" smtClean="0"/>
              <a:t>21 habitats: </a:t>
            </a:r>
            <a:r>
              <a:rPr lang="en-CA" altLang="en-US" dirty="0"/>
              <a:t>9</a:t>
            </a:r>
            <a:r>
              <a:rPr lang="en-CA" altLang="en-US" dirty="0" smtClean="0"/>
              <a:t> lakes, 12 ponds</a:t>
            </a:r>
          </a:p>
          <a:p>
            <a:r>
              <a:rPr lang="en-CA" altLang="en-US" dirty="0" smtClean="0"/>
              <a:t> 2 lines per habitat</a:t>
            </a:r>
          </a:p>
          <a:p>
            <a:r>
              <a:rPr lang="en-CA" altLang="en-US" dirty="0" smtClean="0"/>
              <a:t> 2 replicates per line</a:t>
            </a:r>
          </a:p>
          <a:p>
            <a:r>
              <a:rPr lang="en-CA" altLang="en-US" dirty="0" smtClean="0"/>
              <a:t> 8 Cu concentrations</a:t>
            </a:r>
          </a:p>
          <a:p>
            <a:pPr lvl="1"/>
            <a:r>
              <a:rPr lang="en-CA" altLang="en-US" dirty="0" smtClean="0"/>
              <a:t>A no copper control + 7</a:t>
            </a:r>
          </a:p>
          <a:p>
            <a:pPr lvl="1"/>
            <a:r>
              <a:rPr lang="en-CA" altLang="en-US" dirty="0" smtClean="0"/>
              <a:t>5 neonates per concentration</a:t>
            </a:r>
          </a:p>
          <a:p>
            <a:pPr lvl="1"/>
            <a:endParaRPr lang="en-CA" alt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5626100" y="2006600"/>
            <a:ext cx="20193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485" name="TextBox 2"/>
          <p:cNvSpPr txBox="1">
            <a:spLocks noChangeArrowheads="1"/>
          </p:cNvSpPr>
          <p:nvPr/>
        </p:nvSpPr>
        <p:spPr bwMode="auto">
          <a:xfrm>
            <a:off x="5927725" y="2006272"/>
            <a:ext cx="139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CA" altLang="en-US" b="1" dirty="0" err="1"/>
              <a:t>Eg</a:t>
            </a:r>
            <a:r>
              <a:rPr lang="en-CA" altLang="en-US" b="1" dirty="0"/>
              <a:t>. </a:t>
            </a:r>
            <a:r>
              <a:rPr lang="en-CA" altLang="en-US" b="1" dirty="0" smtClean="0"/>
              <a:t>Solomon Pond</a:t>
            </a:r>
            <a:endParaRPr lang="en-CA" alt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84900" y="2616200"/>
            <a:ext cx="38100" cy="368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53250" y="2616200"/>
            <a:ext cx="69850" cy="368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930900" y="2984500"/>
            <a:ext cx="444500" cy="508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800850" y="2984500"/>
            <a:ext cx="444500" cy="508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490" name="TextBox 8"/>
          <p:cNvSpPr txBox="1">
            <a:spLocks noChangeArrowheads="1"/>
          </p:cNvSpPr>
          <p:nvPr/>
        </p:nvSpPr>
        <p:spPr bwMode="auto">
          <a:xfrm>
            <a:off x="6019800" y="3109913"/>
            <a:ext cx="269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/>
              <a:t>1</a:t>
            </a: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6888163" y="3092450"/>
            <a:ext cx="269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70625" y="3492500"/>
            <a:ext cx="19050" cy="365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019800" y="3492500"/>
            <a:ext cx="38100" cy="368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05650" y="3492500"/>
            <a:ext cx="19050" cy="365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08800" y="3490913"/>
            <a:ext cx="38100" cy="368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92800" y="3857625"/>
            <a:ext cx="222250" cy="536575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6213475" y="3857625"/>
            <a:ext cx="222250" cy="536575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6740525" y="3857625"/>
            <a:ext cx="222250" cy="536575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7061200" y="3857625"/>
            <a:ext cx="222250" cy="536575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500" name="TextBox 15"/>
          <p:cNvSpPr txBox="1">
            <a:spLocks noChangeArrowheads="1"/>
          </p:cNvSpPr>
          <p:nvPr/>
        </p:nvSpPr>
        <p:spPr bwMode="auto">
          <a:xfrm>
            <a:off x="5883275" y="4073525"/>
            <a:ext cx="217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sz="1600"/>
              <a:t>a</a:t>
            </a:r>
          </a:p>
        </p:txBody>
      </p:sp>
      <p:sp>
        <p:nvSpPr>
          <p:cNvPr id="20501" name="TextBox 23"/>
          <p:cNvSpPr txBox="1">
            <a:spLocks noChangeArrowheads="1"/>
          </p:cNvSpPr>
          <p:nvPr/>
        </p:nvSpPr>
        <p:spPr bwMode="auto">
          <a:xfrm>
            <a:off x="6200775" y="4073525"/>
            <a:ext cx="217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sz="1600"/>
              <a:t>b</a:t>
            </a:r>
          </a:p>
        </p:txBody>
      </p:sp>
      <p:sp>
        <p:nvSpPr>
          <p:cNvPr id="20502" name="TextBox 24"/>
          <p:cNvSpPr txBox="1">
            <a:spLocks noChangeArrowheads="1"/>
          </p:cNvSpPr>
          <p:nvPr/>
        </p:nvSpPr>
        <p:spPr bwMode="auto">
          <a:xfrm>
            <a:off x="6721475" y="4073525"/>
            <a:ext cx="217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sz="1600"/>
              <a:t>a</a:t>
            </a:r>
          </a:p>
        </p:txBody>
      </p:sp>
      <p:sp>
        <p:nvSpPr>
          <p:cNvPr id="20503" name="TextBox 25"/>
          <p:cNvSpPr txBox="1">
            <a:spLocks noChangeArrowheads="1"/>
          </p:cNvSpPr>
          <p:nvPr/>
        </p:nvSpPr>
        <p:spPr bwMode="auto">
          <a:xfrm>
            <a:off x="7046913" y="4060825"/>
            <a:ext cx="2174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sz="1600"/>
              <a:t>b</a:t>
            </a:r>
          </a:p>
        </p:txBody>
      </p:sp>
      <p:sp>
        <p:nvSpPr>
          <p:cNvPr id="20504" name="TextBox 18"/>
          <p:cNvSpPr txBox="1">
            <a:spLocks noChangeArrowheads="1"/>
          </p:cNvSpPr>
          <p:nvPr/>
        </p:nvSpPr>
        <p:spPr bwMode="auto">
          <a:xfrm>
            <a:off x="7977188" y="2176463"/>
            <a:ext cx="1001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b="1">
                <a:latin typeface="Century Gothic" panose="020B0502020202020204" pitchFamily="34" charset="0"/>
              </a:rPr>
              <a:t>Habitat</a:t>
            </a:r>
          </a:p>
        </p:txBody>
      </p:sp>
      <p:sp>
        <p:nvSpPr>
          <p:cNvPr id="20505" name="TextBox 27"/>
          <p:cNvSpPr txBox="1">
            <a:spLocks noChangeArrowheads="1"/>
          </p:cNvSpPr>
          <p:nvPr/>
        </p:nvSpPr>
        <p:spPr bwMode="auto">
          <a:xfrm>
            <a:off x="7658100" y="2971800"/>
            <a:ext cx="132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b="1">
                <a:latin typeface="Century Gothic" panose="020B0502020202020204" pitchFamily="34" charset="0"/>
              </a:rPr>
              <a:t>Clone line</a:t>
            </a:r>
          </a:p>
        </p:txBody>
      </p:sp>
      <p:sp>
        <p:nvSpPr>
          <p:cNvPr id="20506" name="TextBox 28"/>
          <p:cNvSpPr txBox="1">
            <a:spLocks noChangeArrowheads="1"/>
          </p:cNvSpPr>
          <p:nvPr/>
        </p:nvSpPr>
        <p:spPr bwMode="auto">
          <a:xfrm>
            <a:off x="7694613" y="3889375"/>
            <a:ext cx="1284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b="1">
                <a:latin typeface="Century Gothic" panose="020B0502020202020204" pitchFamily="34" charset="0"/>
              </a:rPr>
              <a:t>Replicate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041900" y="5422900"/>
            <a:ext cx="343535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8" name="TextBox 29"/>
          <p:cNvSpPr txBox="1">
            <a:spLocks noChangeArrowheads="1"/>
          </p:cNvSpPr>
          <p:nvPr/>
        </p:nvSpPr>
        <p:spPr bwMode="auto">
          <a:xfrm>
            <a:off x="4876800" y="5588000"/>
            <a:ext cx="410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dirty="0"/>
              <a:t>0   </a:t>
            </a:r>
            <a:r>
              <a:rPr lang="en-CA" altLang="en-US" dirty="0" smtClean="0"/>
              <a:t>150   156   162   168   174   180   186</a:t>
            </a:r>
            <a:endParaRPr lang="en-CA" altLang="en-US" dirty="0"/>
          </a:p>
        </p:txBody>
      </p:sp>
      <p:cxnSp>
        <p:nvCxnSpPr>
          <p:cNvPr id="9216" name="Straight Connector 9215"/>
          <p:cNvCxnSpPr/>
          <p:nvPr/>
        </p:nvCxnSpPr>
        <p:spPr>
          <a:xfrm>
            <a:off x="5041900" y="53340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22900" y="53340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30900" y="53340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35725" y="53340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38963" y="53467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42200" y="53467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77188" y="53594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477250" y="53721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0" name="Straight Arrow Connector 9219"/>
          <p:cNvCxnSpPr>
            <a:stCxn id="12" idx="2"/>
          </p:cNvCxnSpPr>
          <p:nvPr/>
        </p:nvCxnSpPr>
        <p:spPr>
          <a:xfrm flipH="1">
            <a:off x="5041900" y="4394200"/>
            <a:ext cx="962025" cy="939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2" name="Straight Arrow Connector 9221"/>
          <p:cNvCxnSpPr>
            <a:stCxn id="12" idx="2"/>
          </p:cNvCxnSpPr>
          <p:nvPr/>
        </p:nvCxnSpPr>
        <p:spPr>
          <a:xfrm flipH="1">
            <a:off x="5422900" y="4394200"/>
            <a:ext cx="581025" cy="93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4" name="Straight Arrow Connector 9223"/>
          <p:cNvCxnSpPr>
            <a:stCxn id="12" idx="2"/>
          </p:cNvCxnSpPr>
          <p:nvPr/>
        </p:nvCxnSpPr>
        <p:spPr>
          <a:xfrm flipH="1">
            <a:off x="5927725" y="4394200"/>
            <a:ext cx="76200" cy="93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6" name="Straight Arrow Connector 9225"/>
          <p:cNvCxnSpPr>
            <a:stCxn id="12" idx="2"/>
          </p:cNvCxnSpPr>
          <p:nvPr/>
        </p:nvCxnSpPr>
        <p:spPr>
          <a:xfrm>
            <a:off x="6003925" y="4394200"/>
            <a:ext cx="427038" cy="952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8" name="Straight Arrow Connector 9227"/>
          <p:cNvCxnSpPr>
            <a:stCxn id="12" idx="2"/>
          </p:cNvCxnSpPr>
          <p:nvPr/>
        </p:nvCxnSpPr>
        <p:spPr>
          <a:xfrm>
            <a:off x="6003925" y="4394200"/>
            <a:ext cx="935038" cy="96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0" name="Straight Arrow Connector 9229"/>
          <p:cNvCxnSpPr>
            <a:stCxn id="20500" idx="2"/>
          </p:cNvCxnSpPr>
          <p:nvPr/>
        </p:nvCxnSpPr>
        <p:spPr>
          <a:xfrm>
            <a:off x="5992813" y="4411663"/>
            <a:ext cx="1449387" cy="960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2" name="Straight Arrow Connector 9231"/>
          <p:cNvCxnSpPr>
            <a:stCxn id="12" idx="2"/>
          </p:cNvCxnSpPr>
          <p:nvPr/>
        </p:nvCxnSpPr>
        <p:spPr>
          <a:xfrm>
            <a:off x="6003925" y="4394200"/>
            <a:ext cx="1973263" cy="97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4" name="Straight Arrow Connector 9233"/>
          <p:cNvCxnSpPr>
            <a:stCxn id="12" idx="2"/>
          </p:cNvCxnSpPr>
          <p:nvPr/>
        </p:nvCxnSpPr>
        <p:spPr>
          <a:xfrm>
            <a:off x="6003925" y="4394200"/>
            <a:ext cx="2473325" cy="96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5" name="TextBox 9234"/>
          <p:cNvSpPr txBox="1">
            <a:spLocks noChangeArrowheads="1"/>
          </p:cNvSpPr>
          <p:nvPr/>
        </p:nvSpPr>
        <p:spPr bwMode="auto">
          <a:xfrm>
            <a:off x="7699375" y="4433888"/>
            <a:ext cx="1333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b="1">
                <a:latin typeface="Century Gothic" panose="020B0502020202020204" pitchFamily="34" charset="0"/>
              </a:rPr>
              <a:t>x 5 neonates</a:t>
            </a:r>
          </a:p>
        </p:txBody>
      </p:sp>
      <p:sp>
        <p:nvSpPr>
          <p:cNvPr id="20526" name="TextBox 9235"/>
          <p:cNvSpPr txBox="1">
            <a:spLocks noChangeArrowheads="1"/>
          </p:cNvSpPr>
          <p:nvPr/>
        </p:nvSpPr>
        <p:spPr bwMode="auto">
          <a:xfrm>
            <a:off x="6418263" y="5988050"/>
            <a:ext cx="1011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/>
              <a:t>µg Cu/ 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Acute toxicity test:</a:t>
            </a:r>
            <a:b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xfrm>
            <a:off x="822325" y="1846263"/>
            <a:ext cx="4310063" cy="4510087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CA" altLang="en-US" dirty="0" smtClean="0"/>
              <a:t>LC50 and LC10 via GLM </a:t>
            </a:r>
            <a:r>
              <a:rPr lang="en-CA" altLang="en-US" dirty="0"/>
              <a:t>with binomial distribution and </a:t>
            </a:r>
            <a:r>
              <a:rPr lang="en-CA" altLang="en-US" dirty="0" err="1"/>
              <a:t>probit</a:t>
            </a:r>
            <a:r>
              <a:rPr lang="en-CA" altLang="en-US" dirty="0"/>
              <a:t> link in </a:t>
            </a:r>
            <a:r>
              <a:rPr lang="en-CA" altLang="en-US" dirty="0" smtClean="0"/>
              <a:t>R [(Kerr and Meador (1996) </a:t>
            </a:r>
            <a:r>
              <a:rPr lang="en-CA" altLang="en-US" u="sng" dirty="0" smtClean="0"/>
              <a:t>Environ </a:t>
            </a:r>
            <a:r>
              <a:rPr lang="en-CA" altLang="en-US" u="sng" dirty="0" err="1" smtClean="0"/>
              <a:t>Toxicol</a:t>
            </a:r>
            <a:r>
              <a:rPr lang="en-CA" altLang="en-US" u="sng" dirty="0" smtClean="0"/>
              <a:t> </a:t>
            </a:r>
            <a:r>
              <a:rPr lang="en-CA" altLang="en-US" u="sng" dirty="0" err="1" smtClean="0"/>
              <a:t>Chem</a:t>
            </a:r>
            <a:r>
              <a:rPr lang="en-CA" altLang="en-US" u="sng" dirty="0" smtClean="0"/>
              <a:t>]</a:t>
            </a:r>
            <a:endParaRPr lang="en-CA" altLang="en-US" dirty="0" smtClean="0"/>
          </a:p>
          <a:p>
            <a:r>
              <a:rPr lang="en-CA" altLang="en-US" dirty="0" smtClean="0"/>
              <a:t>Welch’s two-sample t-test: ponds vs lakes</a:t>
            </a:r>
          </a:p>
          <a:p>
            <a:r>
              <a:rPr lang="en-CA" altLang="en-US" dirty="0" smtClean="0"/>
              <a:t>MANOVA: differences between habitats</a:t>
            </a:r>
            <a:endParaRPr lang="en-CA" altLang="en-US" dirty="0"/>
          </a:p>
          <a:p>
            <a:pPr lvl="1"/>
            <a:endParaRPr lang="en-CA" alt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5626100" y="2006600"/>
            <a:ext cx="20193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485" name="TextBox 2"/>
          <p:cNvSpPr txBox="1">
            <a:spLocks noChangeArrowheads="1"/>
          </p:cNvSpPr>
          <p:nvPr/>
        </p:nvSpPr>
        <p:spPr bwMode="auto">
          <a:xfrm>
            <a:off x="5927725" y="2006272"/>
            <a:ext cx="139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CA" altLang="en-US" b="1" dirty="0" err="1"/>
              <a:t>Eg</a:t>
            </a:r>
            <a:r>
              <a:rPr lang="en-CA" altLang="en-US" b="1" dirty="0"/>
              <a:t>. </a:t>
            </a:r>
            <a:r>
              <a:rPr lang="en-CA" altLang="en-US" b="1" dirty="0" smtClean="0"/>
              <a:t>Solomon Pond</a:t>
            </a:r>
            <a:endParaRPr lang="en-CA" alt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84900" y="2616200"/>
            <a:ext cx="38100" cy="368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53250" y="2616200"/>
            <a:ext cx="69850" cy="368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930900" y="2984500"/>
            <a:ext cx="444500" cy="508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800850" y="2984500"/>
            <a:ext cx="444500" cy="508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490" name="TextBox 8"/>
          <p:cNvSpPr txBox="1">
            <a:spLocks noChangeArrowheads="1"/>
          </p:cNvSpPr>
          <p:nvPr/>
        </p:nvSpPr>
        <p:spPr bwMode="auto">
          <a:xfrm>
            <a:off x="6019800" y="3109913"/>
            <a:ext cx="269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/>
              <a:t>1</a:t>
            </a: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6888163" y="3092450"/>
            <a:ext cx="269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70625" y="3492500"/>
            <a:ext cx="19050" cy="365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019800" y="3492500"/>
            <a:ext cx="38100" cy="368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05650" y="3492500"/>
            <a:ext cx="19050" cy="365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08800" y="3490913"/>
            <a:ext cx="38100" cy="368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92800" y="3857625"/>
            <a:ext cx="222250" cy="536575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6213475" y="3857625"/>
            <a:ext cx="222250" cy="536575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6740525" y="3857625"/>
            <a:ext cx="222250" cy="536575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7061200" y="3857625"/>
            <a:ext cx="222250" cy="536575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500" name="TextBox 15"/>
          <p:cNvSpPr txBox="1">
            <a:spLocks noChangeArrowheads="1"/>
          </p:cNvSpPr>
          <p:nvPr/>
        </p:nvSpPr>
        <p:spPr bwMode="auto">
          <a:xfrm>
            <a:off x="5883275" y="4073525"/>
            <a:ext cx="217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sz="1600"/>
              <a:t>a</a:t>
            </a:r>
          </a:p>
        </p:txBody>
      </p:sp>
      <p:sp>
        <p:nvSpPr>
          <p:cNvPr id="20501" name="TextBox 23"/>
          <p:cNvSpPr txBox="1">
            <a:spLocks noChangeArrowheads="1"/>
          </p:cNvSpPr>
          <p:nvPr/>
        </p:nvSpPr>
        <p:spPr bwMode="auto">
          <a:xfrm>
            <a:off x="6200775" y="4073525"/>
            <a:ext cx="217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sz="1600"/>
              <a:t>b</a:t>
            </a:r>
          </a:p>
        </p:txBody>
      </p:sp>
      <p:sp>
        <p:nvSpPr>
          <p:cNvPr id="20502" name="TextBox 24"/>
          <p:cNvSpPr txBox="1">
            <a:spLocks noChangeArrowheads="1"/>
          </p:cNvSpPr>
          <p:nvPr/>
        </p:nvSpPr>
        <p:spPr bwMode="auto">
          <a:xfrm>
            <a:off x="6721475" y="4073525"/>
            <a:ext cx="217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sz="1600"/>
              <a:t>a</a:t>
            </a:r>
          </a:p>
        </p:txBody>
      </p:sp>
      <p:sp>
        <p:nvSpPr>
          <p:cNvPr id="20503" name="TextBox 25"/>
          <p:cNvSpPr txBox="1">
            <a:spLocks noChangeArrowheads="1"/>
          </p:cNvSpPr>
          <p:nvPr/>
        </p:nvSpPr>
        <p:spPr bwMode="auto">
          <a:xfrm>
            <a:off x="7046913" y="4060825"/>
            <a:ext cx="2174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sz="1600"/>
              <a:t>b</a:t>
            </a:r>
          </a:p>
        </p:txBody>
      </p:sp>
      <p:sp>
        <p:nvSpPr>
          <p:cNvPr id="20504" name="TextBox 18"/>
          <p:cNvSpPr txBox="1">
            <a:spLocks noChangeArrowheads="1"/>
          </p:cNvSpPr>
          <p:nvPr/>
        </p:nvSpPr>
        <p:spPr bwMode="auto">
          <a:xfrm>
            <a:off x="7977188" y="2176463"/>
            <a:ext cx="1001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b="1">
                <a:latin typeface="Century Gothic" panose="020B0502020202020204" pitchFamily="34" charset="0"/>
              </a:rPr>
              <a:t>Habitat</a:t>
            </a:r>
          </a:p>
        </p:txBody>
      </p:sp>
      <p:sp>
        <p:nvSpPr>
          <p:cNvPr id="20505" name="TextBox 27"/>
          <p:cNvSpPr txBox="1">
            <a:spLocks noChangeArrowheads="1"/>
          </p:cNvSpPr>
          <p:nvPr/>
        </p:nvSpPr>
        <p:spPr bwMode="auto">
          <a:xfrm>
            <a:off x="7658100" y="2971800"/>
            <a:ext cx="132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b="1">
                <a:latin typeface="Century Gothic" panose="020B0502020202020204" pitchFamily="34" charset="0"/>
              </a:rPr>
              <a:t>Clone line</a:t>
            </a:r>
          </a:p>
        </p:txBody>
      </p:sp>
      <p:sp>
        <p:nvSpPr>
          <p:cNvPr id="20506" name="TextBox 28"/>
          <p:cNvSpPr txBox="1">
            <a:spLocks noChangeArrowheads="1"/>
          </p:cNvSpPr>
          <p:nvPr/>
        </p:nvSpPr>
        <p:spPr bwMode="auto">
          <a:xfrm>
            <a:off x="7694613" y="3889375"/>
            <a:ext cx="1284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b="1">
                <a:latin typeface="Century Gothic" panose="020B0502020202020204" pitchFamily="34" charset="0"/>
              </a:rPr>
              <a:t>Replicate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041900" y="5422900"/>
            <a:ext cx="343535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8" name="TextBox 29"/>
          <p:cNvSpPr txBox="1">
            <a:spLocks noChangeArrowheads="1"/>
          </p:cNvSpPr>
          <p:nvPr/>
        </p:nvSpPr>
        <p:spPr bwMode="auto">
          <a:xfrm>
            <a:off x="4876800" y="5588000"/>
            <a:ext cx="410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dirty="0"/>
              <a:t>0   </a:t>
            </a:r>
            <a:r>
              <a:rPr lang="en-CA" altLang="en-US" dirty="0" smtClean="0"/>
              <a:t>150   156   162   168   174   180   186</a:t>
            </a:r>
            <a:endParaRPr lang="en-CA" altLang="en-US" dirty="0"/>
          </a:p>
        </p:txBody>
      </p:sp>
      <p:cxnSp>
        <p:nvCxnSpPr>
          <p:cNvPr id="9216" name="Straight Connector 9215"/>
          <p:cNvCxnSpPr/>
          <p:nvPr/>
        </p:nvCxnSpPr>
        <p:spPr>
          <a:xfrm>
            <a:off x="5041900" y="53340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22900" y="53340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30900" y="53340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35725" y="53340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38963" y="53467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42200" y="53467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77188" y="53594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477250" y="5372100"/>
            <a:ext cx="0" cy="17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0" name="Straight Arrow Connector 9219"/>
          <p:cNvCxnSpPr>
            <a:stCxn id="12" idx="2"/>
          </p:cNvCxnSpPr>
          <p:nvPr/>
        </p:nvCxnSpPr>
        <p:spPr>
          <a:xfrm flipH="1">
            <a:off x="5041900" y="4394200"/>
            <a:ext cx="962025" cy="939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2" name="Straight Arrow Connector 9221"/>
          <p:cNvCxnSpPr>
            <a:stCxn id="12" idx="2"/>
          </p:cNvCxnSpPr>
          <p:nvPr/>
        </p:nvCxnSpPr>
        <p:spPr>
          <a:xfrm flipH="1">
            <a:off x="5422900" y="4394200"/>
            <a:ext cx="581025" cy="93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4" name="Straight Arrow Connector 9223"/>
          <p:cNvCxnSpPr>
            <a:stCxn id="12" idx="2"/>
          </p:cNvCxnSpPr>
          <p:nvPr/>
        </p:nvCxnSpPr>
        <p:spPr>
          <a:xfrm flipH="1">
            <a:off x="5927725" y="4394200"/>
            <a:ext cx="76200" cy="93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6" name="Straight Arrow Connector 9225"/>
          <p:cNvCxnSpPr>
            <a:stCxn id="12" idx="2"/>
          </p:cNvCxnSpPr>
          <p:nvPr/>
        </p:nvCxnSpPr>
        <p:spPr>
          <a:xfrm>
            <a:off x="6003925" y="4394200"/>
            <a:ext cx="427038" cy="952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8" name="Straight Arrow Connector 9227"/>
          <p:cNvCxnSpPr>
            <a:stCxn id="12" idx="2"/>
          </p:cNvCxnSpPr>
          <p:nvPr/>
        </p:nvCxnSpPr>
        <p:spPr>
          <a:xfrm>
            <a:off x="6003925" y="4394200"/>
            <a:ext cx="935038" cy="96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0" name="Straight Arrow Connector 9229"/>
          <p:cNvCxnSpPr>
            <a:stCxn id="20500" idx="2"/>
          </p:cNvCxnSpPr>
          <p:nvPr/>
        </p:nvCxnSpPr>
        <p:spPr>
          <a:xfrm>
            <a:off x="5992813" y="4411663"/>
            <a:ext cx="1449387" cy="960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2" name="Straight Arrow Connector 9231"/>
          <p:cNvCxnSpPr>
            <a:stCxn id="12" idx="2"/>
          </p:cNvCxnSpPr>
          <p:nvPr/>
        </p:nvCxnSpPr>
        <p:spPr>
          <a:xfrm>
            <a:off x="6003925" y="4394200"/>
            <a:ext cx="1973263" cy="97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4" name="Straight Arrow Connector 9233"/>
          <p:cNvCxnSpPr>
            <a:stCxn id="12" idx="2"/>
          </p:cNvCxnSpPr>
          <p:nvPr/>
        </p:nvCxnSpPr>
        <p:spPr>
          <a:xfrm>
            <a:off x="6003925" y="4394200"/>
            <a:ext cx="2473325" cy="96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5" name="TextBox 9234"/>
          <p:cNvSpPr txBox="1">
            <a:spLocks noChangeArrowheads="1"/>
          </p:cNvSpPr>
          <p:nvPr/>
        </p:nvSpPr>
        <p:spPr bwMode="auto">
          <a:xfrm>
            <a:off x="7699375" y="4433888"/>
            <a:ext cx="1333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b="1">
                <a:latin typeface="Century Gothic" panose="020B0502020202020204" pitchFamily="34" charset="0"/>
              </a:rPr>
              <a:t>x 5 neonates</a:t>
            </a:r>
          </a:p>
        </p:txBody>
      </p:sp>
      <p:sp>
        <p:nvSpPr>
          <p:cNvPr id="20526" name="TextBox 9235"/>
          <p:cNvSpPr txBox="1">
            <a:spLocks noChangeArrowheads="1"/>
          </p:cNvSpPr>
          <p:nvPr/>
        </p:nvSpPr>
        <p:spPr bwMode="auto">
          <a:xfrm>
            <a:off x="6418263" y="5988050"/>
            <a:ext cx="1011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/>
              <a:t>µg Cu/ L</a:t>
            </a:r>
          </a:p>
        </p:txBody>
      </p:sp>
    </p:spTree>
    <p:extLst>
      <p:ext uri="{BB962C8B-B14F-4D97-AF65-F5344CB8AC3E}">
        <p14:creationId xmlns:p14="http://schemas.microsoft.com/office/powerpoint/2010/main" val="33504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Acute toxicity test: </a:t>
            </a:r>
            <a:b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006464"/>
              </p:ext>
            </p:extLst>
          </p:nvPr>
        </p:nvGraphicFramePr>
        <p:xfrm>
          <a:off x="-322343" y="1317624"/>
          <a:ext cx="9466343" cy="5222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41913" y="1027907"/>
            <a:ext cx="4850295" cy="646331"/>
          </a:xfrm>
          <a:prstGeom prst="rect">
            <a:avLst/>
          </a:prstGeom>
          <a:solidFill>
            <a:schemeClr val="bg1">
              <a:lumMod val="75000"/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Welch’s t-test: p &gt; 0.05 for both LC50 and LC10</a:t>
            </a:r>
          </a:p>
          <a:p>
            <a:pPr algn="ctr"/>
            <a:r>
              <a:rPr lang="en-CA" i="1" dirty="0" smtClean="0"/>
              <a:t>MANOVA: p &gt; 0.05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574" y="6056243"/>
            <a:ext cx="3419061" cy="646331"/>
          </a:xfrm>
          <a:prstGeom prst="rect">
            <a:avLst/>
          </a:prstGeom>
          <a:solidFill>
            <a:schemeClr val="bg1">
              <a:lumMod val="75000"/>
              <a:alpha val="6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i="1" dirty="0" smtClean="0"/>
              <a:t>Mean LC50 = </a:t>
            </a:r>
            <a:r>
              <a:rPr lang="en-CA" i="1" dirty="0" smtClean="0"/>
              <a:t>158.7344 </a:t>
            </a:r>
            <a:r>
              <a:rPr lang="en-CA" i="1" dirty="0" err="1" smtClean="0"/>
              <a:t>ug</a:t>
            </a:r>
            <a:r>
              <a:rPr lang="en-CA" i="1" dirty="0" smtClean="0"/>
              <a:t> Cu/L</a:t>
            </a:r>
            <a:endParaRPr lang="en-CA" i="1" dirty="0" smtClean="0"/>
          </a:p>
          <a:p>
            <a:r>
              <a:rPr lang="en-CA" i="1" dirty="0" smtClean="0"/>
              <a:t>Mean LC10 = </a:t>
            </a:r>
            <a:r>
              <a:rPr lang="en-CA" i="1" dirty="0" smtClean="0"/>
              <a:t>156.01 </a:t>
            </a:r>
            <a:r>
              <a:rPr lang="en-CA" i="1" dirty="0" err="1" smtClean="0"/>
              <a:t>ug</a:t>
            </a:r>
            <a:r>
              <a:rPr lang="en-CA" i="1"/>
              <a:t> </a:t>
            </a:r>
            <a:r>
              <a:rPr lang="en-CA" i="1" smtClean="0"/>
              <a:t>Cu/L</a:t>
            </a:r>
            <a:endParaRPr lang="en-CA" i="1" dirty="0" smtClean="0"/>
          </a:p>
        </p:txBody>
      </p:sp>
    </p:spTree>
    <p:extLst>
      <p:ext uri="{BB962C8B-B14F-4D97-AF65-F5344CB8AC3E}">
        <p14:creationId xmlns:p14="http://schemas.microsoft.com/office/powerpoint/2010/main" val="21304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Experimental design:</a:t>
            </a:r>
            <a:b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Tank Set-up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359276"/>
        </p:xfrm>
        <a:graphic>
          <a:graphicData uri="http://schemas.openxmlformats.org/drawingml/2006/table">
            <a:tbl>
              <a:tblPr/>
              <a:tblGrid>
                <a:gridCol w="941388"/>
                <a:gridCol w="733425"/>
                <a:gridCol w="733425"/>
                <a:gridCol w="733425"/>
                <a:gridCol w="733425"/>
                <a:gridCol w="735012"/>
                <a:gridCol w="733425"/>
                <a:gridCol w="733425"/>
                <a:gridCol w="733425"/>
                <a:gridCol w="733425"/>
              </a:tblGrid>
              <a:tr h="727075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65" marR="8746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diversity (monoculture)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B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diversity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8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diversity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7270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BF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BF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BF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 pair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 pair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 pair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 pair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4E3"/>
                    </a:solidFill>
                  </a:tcPr>
                </a:tc>
              </a:tr>
              <a:tr h="14525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copper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BF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BF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BF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GHI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JKL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(12)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Y-JJ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(12)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KK-UU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(12)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4E3"/>
                    </a:solidFill>
                  </a:tcPr>
                </a:tc>
              </a:tr>
              <a:tr h="14525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Copper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BF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BF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BF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GHI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JKL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(12)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Y-JJ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(12)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KK-UU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(12)</a:t>
                      </a:r>
                    </a:p>
                  </a:txBody>
                  <a:tcPr marL="87465" marR="87465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4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253356"/>
      </a:accent1>
      <a:accent2>
        <a:srgbClr val="3477B2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635</Words>
  <Application>Microsoft Office PowerPoint</Application>
  <PresentationFormat>On-screen Show (4:3)</PresentationFormat>
  <Paragraphs>238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DejaVu Sans</vt:lpstr>
      <vt:lpstr>Wingdings</vt:lpstr>
      <vt:lpstr>Retrospect</vt:lpstr>
      <vt:lpstr>Office Theme</vt:lpstr>
      <vt:lpstr>The effect of genotypic diversity on evolution under copper stress in Daphnia pulex and Daphnia pulicaria</vt:lpstr>
      <vt:lpstr>Collaborators</vt:lpstr>
      <vt:lpstr>Intra-specific diversity</vt:lpstr>
      <vt:lpstr>Hypotheses</vt:lpstr>
      <vt:lpstr>Toxicity tests</vt:lpstr>
      <vt:lpstr>Acute toxicity test: Design</vt:lpstr>
      <vt:lpstr>Acute toxicity test: Analysis</vt:lpstr>
      <vt:lpstr>Acute toxicity test:  Results</vt:lpstr>
      <vt:lpstr>Experimental design: Tank Set-up</vt:lpstr>
      <vt:lpstr>Experimental Design: Choosing lines</vt:lpstr>
      <vt:lpstr>Data so far…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genotypic diversity on evolution under copper stress in Daphnia pulex and Daphnia pulicaria</dc:title>
  <dc:creator>Piumi Abeynayaka</dc:creator>
  <cp:lastModifiedBy>Piumi Abeynayaka</cp:lastModifiedBy>
  <cp:revision>107</cp:revision>
  <dcterms:created xsi:type="dcterms:W3CDTF">2013-11-13T02:54:47Z</dcterms:created>
  <dcterms:modified xsi:type="dcterms:W3CDTF">2014-04-10T14:17:55Z</dcterms:modified>
</cp:coreProperties>
</file>