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602" y="1419873"/>
            <a:ext cx="11099495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5176" y="4966030"/>
            <a:ext cx="7762240" cy="360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830" y="0"/>
            <a:ext cx="10527665" cy="10247630"/>
          </a:xfrm>
          <a:custGeom>
            <a:avLst/>
            <a:gdLst/>
            <a:ahLst/>
            <a:cxnLst/>
            <a:rect l="l" t="t" r="r" b="b"/>
            <a:pathLst>
              <a:path w="10527665" h="10247630">
                <a:moveTo>
                  <a:pt x="0" y="0"/>
                </a:moveTo>
                <a:lnTo>
                  <a:pt x="0" y="10247553"/>
                </a:lnTo>
                <a:lnTo>
                  <a:pt x="10527169" y="10247553"/>
                </a:lnTo>
                <a:lnTo>
                  <a:pt x="10527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7796" y="379012"/>
            <a:ext cx="7174865" cy="41294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15"/>
              </a:spcBef>
            </a:pPr>
            <a:r>
              <a:rPr sz="8950" b="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Infosys </a:t>
            </a:r>
            <a:r>
              <a:rPr sz="8950" b="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Springboard </a:t>
            </a:r>
            <a:r>
              <a:rPr sz="8950" b="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Internship</a:t>
            </a:r>
            <a:r>
              <a:rPr sz="8950" b="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8950" b="0" spc="-4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5.0</a:t>
            </a:r>
            <a:endParaRPr sz="8950">
              <a:latin typeface="Georgia" panose="02040502050405020303"/>
              <a:cs typeface="Georgia" panose="02040502050405020303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Presentation</a:t>
            </a:r>
            <a:r>
              <a:rPr spc="340" dirty="0"/>
              <a:t> </a:t>
            </a:r>
            <a:r>
              <a:rPr spc="-25" dirty="0"/>
              <a:t>on</a:t>
            </a:r>
            <a:endParaRPr spc="-25" dirty="0"/>
          </a:p>
          <a:p>
            <a:pPr marL="12700" marR="5080" algn="ctr">
              <a:lnSpc>
                <a:spcPct val="161000"/>
              </a:lnSpc>
              <a:spcBef>
                <a:spcPts val="75"/>
              </a:spcBef>
            </a:pPr>
            <a:r>
              <a:rPr spc="65" dirty="0"/>
              <a:t>Voice-</a:t>
            </a:r>
            <a:r>
              <a:rPr dirty="0"/>
              <a:t>Based</a:t>
            </a:r>
            <a:r>
              <a:rPr spc="15" dirty="0"/>
              <a:t> </a:t>
            </a:r>
            <a:r>
              <a:rPr dirty="0"/>
              <a:t>Patient</a:t>
            </a:r>
            <a:r>
              <a:rPr spc="-80" dirty="0"/>
              <a:t> </a:t>
            </a:r>
            <a:r>
              <a:rPr spc="-20" dirty="0"/>
              <a:t>Call </a:t>
            </a:r>
            <a:r>
              <a:rPr spc="-10" dirty="0"/>
              <a:t>System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57307" y="5882272"/>
              <a:ext cx="1267421" cy="2494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3225" y="5882272"/>
              <a:ext cx="1322133" cy="2494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9812" y="6264871"/>
              <a:ext cx="2623515" cy="3072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6251" y="2406606"/>
            <a:ext cx="13449300" cy="1132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50" spc="330" dirty="0"/>
              <a:t>Conclusion</a:t>
            </a:r>
            <a:r>
              <a:rPr sz="7250" spc="-114" dirty="0"/>
              <a:t> </a:t>
            </a:r>
            <a:r>
              <a:rPr sz="7250" spc="260" dirty="0"/>
              <a:t>and</a:t>
            </a:r>
            <a:r>
              <a:rPr sz="7250" spc="-114" dirty="0"/>
              <a:t> </a:t>
            </a:r>
            <a:r>
              <a:rPr sz="7250" spc="204" dirty="0"/>
              <a:t>Futurє</a:t>
            </a:r>
            <a:r>
              <a:rPr sz="7250" spc="-110" dirty="0"/>
              <a:t> </a:t>
            </a:r>
            <a:r>
              <a:rPr sz="7250" spc="245" dirty="0"/>
              <a:t>Outlook</a:t>
            </a:r>
            <a:endParaRPr sz="7250"/>
          </a:p>
        </p:txBody>
      </p:sp>
      <p:sp>
        <p:nvSpPr>
          <p:cNvPr id="8" name="object 8"/>
          <p:cNvSpPr txBox="1"/>
          <p:nvPr/>
        </p:nvSpPr>
        <p:spPr>
          <a:xfrm>
            <a:off x="4167225" y="4660112"/>
            <a:ext cx="9747250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65"/>
              </a:spcBef>
              <a:tabLst>
                <a:tab pos="7016750" algn="l"/>
                <a:tab pos="8503285" algn="l"/>
              </a:tabLst>
            </a:pPr>
            <a:r>
              <a:rPr sz="2450" spc="-9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conclusion,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AI-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powered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voice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communication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systems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hold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immense</a:t>
            </a:r>
            <a:r>
              <a:rPr sz="24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potential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transform</a:t>
            </a:r>
            <a:r>
              <a:rPr sz="24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healthcare.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By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addressing </a:t>
            </a:r>
            <a:r>
              <a:rPr sz="2450" dirty="0">
                <a:latin typeface="Verdana" panose="020B0604030504040204"/>
                <a:cs typeface="Verdana" panose="020B0604030504040204"/>
              </a:rPr>
              <a:t>challenges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focusing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on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ethical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practices,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we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leverage </a:t>
            </a:r>
            <a:r>
              <a:rPr sz="2450" dirty="0">
                <a:latin typeface="Verdana" panose="020B0604030504040204"/>
                <a:cs typeface="Verdana" panose="020B0604030504040204"/>
              </a:rPr>
              <a:t>these</a:t>
            </a:r>
            <a:r>
              <a:rPr sz="245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technologies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45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more</a:t>
            </a:r>
            <a:r>
              <a:rPr sz="2450" dirty="0">
                <a:latin typeface="Verdana" panose="020B0604030504040204"/>
                <a:cs typeface="Verdana" panose="020B0604030504040204"/>
              </a:rPr>
              <a:t>	</a:t>
            </a:r>
            <a:r>
              <a:rPr sz="2450" spc="-415" dirty="0">
                <a:latin typeface="Verdana" panose="020B0604030504040204"/>
                <a:cs typeface="Verdana" panose="020B0604030504040204"/>
              </a:rPr>
              <a:t>,</a:t>
            </a:r>
            <a:r>
              <a:rPr sz="2450" dirty="0">
                <a:latin typeface="Verdana" panose="020B0604030504040204"/>
                <a:cs typeface="Verdana" panose="020B0604030504040204"/>
              </a:rPr>
              <a:t>	</a:t>
            </a:r>
            <a:r>
              <a:rPr sz="2450" spc="-365" dirty="0">
                <a:latin typeface="Verdana" panose="020B0604030504040204"/>
                <a:cs typeface="Verdana" panose="020B0604030504040204"/>
              </a:rPr>
              <a:t>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and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2754630" algn="ctr">
              <a:lnSpc>
                <a:spcPct val="100000"/>
              </a:lnSpc>
              <a:spcBef>
                <a:spcPts val="60"/>
              </a:spcBef>
            </a:pPr>
            <a:r>
              <a:rPr sz="2450" dirty="0">
                <a:latin typeface="Verdana" panose="020B0604030504040204"/>
                <a:cs typeface="Verdana" panose="020B0604030504040204"/>
              </a:rPr>
              <a:t>healthcare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system.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7" y="2036451"/>
            <a:ext cx="37598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130" dirty="0">
                <a:solidFill>
                  <a:srgbClr val="FFFFFF"/>
                </a:solidFill>
              </a:rPr>
              <a:t>Problem</a:t>
            </a:r>
            <a:r>
              <a:rPr sz="3300" spc="-40" dirty="0">
                <a:solidFill>
                  <a:srgbClr val="FFFFFF"/>
                </a:solidFill>
              </a:rPr>
              <a:t> </a:t>
            </a:r>
            <a:r>
              <a:rPr sz="3300" spc="114" dirty="0">
                <a:solidFill>
                  <a:srgbClr val="FFFFFF"/>
                </a:solidFill>
              </a:rPr>
              <a:t>Statement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1062195" y="3135224"/>
            <a:ext cx="5630545" cy="4603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5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initiative</a:t>
            </a:r>
            <a:r>
              <a:rPr sz="245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Healthcare:</a:t>
            </a:r>
            <a:r>
              <a:rPr sz="245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5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voice-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activated</a:t>
            </a:r>
            <a:r>
              <a:rPr sz="245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utilizing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Azure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OpenAI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facilitate</a:t>
            </a:r>
            <a:r>
              <a:rPr sz="245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smooth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45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5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patients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nurses.</a:t>
            </a:r>
            <a:r>
              <a:rPr sz="245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Supported</a:t>
            </a:r>
            <a:r>
              <a:rPr sz="24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Autonomous</a:t>
            </a:r>
            <a:r>
              <a:rPr sz="245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24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Agents,</a:t>
            </a:r>
            <a:r>
              <a:rPr sz="245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Speech 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Services,</a:t>
            </a:r>
            <a:r>
              <a:rPr sz="245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NLP,</a:t>
            </a:r>
            <a:r>
              <a:rPr sz="245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5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handles</a:t>
            </a:r>
            <a:r>
              <a:rPr sz="24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requests,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prioritizes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them,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alerts</a:t>
            </a:r>
            <a:r>
              <a:rPr sz="245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nurses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5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5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mobile</a:t>
            </a:r>
            <a:r>
              <a:rPr sz="245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app,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enhancing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times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care.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1065" y="1586198"/>
            <a:ext cx="213614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80" dirty="0">
                <a:solidFill>
                  <a:srgbClr val="FFFFFF"/>
                </a:solidFill>
              </a:rPr>
              <a:t>Motivation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11189196" y="280324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58"/>
                </a:moveTo>
                <a:lnTo>
                  <a:pt x="87007" y="12915"/>
                </a:lnTo>
                <a:lnTo>
                  <a:pt x="55841" y="0"/>
                </a:lnTo>
                <a:lnTo>
                  <a:pt x="48958" y="0"/>
                </a:lnTo>
                <a:lnTo>
                  <a:pt x="12915" y="17780"/>
                </a:lnTo>
                <a:lnTo>
                  <a:pt x="0" y="48958"/>
                </a:lnTo>
                <a:lnTo>
                  <a:pt x="0" y="55829"/>
                </a:lnTo>
                <a:lnTo>
                  <a:pt x="17780" y="91871"/>
                </a:lnTo>
                <a:lnTo>
                  <a:pt x="48958" y="104775"/>
                </a:lnTo>
                <a:lnTo>
                  <a:pt x="55841" y="104775"/>
                </a:lnTo>
                <a:lnTo>
                  <a:pt x="91871" y="87007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89196" y="356524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58"/>
                </a:moveTo>
                <a:lnTo>
                  <a:pt x="87007" y="12915"/>
                </a:lnTo>
                <a:lnTo>
                  <a:pt x="55841" y="0"/>
                </a:lnTo>
                <a:lnTo>
                  <a:pt x="48958" y="0"/>
                </a:lnTo>
                <a:lnTo>
                  <a:pt x="12915" y="17780"/>
                </a:lnTo>
                <a:lnTo>
                  <a:pt x="0" y="48958"/>
                </a:lnTo>
                <a:lnTo>
                  <a:pt x="0" y="55829"/>
                </a:lnTo>
                <a:lnTo>
                  <a:pt x="17780" y="91884"/>
                </a:lnTo>
                <a:lnTo>
                  <a:pt x="48958" y="104775"/>
                </a:lnTo>
                <a:lnTo>
                  <a:pt x="55841" y="104775"/>
                </a:lnTo>
                <a:lnTo>
                  <a:pt x="91871" y="87007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89196" y="432724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58"/>
                </a:moveTo>
                <a:lnTo>
                  <a:pt x="87007" y="12928"/>
                </a:lnTo>
                <a:lnTo>
                  <a:pt x="55841" y="0"/>
                </a:lnTo>
                <a:lnTo>
                  <a:pt x="48958" y="0"/>
                </a:lnTo>
                <a:lnTo>
                  <a:pt x="12915" y="17780"/>
                </a:lnTo>
                <a:lnTo>
                  <a:pt x="0" y="48958"/>
                </a:lnTo>
                <a:lnTo>
                  <a:pt x="0" y="55841"/>
                </a:lnTo>
                <a:lnTo>
                  <a:pt x="17780" y="91884"/>
                </a:lnTo>
                <a:lnTo>
                  <a:pt x="48958" y="104775"/>
                </a:lnTo>
                <a:lnTo>
                  <a:pt x="55841" y="104775"/>
                </a:lnTo>
                <a:lnTo>
                  <a:pt x="91871" y="87007"/>
                </a:lnTo>
                <a:lnTo>
                  <a:pt x="104775" y="55841"/>
                </a:lnTo>
                <a:lnTo>
                  <a:pt x="104775" y="52387"/>
                </a:lnTo>
                <a:lnTo>
                  <a:pt x="104775" y="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89196" y="547024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58"/>
                </a:moveTo>
                <a:lnTo>
                  <a:pt x="87007" y="12915"/>
                </a:lnTo>
                <a:lnTo>
                  <a:pt x="55841" y="0"/>
                </a:lnTo>
                <a:lnTo>
                  <a:pt x="48958" y="0"/>
                </a:lnTo>
                <a:lnTo>
                  <a:pt x="12915" y="17780"/>
                </a:lnTo>
                <a:lnTo>
                  <a:pt x="0" y="48958"/>
                </a:lnTo>
                <a:lnTo>
                  <a:pt x="0" y="55829"/>
                </a:lnTo>
                <a:lnTo>
                  <a:pt x="17780" y="91871"/>
                </a:lnTo>
                <a:lnTo>
                  <a:pt x="48958" y="104775"/>
                </a:lnTo>
                <a:lnTo>
                  <a:pt x="55841" y="104775"/>
                </a:lnTo>
                <a:lnTo>
                  <a:pt x="91871" y="87007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9334" y="2628620"/>
            <a:ext cx="5088890" cy="3841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25145">
              <a:lnSpc>
                <a:spcPct val="102000"/>
              </a:lnSpc>
              <a:spcBef>
                <a:spcPts val="65"/>
              </a:spcBef>
            </a:pP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Enhances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4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healthcare</a:t>
            </a:r>
            <a:r>
              <a:rPr sz="24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environments.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194310">
              <a:lnSpc>
                <a:spcPct val="102000"/>
              </a:lnSpc>
            </a:pP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Accelerates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5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urgent patient</a:t>
            </a:r>
            <a:r>
              <a:rPr sz="245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requirements.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2000"/>
              </a:lnSpc>
            </a:pP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Decreases</a:t>
            </a:r>
            <a:r>
              <a:rPr sz="245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nurse</a:t>
            </a:r>
            <a:r>
              <a:rPr sz="245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workload</a:t>
            </a:r>
            <a:r>
              <a:rPr sz="245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while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improving</a:t>
            </a:r>
            <a:r>
              <a:rPr sz="245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5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245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5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patient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care.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94615">
              <a:lnSpc>
                <a:spcPct val="100000"/>
              </a:lnSpc>
              <a:spcBef>
                <a:spcPts val="60"/>
              </a:spcBef>
            </a:pP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24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streamlined</a:t>
            </a:r>
            <a:r>
              <a:rPr sz="24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easy-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861695">
              <a:lnSpc>
                <a:spcPct val="102000"/>
              </a:lnSpc>
              <a:spcBef>
                <a:spcPts val="80"/>
              </a:spcBef>
            </a:pPr>
            <a:r>
              <a:rPr sz="245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to-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medical 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institutions.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42745">
              <a:lnSpc>
                <a:spcPct val="100000"/>
              </a:lnSpc>
              <a:spcBef>
                <a:spcPts val="125"/>
              </a:spcBef>
            </a:pPr>
            <a:r>
              <a:rPr spc="110" dirty="0"/>
              <a:t>Objectives</a:t>
            </a:r>
            <a:endParaRPr spc="110" dirty="0"/>
          </a:p>
        </p:txBody>
      </p:sp>
      <p:sp>
        <p:nvSpPr>
          <p:cNvPr id="3" name="object 3"/>
          <p:cNvSpPr txBox="1"/>
          <p:nvPr/>
        </p:nvSpPr>
        <p:spPr>
          <a:xfrm>
            <a:off x="1440814" y="2808326"/>
            <a:ext cx="6238240" cy="3101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53060" algn="r">
              <a:lnSpc>
                <a:spcPct val="118000"/>
              </a:lnSpc>
              <a:spcBef>
                <a:spcPts val="75"/>
              </a:spcBef>
            </a:pPr>
            <a:r>
              <a:rPr sz="2450" spc="-10" dirty="0">
                <a:latin typeface="Verdana" panose="020B0604030504040204"/>
                <a:cs typeface="Verdana" panose="020B0604030504040204"/>
              </a:rPr>
              <a:t>Create</a:t>
            </a:r>
            <a:r>
              <a:rPr sz="24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an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intuitive</a:t>
            </a:r>
            <a:r>
              <a:rPr sz="24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voice-</a:t>
            </a:r>
            <a:r>
              <a:rPr sz="2450" dirty="0">
                <a:latin typeface="Verdana" panose="020B0604030504040204"/>
                <a:cs typeface="Verdana" panose="020B0604030504040204"/>
              </a:rPr>
              <a:t>activated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patients.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Build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an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AI-</a:t>
            </a:r>
            <a:r>
              <a:rPr sz="2450" dirty="0">
                <a:latin typeface="Verdana" panose="020B0604030504040204"/>
                <a:cs typeface="Verdana" panose="020B0604030504040204"/>
              </a:rPr>
              <a:t>driven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manage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prioritize</a:t>
            </a:r>
            <a:r>
              <a:rPr sz="24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inquiries. </a:t>
            </a:r>
            <a:r>
              <a:rPr sz="2450" dirty="0">
                <a:latin typeface="Verdana" panose="020B0604030504040204"/>
                <a:cs typeface="Verdana" panose="020B0604030504040204"/>
              </a:rPr>
              <a:t>Facilitate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effective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communication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patients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nursing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staff.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spc="-25" dirty="0">
                <a:latin typeface="Verdana" panose="020B0604030504040204"/>
                <a:cs typeface="Verdana" panose="020B0604030504040204"/>
              </a:rPr>
              <a:t>Improve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care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decrease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times.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04807" y="0"/>
            <a:ext cx="9183192" cy="95498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96645">
              <a:lnSpc>
                <a:spcPct val="100000"/>
              </a:lnSpc>
              <a:spcBef>
                <a:spcPts val="125"/>
              </a:spcBef>
            </a:pPr>
            <a:r>
              <a:rPr dirty="0"/>
              <a:t>Key</a:t>
            </a:r>
            <a:r>
              <a:rPr spc="-215" dirty="0"/>
              <a:t> </a:t>
            </a:r>
            <a:r>
              <a:rPr spc="114" dirty="0"/>
              <a:t>Features</a:t>
            </a:r>
            <a:endParaRPr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1574749" y="2808326"/>
            <a:ext cx="6104255" cy="442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235710" algn="r">
              <a:lnSpc>
                <a:spcPct val="118000"/>
              </a:lnSpc>
              <a:spcBef>
                <a:spcPts val="75"/>
              </a:spcBef>
            </a:pPr>
            <a:r>
              <a:rPr sz="2450" spc="-135" dirty="0">
                <a:latin typeface="Verdana" panose="020B0604030504040204"/>
                <a:cs typeface="Verdana" panose="020B0604030504040204"/>
              </a:rPr>
              <a:t>AI-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Powered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Voice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Recognition: </a:t>
            </a:r>
            <a:r>
              <a:rPr sz="2450" dirty="0">
                <a:latin typeface="Verdana" panose="020B0604030504040204"/>
                <a:cs typeface="Verdana" panose="020B0604030504040204"/>
              </a:rPr>
              <a:t>Converting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voice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commands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into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actionable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tasks.Smart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Prioritization: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Categorizing requests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by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urgency.Real-</a:t>
            </a:r>
            <a:r>
              <a:rPr sz="2450" dirty="0">
                <a:latin typeface="Verdana" panose="020B0604030504040204"/>
                <a:cs typeface="Verdana" panose="020B0604030504040204"/>
              </a:rPr>
              <a:t>Time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Notiﬁcations: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Sending</a:t>
            </a:r>
            <a:r>
              <a:rPr sz="245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immediate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updates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nurses 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via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mobile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app.Admin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Monitoring: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Allowing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administrative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staff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track task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escalate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unattended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spc="-10" dirty="0">
                <a:latin typeface="Verdana" panose="020B0604030504040204"/>
                <a:cs typeface="Verdana" panose="020B0604030504040204"/>
              </a:rPr>
              <a:t>requests.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8411" y="0"/>
            <a:ext cx="9769589" cy="9968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602" y="1419873"/>
            <a:ext cx="11099495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en-US" spc="170" dirty="0"/>
              <a:t>System Workflow</a:t>
            </a:r>
            <a:endParaRPr lang="en-US" altLang="en-US" spc="170" dirty="0"/>
          </a:p>
        </p:txBody>
      </p:sp>
      <p:sp>
        <p:nvSpPr>
          <p:cNvPr id="3" name="object 3"/>
          <p:cNvSpPr txBox="1"/>
          <p:nvPr/>
        </p:nvSpPr>
        <p:spPr>
          <a:xfrm>
            <a:off x="1603781" y="2808326"/>
            <a:ext cx="6048375" cy="4425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0180" algn="r">
              <a:lnSpc>
                <a:spcPct val="118000"/>
              </a:lnSpc>
              <a:spcBef>
                <a:spcPts val="75"/>
              </a:spcBef>
            </a:pPr>
            <a:r>
              <a:rPr sz="2450" spc="45" dirty="0">
                <a:latin typeface="Verdana" panose="020B0604030504040204"/>
                <a:cs typeface="Verdana" panose="020B0604030504040204"/>
              </a:rPr>
              <a:t>Patients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use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voice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commands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via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the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assistance.</a:t>
            </a:r>
            <a:r>
              <a:rPr sz="24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AI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model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processes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this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voice</a:t>
            </a:r>
            <a:r>
              <a:rPr sz="245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data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80" dirty="0">
                <a:latin typeface="Verdana" panose="020B0604030504040204"/>
                <a:cs typeface="Verdana" panose="020B0604030504040204"/>
              </a:rPr>
              <a:t>NLP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techniques.</a:t>
            </a:r>
            <a:r>
              <a:rPr sz="245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Tasks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are </a:t>
            </a:r>
            <a:r>
              <a:rPr sz="2450" dirty="0">
                <a:latin typeface="Verdana" panose="020B0604030504040204"/>
                <a:cs typeface="Verdana" panose="020B0604030504040204"/>
              </a:rPr>
              <a:t>prioritized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by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urgency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assigned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relevant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staff.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Nurses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receive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real-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time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alerts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immediate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requests,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while</a:t>
            </a:r>
            <a:r>
              <a:rPr sz="245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administrators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oversee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and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issues.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36228" y="0"/>
            <a:ext cx="9144000" cy="90528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37190" cy="10278110"/>
          </a:xfrm>
          <a:custGeom>
            <a:avLst/>
            <a:gdLst/>
            <a:ahLst/>
            <a:cxnLst/>
            <a:rect l="l" t="t" r="r" b="b"/>
            <a:pathLst>
              <a:path w="10537190" h="10278110">
                <a:moveTo>
                  <a:pt x="10536737" y="10277601"/>
                </a:moveTo>
                <a:lnTo>
                  <a:pt x="10536737" y="0"/>
                </a:lnTo>
                <a:lnTo>
                  <a:pt x="0" y="0"/>
                </a:lnTo>
                <a:lnTo>
                  <a:pt x="0" y="10277601"/>
                </a:lnTo>
                <a:lnTo>
                  <a:pt x="10536737" y="10277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90440" y="1461909"/>
            <a:ext cx="426529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4800"/>
              <a:t>User Flowchart</a:t>
            </a:r>
            <a:endParaRPr lang="en-US" altLang="en-US" sz="4800"/>
          </a:p>
        </p:txBody>
      </p:sp>
      <p:sp>
        <p:nvSpPr>
          <p:cNvPr id="4" name="object 4"/>
          <p:cNvSpPr txBox="1"/>
          <p:nvPr/>
        </p:nvSpPr>
        <p:spPr>
          <a:xfrm>
            <a:off x="11053889" y="3038894"/>
            <a:ext cx="588454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95" dirty="0">
                <a:latin typeface="Verdana" panose="020B0604030504040204"/>
                <a:cs typeface="Verdana" panose="020B0604030504040204"/>
              </a:rPr>
              <a:t>An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AI-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powered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voice</a:t>
            </a:r>
            <a:r>
              <a:rPr sz="245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communication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streamlines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patient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requests, </a:t>
            </a:r>
            <a:r>
              <a:rPr sz="2450" dirty="0">
                <a:latin typeface="Verdana" panose="020B0604030504040204"/>
                <a:cs typeface="Verdana" panose="020B0604030504040204"/>
              </a:rPr>
              <a:t>nurse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task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management,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admin </a:t>
            </a:r>
            <a:r>
              <a:rPr sz="2450" dirty="0">
                <a:latin typeface="Verdana" panose="020B0604030504040204"/>
                <a:cs typeface="Verdana" panose="020B0604030504040204"/>
              </a:rPr>
              <a:t>monitoring,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ensuring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faster</a:t>
            </a:r>
            <a:r>
              <a:rPr sz="24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50" dirty="0">
                <a:latin typeface="Verdana" panose="020B0604030504040204"/>
                <a:cs typeface="Verdana" panose="020B0604030504040204"/>
              </a:rPr>
              <a:t>times</a:t>
            </a:r>
            <a:r>
              <a:rPr sz="245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healthcare.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1742" y="1711464"/>
            <a:ext cx="9143998" cy="56578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" y="1146810"/>
            <a:ext cx="7536180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altLang="en-US" spc="335" dirty="0"/>
              <a:t>User Interfaces</a:t>
            </a:r>
            <a:r>
              <a:rPr lang="en-IN" altLang="en-US" spc="335" dirty="0"/>
              <a:t> </a:t>
            </a:r>
            <a:r>
              <a:rPr lang="en-US" altLang="en-US" spc="335" dirty="0"/>
              <a:t>Samples</a:t>
            </a:r>
            <a:endParaRPr lang="en-US" altLang="en-US" spc="335" dirty="0"/>
          </a:p>
        </p:txBody>
      </p:sp>
      <p:sp>
        <p:nvSpPr>
          <p:cNvPr id="3" name="object 3"/>
          <p:cNvSpPr txBox="1"/>
          <p:nvPr/>
        </p:nvSpPr>
        <p:spPr>
          <a:xfrm>
            <a:off x="241979" y="2834818"/>
            <a:ext cx="6204585" cy="9017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2450" dirty="0">
                <a:latin typeface="Verdana" panose="020B0604030504040204"/>
                <a:cs typeface="Verdana" panose="020B0604030504040204"/>
              </a:rPr>
              <a:t>Presented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below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visual</a:t>
            </a:r>
            <a:r>
              <a:rPr sz="24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depiction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of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samples.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90207" y="0"/>
            <a:ext cx="11658600" cy="10288270"/>
            <a:chOff x="6590207" y="0"/>
            <a:chExt cx="11658600" cy="10288270"/>
          </a:xfrm>
        </p:grpSpPr>
        <p:sp>
          <p:nvSpPr>
            <p:cNvPr id="5" name="object 5"/>
            <p:cNvSpPr/>
            <p:nvPr/>
          </p:nvSpPr>
          <p:spPr>
            <a:xfrm>
              <a:off x="6590207" y="0"/>
              <a:ext cx="11658600" cy="10288270"/>
            </a:xfrm>
            <a:custGeom>
              <a:avLst/>
              <a:gdLst/>
              <a:ahLst/>
              <a:cxnLst/>
              <a:rect l="l" t="t" r="r" b="b"/>
              <a:pathLst>
                <a:path w="11658600" h="10288270">
                  <a:moveTo>
                    <a:pt x="0" y="10287761"/>
                  </a:moveTo>
                  <a:lnTo>
                    <a:pt x="11658599" y="10287761"/>
                  </a:lnTo>
                  <a:lnTo>
                    <a:pt x="11658599" y="0"/>
                  </a:lnTo>
                  <a:lnTo>
                    <a:pt x="0" y="0"/>
                  </a:lnTo>
                  <a:lnTo>
                    <a:pt x="0" y="10287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05447" y="1130948"/>
              <a:ext cx="3352787" cy="7302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736" y="1127214"/>
              <a:ext cx="3286124" cy="71532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16939" y="1130948"/>
              <a:ext cx="3286124" cy="7153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9144000" cy="10287000"/>
            <a:chOff x="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1"/>
                  </a:lnTo>
                  <a:lnTo>
                    <a:pt x="0" y="10286999"/>
                  </a:lnTo>
                  <a:lnTo>
                    <a:pt x="9143999" y="10286999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065" y="1484630"/>
            <a:ext cx="7881620" cy="12344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US" altLang="en-US" spc="105" dirty="0"/>
              <a:t>Future Trends in AI Voice</a:t>
            </a:r>
            <a:br>
              <a:rPr lang="en-US" altLang="en-US" spc="105" dirty="0"/>
            </a:br>
            <a:r>
              <a:rPr lang="en-US" altLang="en-US" spc="105" dirty="0"/>
              <a:t>Tech</a:t>
            </a:r>
            <a:endParaRPr lang="en-US" altLang="en-US" spc="10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6384" y="4792002"/>
            <a:ext cx="4448416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8663" y="5554002"/>
            <a:ext cx="1572768" cy="2477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2531" y="3568243"/>
            <a:ext cx="589534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7272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future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AI-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powered</a:t>
            </a:r>
            <a:r>
              <a:rPr sz="245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voice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communication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healthcare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looks </a:t>
            </a:r>
            <a:r>
              <a:rPr sz="2450" dirty="0">
                <a:latin typeface="Verdana" panose="020B0604030504040204"/>
                <a:cs typeface="Verdana" panose="020B0604030504040204"/>
              </a:rPr>
              <a:t>promising.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Emerging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trends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include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2700" marR="5080" indent="4497705">
              <a:lnSpc>
                <a:spcPct val="102000"/>
              </a:lnSpc>
              <a:tabLst>
                <a:tab pos="4297045" algn="l"/>
              </a:tabLst>
            </a:pPr>
            <a:r>
              <a:rPr sz="2450" spc="-365" dirty="0">
                <a:latin typeface="Verdana" panose="020B0604030504040204"/>
                <a:cs typeface="Verdana" panose="020B0604030504040204"/>
              </a:rPr>
              <a:t>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voice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recognition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advancements,</a:t>
            </a:r>
            <a:r>
              <a:rPr sz="245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and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integration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with</a:t>
            </a:r>
            <a:r>
              <a:rPr sz="2450" dirty="0">
                <a:latin typeface="Verdana" panose="020B0604030504040204"/>
                <a:cs typeface="Verdana" panose="020B0604030504040204"/>
              </a:rPr>
              <a:t>	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services, </a:t>
            </a:r>
            <a:r>
              <a:rPr sz="2450" dirty="0">
                <a:latin typeface="Verdana" panose="020B0604030504040204"/>
                <a:cs typeface="Verdana" panose="020B0604030504040204"/>
              </a:rPr>
              <a:t>paving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way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for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more</a:t>
            </a:r>
            <a:r>
              <a:rPr sz="245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connected </a:t>
            </a:r>
            <a:r>
              <a:rPr sz="2450" dirty="0">
                <a:latin typeface="Verdana" panose="020B0604030504040204"/>
                <a:cs typeface="Verdana" panose="020B0604030504040204"/>
              </a:rPr>
              <a:t>healthcare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ecosystem.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Presentation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Georgia</vt:lpstr>
      <vt:lpstr>Verdana</vt:lpstr>
      <vt:lpstr>Microsoft YaHei</vt:lpstr>
      <vt:lpstr>Arial Unicode MS</vt:lpstr>
      <vt:lpstr>Calibri</vt:lpstr>
      <vt:lpstr>Office Theme</vt:lpstr>
      <vt:lpstr>Infosys Springboard Internship 5.0</vt:lpstr>
      <vt:lpstr>Problem Statement</vt:lpstr>
      <vt:lpstr>Motivation</vt:lpstr>
      <vt:lpstr>Objectives</vt:lpstr>
      <vt:lpstr>Key Features</vt:lpstr>
      <vt:lpstr>ßystє" Workflo»</vt:lpstr>
      <vt:lpstr>Usєr Flo»chart</vt:lpstr>
      <vt:lpstr>Usєr Intєrfacєs ßa"plєs</vt:lpstr>
      <vt:lpstr>Futurє Trєnds in AI Voicє Tєch</vt:lpstr>
      <vt:lpstr>Conclusion and Futurє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 Springboard Internship 5.0</dc:title>
  <dc:creator/>
  <cp:lastModifiedBy>Pius Shaw</cp:lastModifiedBy>
  <cp:revision>3</cp:revision>
  <dcterms:created xsi:type="dcterms:W3CDTF">2025-02-03T16:45:10Z</dcterms:created>
  <dcterms:modified xsi:type="dcterms:W3CDTF">2025-02-03T16:52:12Z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2025-02-02T05:30:00Z</vt:filetime>
  </property>
  <property fmtid="{D5CDD505-2E9C-101B-9397-08002B2CF9AE}" pid="3" name="Creator">
    <vt:lpwstr>Chromium</vt:lpwstr>
  </property>
  <property fmtid="{D5CDD505-2E9C-101B-9397-08002B2CF9AE}" pid="4" name="LastSaved">
    <vt:filetime>2025-02-03T05:30:00Z</vt:filetime>
  </property>
  <property fmtid="{D5CDD505-2E9C-101B-9397-08002B2CF9AE}" pid="5" name="Producer">
    <vt:lpwstr>GPL Ghostscript 10.04.0</vt:lpwstr>
  </property>
  <property fmtid="{D5CDD505-2E9C-101B-9397-08002B2CF9AE}" pid="6" name="ICV">
    <vt:lpwstr>52DD3CB6C7A34E289899708E002E216C_12</vt:lpwstr>
  </property>
  <property fmtid="{D5CDD505-2E9C-101B-9397-08002B2CF9AE}" pid="7" name="KSOProductBuildVer">
    <vt:lpwstr>1033-12.2.0.19805</vt:lpwstr>
  </property>
</Properties>
</file>