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roxima Nova"/>
      <p:regular r:id="rId14"/>
      <p:bold r:id="rId15"/>
      <p:italic r:id="rId16"/>
      <p:boldItalic r:id="rId17"/>
    </p:embeddedFont>
    <p:embeddedFont>
      <p:font typeface="Old Standard TT"/>
      <p:regular r:id="rId18"/>
      <p:bold r:id="rId19"/>
      <p: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fntdata"/><Relationship Id="rId14" Type="http://schemas.openxmlformats.org/officeDocument/2006/relationships/font" Target="fonts/ProximaNova-regular.fntdata"/><Relationship Id="rId17" Type="http://schemas.openxmlformats.org/officeDocument/2006/relationships/font" Target="fonts/ProximaNova-boldItalic.fntdata"/><Relationship Id="rId16" Type="http://schemas.openxmlformats.org/officeDocument/2006/relationships/font" Target="fonts/ProximaNova-italic.fntdata"/><Relationship Id="rId5" Type="http://schemas.openxmlformats.org/officeDocument/2006/relationships/notesMaster" Target="notesMasters/notesMaster1.xml"/><Relationship Id="rId19" Type="http://schemas.openxmlformats.org/officeDocument/2006/relationships/font" Target="fonts/OldStandardTT-bold.fntdata"/><Relationship Id="rId6" Type="http://schemas.openxmlformats.org/officeDocument/2006/relationships/slide" Target="slides/slide1.xml"/><Relationship Id="rId18" Type="http://schemas.openxmlformats.org/officeDocument/2006/relationships/font" Target="fonts/OldStandardT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3961f56d13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3961f56d1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CNNs are widely used in the </a:t>
            </a:r>
            <a:r>
              <a:rPr lang="en"/>
              <a:t>field</a:t>
            </a:r>
            <a:r>
              <a:rPr lang="en"/>
              <a:t> of CV to deal with image data. Though, they’ve proven to be very useful in this field, they’ve few shortcomings. One of which happens to be the vulnerability to </a:t>
            </a:r>
            <a:r>
              <a:rPr lang="en"/>
              <a:t>adversarial</a:t>
            </a:r>
            <a:r>
              <a:rPr lang="en"/>
              <a:t> attacks….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Even though a human eye cannot differentiate between the adversarial images and the normal images, the CNNs tend to misclassify the adversarial datapoints due to their pixel level awareness.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200"/>
              </a:spcAft>
              <a:buNone/>
            </a:pPr>
            <a:r>
              <a:t/>
            </a:r>
            <a:endParaRPr b="1" sz="6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Squeezenet - </a:t>
            </a:r>
            <a:r>
              <a:rPr lang="en"/>
              <a:t>It was developed with the goal of achieving high accuracy on image classification tasks while minimizing the number of parameters needed to be stored and processed by the model.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3961f56d13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3961f56d1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3961f56d13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3961f56d1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392fdcb375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392fdcb375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55" name="Shape 55"/>
        <p:cNvGrpSpPr/>
        <p:nvPr/>
      </p:nvGrpSpPr>
      <p:grpSpPr>
        <a:xfrm>
          <a:off x="0" y="0"/>
          <a:ext cx="0" cy="0"/>
          <a:chOff x="0" y="0"/>
          <a:chExt cx="0" cy="0"/>
        </a:xfrm>
      </p:grpSpPr>
      <p:sp>
        <p:nvSpPr>
          <p:cNvPr id="56" name="Google Shape;56;p13"/>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 name="Google Shape;57;p13"/>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58" name="Google Shape;58;p13"/>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4200"/>
              <a:buNone/>
              <a:defRPr sz="4200">
                <a:solidFill>
                  <a:schemeClr val="lt2"/>
                </a:solidFill>
              </a:defRPr>
            </a:lvl1pPr>
            <a:lvl2pPr lvl="1" rtl="0" algn="ctr">
              <a:spcBef>
                <a:spcPts val="0"/>
              </a:spcBef>
              <a:spcAft>
                <a:spcPts val="0"/>
              </a:spcAft>
              <a:buClr>
                <a:schemeClr val="lt2"/>
              </a:buClr>
              <a:buSzPts val="4200"/>
              <a:buNone/>
              <a:defRPr sz="4200">
                <a:solidFill>
                  <a:schemeClr val="lt2"/>
                </a:solidFill>
              </a:defRPr>
            </a:lvl2pPr>
            <a:lvl3pPr lvl="2" rtl="0" algn="ctr">
              <a:spcBef>
                <a:spcPts val="0"/>
              </a:spcBef>
              <a:spcAft>
                <a:spcPts val="0"/>
              </a:spcAft>
              <a:buClr>
                <a:schemeClr val="lt2"/>
              </a:buClr>
              <a:buSzPts val="4200"/>
              <a:buNone/>
              <a:defRPr sz="4200">
                <a:solidFill>
                  <a:schemeClr val="lt2"/>
                </a:solidFill>
              </a:defRPr>
            </a:lvl3pPr>
            <a:lvl4pPr lvl="3" rtl="0" algn="ctr">
              <a:spcBef>
                <a:spcPts val="0"/>
              </a:spcBef>
              <a:spcAft>
                <a:spcPts val="0"/>
              </a:spcAft>
              <a:buClr>
                <a:schemeClr val="lt2"/>
              </a:buClr>
              <a:buSzPts val="4200"/>
              <a:buNone/>
              <a:defRPr sz="4200">
                <a:solidFill>
                  <a:schemeClr val="lt2"/>
                </a:solidFill>
              </a:defRPr>
            </a:lvl4pPr>
            <a:lvl5pPr lvl="4" rtl="0" algn="ctr">
              <a:spcBef>
                <a:spcPts val="0"/>
              </a:spcBef>
              <a:spcAft>
                <a:spcPts val="0"/>
              </a:spcAft>
              <a:buClr>
                <a:schemeClr val="lt2"/>
              </a:buClr>
              <a:buSzPts val="4200"/>
              <a:buNone/>
              <a:defRPr sz="4200">
                <a:solidFill>
                  <a:schemeClr val="lt2"/>
                </a:solidFill>
              </a:defRPr>
            </a:lvl5pPr>
            <a:lvl6pPr lvl="5" rtl="0" algn="ctr">
              <a:spcBef>
                <a:spcPts val="0"/>
              </a:spcBef>
              <a:spcAft>
                <a:spcPts val="0"/>
              </a:spcAft>
              <a:buClr>
                <a:schemeClr val="lt2"/>
              </a:buClr>
              <a:buSzPts val="4200"/>
              <a:buNone/>
              <a:defRPr sz="4200">
                <a:solidFill>
                  <a:schemeClr val="lt2"/>
                </a:solidFill>
              </a:defRPr>
            </a:lvl6pPr>
            <a:lvl7pPr lvl="6" rtl="0" algn="ctr">
              <a:spcBef>
                <a:spcPts val="0"/>
              </a:spcBef>
              <a:spcAft>
                <a:spcPts val="0"/>
              </a:spcAft>
              <a:buClr>
                <a:schemeClr val="lt2"/>
              </a:buClr>
              <a:buSzPts val="4200"/>
              <a:buNone/>
              <a:defRPr sz="4200">
                <a:solidFill>
                  <a:schemeClr val="lt2"/>
                </a:solidFill>
              </a:defRPr>
            </a:lvl7pPr>
            <a:lvl8pPr lvl="7" rtl="0" algn="ctr">
              <a:spcBef>
                <a:spcPts val="0"/>
              </a:spcBef>
              <a:spcAft>
                <a:spcPts val="0"/>
              </a:spcAft>
              <a:buClr>
                <a:schemeClr val="lt2"/>
              </a:buClr>
              <a:buSzPts val="4200"/>
              <a:buNone/>
              <a:defRPr sz="4200">
                <a:solidFill>
                  <a:schemeClr val="lt2"/>
                </a:solidFill>
              </a:defRPr>
            </a:lvl8pPr>
            <a:lvl9pPr lvl="8" rtl="0" algn="ctr">
              <a:spcBef>
                <a:spcPts val="0"/>
              </a:spcBef>
              <a:spcAft>
                <a:spcPts val="0"/>
              </a:spcAft>
              <a:buClr>
                <a:schemeClr val="lt2"/>
              </a:buClr>
              <a:buSzPts val="4200"/>
              <a:buNone/>
              <a:defRPr sz="4200">
                <a:solidFill>
                  <a:schemeClr val="lt2"/>
                </a:solidFill>
              </a:defRPr>
            </a:lvl9pPr>
          </a:lstStyle>
          <a:p/>
        </p:txBody>
      </p:sp>
      <p:sp>
        <p:nvSpPr>
          <p:cNvPr id="59" name="Google Shape;59;p13"/>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0" name="Google Shape;60;p1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accent1"/>
              </a:buClr>
              <a:buSzPts val="1800"/>
              <a:buChar char="●"/>
              <a:defRPr>
                <a:solidFill>
                  <a:schemeClr val="accent1"/>
                </a:solidFill>
              </a:defRPr>
            </a:lvl1pPr>
            <a:lvl2pPr indent="-317500" lvl="1" marL="914400" rtl="0">
              <a:spcBef>
                <a:spcPts val="0"/>
              </a:spcBef>
              <a:spcAft>
                <a:spcPts val="0"/>
              </a:spcAft>
              <a:buClr>
                <a:schemeClr val="accent1"/>
              </a:buClr>
              <a:buSzPts val="1400"/>
              <a:buChar char="○"/>
              <a:defRPr>
                <a:solidFill>
                  <a:schemeClr val="accent1"/>
                </a:solidFill>
              </a:defRPr>
            </a:lvl2pPr>
            <a:lvl3pPr indent="-317500" lvl="2" marL="1371600" rtl="0">
              <a:spcBef>
                <a:spcPts val="0"/>
              </a:spcBef>
              <a:spcAft>
                <a:spcPts val="0"/>
              </a:spcAft>
              <a:buClr>
                <a:schemeClr val="accent1"/>
              </a:buClr>
              <a:buSzPts val="1400"/>
              <a:buChar char="■"/>
              <a:defRPr>
                <a:solidFill>
                  <a:schemeClr val="accent1"/>
                </a:solidFill>
              </a:defRPr>
            </a:lvl3pPr>
            <a:lvl4pPr indent="-317500" lvl="3" marL="1828800" rtl="0">
              <a:spcBef>
                <a:spcPts val="0"/>
              </a:spcBef>
              <a:spcAft>
                <a:spcPts val="0"/>
              </a:spcAft>
              <a:buClr>
                <a:schemeClr val="accent1"/>
              </a:buClr>
              <a:buSzPts val="1400"/>
              <a:buChar char="●"/>
              <a:defRPr>
                <a:solidFill>
                  <a:schemeClr val="accent1"/>
                </a:solidFill>
              </a:defRPr>
            </a:lvl4pPr>
            <a:lvl5pPr indent="-317500" lvl="4" marL="2286000" rtl="0">
              <a:spcBef>
                <a:spcPts val="0"/>
              </a:spcBef>
              <a:spcAft>
                <a:spcPts val="0"/>
              </a:spcAft>
              <a:buClr>
                <a:schemeClr val="accent1"/>
              </a:buClr>
              <a:buSzPts val="1400"/>
              <a:buChar char="○"/>
              <a:defRPr>
                <a:solidFill>
                  <a:schemeClr val="accent1"/>
                </a:solidFill>
              </a:defRPr>
            </a:lvl5pPr>
            <a:lvl6pPr indent="-317500" lvl="5" marL="2743200" rtl="0">
              <a:spcBef>
                <a:spcPts val="0"/>
              </a:spcBef>
              <a:spcAft>
                <a:spcPts val="0"/>
              </a:spcAft>
              <a:buClr>
                <a:schemeClr val="accent1"/>
              </a:buClr>
              <a:buSzPts val="1400"/>
              <a:buChar char="■"/>
              <a:defRPr>
                <a:solidFill>
                  <a:schemeClr val="accent1"/>
                </a:solidFill>
              </a:defRPr>
            </a:lvl6pPr>
            <a:lvl7pPr indent="-317500" lvl="6" marL="3200400" rtl="0">
              <a:spcBef>
                <a:spcPts val="0"/>
              </a:spcBef>
              <a:spcAft>
                <a:spcPts val="0"/>
              </a:spcAft>
              <a:buClr>
                <a:schemeClr val="accent1"/>
              </a:buClr>
              <a:buSzPts val="1400"/>
              <a:buChar char="●"/>
              <a:defRPr>
                <a:solidFill>
                  <a:schemeClr val="accent1"/>
                </a:solidFill>
              </a:defRPr>
            </a:lvl7pPr>
            <a:lvl8pPr indent="-317500" lvl="7" marL="3657600" rtl="0">
              <a:spcBef>
                <a:spcPts val="0"/>
              </a:spcBef>
              <a:spcAft>
                <a:spcPts val="0"/>
              </a:spcAft>
              <a:buClr>
                <a:schemeClr val="accent1"/>
              </a:buClr>
              <a:buSzPts val="1400"/>
              <a:buChar char="○"/>
              <a:defRPr>
                <a:solidFill>
                  <a:schemeClr val="accent1"/>
                </a:solidFill>
              </a:defRPr>
            </a:lvl8pPr>
            <a:lvl9pPr indent="-317500" lvl="8" marL="4114800" rtl="0">
              <a:spcBef>
                <a:spcPts val="0"/>
              </a:spcBef>
              <a:spcAft>
                <a:spcPts val="0"/>
              </a:spcAft>
              <a:buClr>
                <a:schemeClr val="accent1"/>
              </a:buClr>
              <a:buSzPts val="1400"/>
              <a:buChar char="■"/>
              <a:defRPr>
                <a:solidFill>
                  <a:schemeClr val="accent1"/>
                </a:solidFill>
              </a:defRPr>
            </a:lvl9pPr>
          </a:lstStyle>
          <a:p/>
        </p:txBody>
      </p:sp>
      <p:sp>
        <p:nvSpPr>
          <p:cNvPr id="61" name="Google Shape;61;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g"/><Relationship Id="rId6"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ctrTitle"/>
          </p:nvPr>
        </p:nvSpPr>
        <p:spPr>
          <a:xfrm>
            <a:off x="512700" y="1893300"/>
            <a:ext cx="8118600" cy="152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Making Neural Networks Robust To Adversarial Attacks</a:t>
            </a:r>
            <a:endParaRPr/>
          </a:p>
        </p:txBody>
      </p:sp>
      <p:sp>
        <p:nvSpPr>
          <p:cNvPr id="67" name="Google Shape;67;p14"/>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for COMPSCI 591NR</a:t>
            </a:r>
            <a:endParaRPr/>
          </a:p>
        </p:txBody>
      </p:sp>
      <p:sp>
        <p:nvSpPr>
          <p:cNvPr id="68" name="Google Shape;68;p14"/>
          <p:cNvSpPr txBox="1"/>
          <p:nvPr/>
        </p:nvSpPr>
        <p:spPr>
          <a:xfrm>
            <a:off x="7058025" y="4336275"/>
            <a:ext cx="2196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Proxima Nova"/>
                <a:ea typeface="Proxima Nova"/>
                <a:cs typeface="Proxima Nova"/>
                <a:sym typeface="Proxima Nova"/>
              </a:rPr>
              <a:t>Aditya Kuppa</a:t>
            </a:r>
            <a:endParaRPr sz="12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sz="1200">
                <a:solidFill>
                  <a:schemeClr val="lt1"/>
                </a:solidFill>
                <a:latin typeface="Proxima Nova"/>
                <a:ea typeface="Proxima Nova"/>
                <a:cs typeface="Proxima Nova"/>
                <a:sym typeface="Proxima Nova"/>
              </a:rPr>
              <a:t>Piusha Gullapalli</a:t>
            </a:r>
            <a:endParaRPr sz="1200">
              <a:solidFill>
                <a:schemeClr val="lt1"/>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222200" y="1756350"/>
            <a:ext cx="40452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Problem Statement</a:t>
            </a:r>
            <a:endParaRPr/>
          </a:p>
        </p:txBody>
      </p:sp>
      <p:sp>
        <p:nvSpPr>
          <p:cNvPr id="74" name="Google Shape;74;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CNNs are vulnerable to adversarial attacks due to their inability to inherently encode invariances to certain types of image transformations.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Goal: Make CNNs robust to adversarial attacks.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230875" y="2114650"/>
            <a:ext cx="4055400" cy="741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Our Approach</a:t>
            </a:r>
            <a:endParaRPr/>
          </a:p>
        </p:txBody>
      </p:sp>
      <p:sp>
        <p:nvSpPr>
          <p:cNvPr id="80" name="Google Shape;80;p16"/>
          <p:cNvSpPr txBox="1"/>
          <p:nvPr>
            <p:ph idx="2" type="body"/>
          </p:nvPr>
        </p:nvSpPr>
        <p:spPr>
          <a:xfrm>
            <a:off x="4862800" y="1117225"/>
            <a:ext cx="3837000" cy="3695100"/>
          </a:xfrm>
          <a:prstGeom prst="rect">
            <a:avLst/>
          </a:prstGeom>
        </p:spPr>
        <p:txBody>
          <a:bodyPr anchorCtr="0" anchor="ctr"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Add new channels to capture context and additional spatial information. </a:t>
            </a:r>
            <a:endParaRPr/>
          </a:p>
          <a:p>
            <a:pPr indent="-325755" lvl="0" marL="457200" rtl="0" algn="l">
              <a:spcBef>
                <a:spcPts val="0"/>
              </a:spcBef>
              <a:spcAft>
                <a:spcPts val="0"/>
              </a:spcAft>
              <a:buSzPct val="100000"/>
              <a:buChar char="●"/>
            </a:pPr>
            <a:r>
              <a:rPr lang="en"/>
              <a:t>Inspired by “Adversarial Attacks on DVS for SNN” by Zhang et al. (2020).</a:t>
            </a:r>
            <a:endParaRPr/>
          </a:p>
          <a:p>
            <a:pPr indent="-325755" lvl="0" marL="457200" rtl="0" algn="l">
              <a:spcBef>
                <a:spcPts val="0"/>
              </a:spcBef>
              <a:spcAft>
                <a:spcPts val="0"/>
              </a:spcAft>
              <a:buSzPct val="100000"/>
              <a:buChar char="●"/>
            </a:pPr>
            <a:r>
              <a:rPr lang="en"/>
              <a:t>New channels - difference between original and shifted images.</a:t>
            </a:r>
            <a:endParaRPr/>
          </a:p>
          <a:p>
            <a:pPr indent="-325755" lvl="0" marL="457200" rtl="0" algn="l">
              <a:spcBef>
                <a:spcPts val="0"/>
              </a:spcBef>
              <a:spcAft>
                <a:spcPts val="0"/>
              </a:spcAft>
              <a:buSzPct val="100000"/>
              <a:buChar char="●"/>
            </a:pPr>
            <a:r>
              <a:rPr lang="en"/>
              <a:t>Idea is to make the CNNs more aware of the image features.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222200" y="1816950"/>
            <a:ext cx="40452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Model and Dataset</a:t>
            </a:r>
            <a:endParaRPr/>
          </a:p>
        </p:txBody>
      </p:sp>
      <p:sp>
        <p:nvSpPr>
          <p:cNvPr id="86" name="Google Shape;86;p17"/>
          <p:cNvSpPr txBox="1"/>
          <p:nvPr>
            <p:ph idx="2" type="body"/>
          </p:nvPr>
        </p:nvSpPr>
        <p:spPr>
          <a:xfrm>
            <a:off x="4998850" y="991525"/>
            <a:ext cx="3837000" cy="3695100"/>
          </a:xfrm>
          <a:prstGeom prst="rect">
            <a:avLst/>
          </a:prstGeom>
        </p:spPr>
        <p:txBody>
          <a:bodyPr anchorCtr="0" anchor="ctr" bIns="91425" lIns="91425" spcFirstLastPara="1" rIns="91425" wrap="square" tIns="91425">
            <a:normAutofit lnSpcReduction="20000"/>
          </a:bodyPr>
          <a:lstStyle/>
          <a:p>
            <a:pPr indent="-342900" lvl="0" marL="457200" rtl="0" algn="l">
              <a:spcBef>
                <a:spcPts val="0"/>
              </a:spcBef>
              <a:spcAft>
                <a:spcPts val="0"/>
              </a:spcAft>
              <a:buSzPts val="1800"/>
              <a:buChar char="●"/>
            </a:pPr>
            <a:r>
              <a:rPr lang="en"/>
              <a:t>Squeezenet from PyTorch - lightweight, can be run on CPUs.</a:t>
            </a:r>
            <a:endParaRPr/>
          </a:p>
          <a:p>
            <a:pPr indent="-342900" lvl="0" marL="457200" rtl="0" algn="l">
              <a:spcBef>
                <a:spcPts val="1000"/>
              </a:spcBef>
              <a:spcAft>
                <a:spcPts val="0"/>
              </a:spcAft>
              <a:buSzPts val="1800"/>
              <a:buChar char="●"/>
            </a:pPr>
            <a:r>
              <a:rPr lang="en"/>
              <a:t>CIFAR-10 dataset</a:t>
            </a:r>
            <a:endParaRPr/>
          </a:p>
          <a:p>
            <a:pPr indent="-342900" lvl="0" marL="457200" rtl="0" algn="l">
              <a:spcBef>
                <a:spcPts val="1000"/>
              </a:spcBef>
              <a:spcAft>
                <a:spcPts val="0"/>
              </a:spcAft>
              <a:buSzPts val="1800"/>
              <a:buChar char="●"/>
            </a:pPr>
            <a:r>
              <a:rPr lang="en"/>
              <a:t>Trained on images with 7-channels. </a:t>
            </a:r>
            <a:endParaRPr/>
          </a:p>
          <a:p>
            <a:pPr indent="-342900" lvl="0" marL="457200" rtl="0" algn="l">
              <a:spcBef>
                <a:spcPts val="1000"/>
              </a:spcBef>
              <a:spcAft>
                <a:spcPts val="0"/>
              </a:spcAft>
              <a:buSzPts val="1800"/>
              <a:buChar char="●"/>
            </a:pPr>
            <a:r>
              <a:rPr lang="en"/>
              <a:t>Evaluated on fgsm-perturbed testset.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Results</a:t>
            </a:r>
            <a:endParaRPr/>
          </a:p>
        </p:txBody>
      </p:sp>
      <p:sp>
        <p:nvSpPr>
          <p:cNvPr id="92" name="Google Shape;92;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Model accuracy improved on regular and adversarial test sets by 3% and 5% respectively.</a:t>
            </a:r>
            <a:endParaRPr/>
          </a:p>
          <a:p>
            <a:pPr indent="-342900" lvl="0" marL="457200" rtl="0" algn="l">
              <a:spcBef>
                <a:spcPts val="0"/>
              </a:spcBef>
              <a:spcAft>
                <a:spcPts val="0"/>
              </a:spcAft>
              <a:buSzPts val="1800"/>
              <a:buChar char="●"/>
            </a:pPr>
            <a:r>
              <a:rPr lang="en"/>
              <a:t>Improvement in accuracy indicates increased robustness and resistance to unexpected inputs.</a:t>
            </a:r>
            <a:endParaRPr/>
          </a:p>
          <a:p>
            <a:pPr indent="0" lvl="0" marL="0" rtl="0" algn="l">
              <a:spcBef>
                <a:spcPts val="1200"/>
              </a:spcBef>
              <a:spcAft>
                <a:spcPts val="1200"/>
              </a:spcAft>
              <a:buNone/>
            </a:pPr>
            <a:r>
              <a:t/>
            </a:r>
            <a:endParaRPr/>
          </a:p>
        </p:txBody>
      </p:sp>
      <p:pic>
        <p:nvPicPr>
          <p:cNvPr id="93" name="Google Shape;93;p18"/>
          <p:cNvPicPr preferRelativeResize="0"/>
          <p:nvPr/>
        </p:nvPicPr>
        <p:blipFill>
          <a:blip r:embed="rId3">
            <a:alphaModFix/>
          </a:blip>
          <a:stretch>
            <a:fillRect/>
          </a:stretch>
        </p:blipFill>
        <p:spPr>
          <a:xfrm>
            <a:off x="729100" y="3974488"/>
            <a:ext cx="7391400" cy="771525"/>
          </a:xfrm>
          <a:prstGeom prst="rect">
            <a:avLst/>
          </a:prstGeom>
          <a:noFill/>
          <a:ln>
            <a:noFill/>
          </a:ln>
        </p:spPr>
      </p:pic>
      <p:pic>
        <p:nvPicPr>
          <p:cNvPr id="94" name="Google Shape;94;p18"/>
          <p:cNvPicPr preferRelativeResize="0"/>
          <p:nvPr/>
        </p:nvPicPr>
        <p:blipFill>
          <a:blip r:embed="rId4">
            <a:alphaModFix/>
          </a:blip>
          <a:stretch>
            <a:fillRect/>
          </a:stretch>
        </p:blipFill>
        <p:spPr>
          <a:xfrm>
            <a:off x="781050" y="4476200"/>
            <a:ext cx="5784749" cy="269825"/>
          </a:xfrm>
          <a:prstGeom prst="rect">
            <a:avLst/>
          </a:prstGeom>
          <a:noFill/>
          <a:ln>
            <a:noFill/>
          </a:ln>
        </p:spPr>
      </p:pic>
      <p:pic>
        <p:nvPicPr>
          <p:cNvPr id="95" name="Google Shape;95;p18"/>
          <p:cNvPicPr preferRelativeResize="0"/>
          <p:nvPr/>
        </p:nvPicPr>
        <p:blipFill>
          <a:blip r:embed="rId5">
            <a:alphaModFix/>
          </a:blip>
          <a:stretch>
            <a:fillRect/>
          </a:stretch>
        </p:blipFill>
        <p:spPr>
          <a:xfrm>
            <a:off x="729100" y="2805525"/>
            <a:ext cx="7486650" cy="657225"/>
          </a:xfrm>
          <a:prstGeom prst="rect">
            <a:avLst/>
          </a:prstGeom>
          <a:noFill/>
          <a:ln>
            <a:noFill/>
          </a:ln>
        </p:spPr>
      </p:pic>
      <p:pic>
        <p:nvPicPr>
          <p:cNvPr id="96" name="Google Shape;96;p18"/>
          <p:cNvPicPr preferRelativeResize="0"/>
          <p:nvPr/>
        </p:nvPicPr>
        <p:blipFill>
          <a:blip r:embed="rId6">
            <a:alphaModFix/>
          </a:blip>
          <a:stretch>
            <a:fillRect/>
          </a:stretch>
        </p:blipFill>
        <p:spPr>
          <a:xfrm>
            <a:off x="841675" y="3243700"/>
            <a:ext cx="5855035" cy="269825"/>
          </a:xfrm>
          <a:prstGeom prst="rect">
            <a:avLst/>
          </a:prstGeom>
          <a:noFill/>
          <a:ln>
            <a:noFill/>
          </a:ln>
        </p:spPr>
      </p:pic>
      <p:sp>
        <p:nvSpPr>
          <p:cNvPr id="97" name="Google Shape;97;p18"/>
          <p:cNvSpPr txBox="1"/>
          <p:nvPr/>
        </p:nvSpPr>
        <p:spPr>
          <a:xfrm>
            <a:off x="3736075" y="3518525"/>
            <a:ext cx="147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Regular test set</a:t>
            </a:r>
            <a:endParaRPr>
              <a:latin typeface="Old Standard TT"/>
              <a:ea typeface="Old Standard TT"/>
              <a:cs typeface="Old Standard TT"/>
              <a:sym typeface="Old Standard TT"/>
            </a:endParaRPr>
          </a:p>
        </p:txBody>
      </p:sp>
      <p:sp>
        <p:nvSpPr>
          <p:cNvPr id="98" name="Google Shape;98;p18"/>
          <p:cNvSpPr txBox="1"/>
          <p:nvPr/>
        </p:nvSpPr>
        <p:spPr>
          <a:xfrm>
            <a:off x="3645450" y="4682175"/>
            <a:ext cx="185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Adversarial </a:t>
            </a:r>
            <a:r>
              <a:rPr lang="en">
                <a:latin typeface="Old Standard TT"/>
                <a:ea typeface="Old Standard TT"/>
                <a:cs typeface="Old Standard TT"/>
                <a:sym typeface="Old Standard TT"/>
              </a:rPr>
              <a:t>test set</a:t>
            </a:r>
            <a:endParaRPr>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04" name="Google Shape;104;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Apply </a:t>
            </a:r>
            <a:r>
              <a:rPr b="1" lang="en"/>
              <a:t>visualization tools </a:t>
            </a:r>
            <a:r>
              <a:rPr lang="en"/>
              <a:t>to understand the reason behind improved performance. </a:t>
            </a:r>
            <a:endParaRPr/>
          </a:p>
          <a:p>
            <a:pPr indent="-342900" lvl="0" marL="457200" rtl="0" algn="l">
              <a:spcBef>
                <a:spcPts val="1000"/>
              </a:spcBef>
              <a:spcAft>
                <a:spcPts val="0"/>
              </a:spcAft>
              <a:buSzPts val="1800"/>
              <a:buAutoNum type="arabicPeriod"/>
            </a:pPr>
            <a:r>
              <a:rPr lang="en"/>
              <a:t>Experiment with additional </a:t>
            </a:r>
            <a:r>
              <a:rPr b="1" lang="en"/>
              <a:t>hyperparameter</a:t>
            </a:r>
            <a:r>
              <a:rPr lang="en"/>
              <a:t> </a:t>
            </a:r>
            <a:r>
              <a:rPr b="1" lang="en"/>
              <a:t>combinations</a:t>
            </a:r>
            <a:r>
              <a:rPr lang="en"/>
              <a:t> to optimize model performance.</a:t>
            </a:r>
            <a:endParaRPr/>
          </a:p>
          <a:p>
            <a:pPr indent="-342900" lvl="0" marL="457200" rtl="0" algn="l">
              <a:spcBef>
                <a:spcPts val="1000"/>
              </a:spcBef>
              <a:spcAft>
                <a:spcPts val="0"/>
              </a:spcAft>
              <a:buSzPts val="1800"/>
              <a:buAutoNum type="arabicPeriod"/>
            </a:pPr>
            <a:r>
              <a:rPr lang="en"/>
              <a:t>Experiment with other </a:t>
            </a:r>
            <a:r>
              <a:rPr b="1" lang="en"/>
              <a:t>model architectures</a:t>
            </a:r>
            <a:r>
              <a:rPr lang="en"/>
              <a:t>, such as ResNet, VGG, etc.</a:t>
            </a:r>
            <a:endParaRPr/>
          </a:p>
          <a:p>
            <a:pPr indent="-342900" lvl="0" marL="457200" rtl="0" algn="l">
              <a:spcBef>
                <a:spcPts val="1000"/>
              </a:spcBef>
              <a:spcAft>
                <a:spcPts val="0"/>
              </a:spcAft>
              <a:buSzPts val="1800"/>
              <a:buAutoNum type="arabicPeriod"/>
            </a:pPr>
            <a:r>
              <a:rPr lang="en"/>
              <a:t>Incorporate </a:t>
            </a:r>
            <a:r>
              <a:rPr b="1" lang="en"/>
              <a:t>learning rate decay </a:t>
            </a:r>
            <a:r>
              <a:rPr lang="en"/>
              <a:t>to enhance model convergence.</a:t>
            </a:r>
            <a:endParaRPr/>
          </a:p>
          <a:p>
            <a:pPr indent="-342900" lvl="0" marL="457200" rtl="0" algn="l">
              <a:spcBef>
                <a:spcPts val="1000"/>
              </a:spcBef>
              <a:spcAft>
                <a:spcPts val="0"/>
              </a:spcAft>
              <a:buSzPts val="1800"/>
              <a:buAutoNum type="arabicPeriod"/>
            </a:pPr>
            <a:r>
              <a:rPr lang="en"/>
              <a:t>Add a </a:t>
            </a:r>
            <a:r>
              <a:rPr b="1" lang="en"/>
              <a:t>validation set</a:t>
            </a:r>
            <a:r>
              <a:rPr lang="en"/>
              <a:t> to aid with evaluation and hyperparameter-tuning.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a:t>
            </a:r>
            <a:endParaRPr>
              <a:solidFill>
                <a:srgbClr val="FF0000"/>
              </a:solidFill>
            </a:endParaRPr>
          </a:p>
        </p:txBody>
      </p:sp>
      <p:sp>
        <p:nvSpPr>
          <p:cNvPr id="110" name="Google Shape;110;p20"/>
          <p:cNvSpPr txBox="1"/>
          <p:nvPr>
            <p:ph idx="1" type="body"/>
          </p:nvPr>
        </p:nvSpPr>
        <p:spPr>
          <a:xfrm>
            <a:off x="311700" y="11968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"Spatially Transformed Adversarial Examples" by Athalye et al. (2017) proposed the idea of generating adversarial examples by applying spatial transformations to the input images.</a:t>
            </a:r>
            <a:endParaRPr/>
          </a:p>
          <a:p>
            <a:pPr indent="0" lvl="0" marL="0" rtl="0" algn="l">
              <a:spcBef>
                <a:spcPts val="1200"/>
              </a:spcBef>
              <a:spcAft>
                <a:spcPts val="0"/>
              </a:spcAft>
              <a:buNone/>
            </a:pPr>
            <a:r>
              <a:rPr lang="en"/>
              <a:t>2. "DVS-Attacks: Adversarial Attacks on Dynamic Vision Sensors for Spiking Neural Networks" by Zhang et al. (2020) proposed the idea of generating adversarial attacks on Dynamic Vision Sensors (DVS) used in Spiking Neural Networks (SNNs) by exploiting the temporal dynamics of DVS sensors. </a:t>
            </a:r>
            <a:endParaRPr/>
          </a:p>
          <a:p>
            <a:pPr indent="0" lvl="0" marL="0" rtl="0" algn="l">
              <a:spcBef>
                <a:spcPts val="1200"/>
              </a:spcBef>
              <a:spcAft>
                <a:spcPts val="0"/>
              </a:spcAft>
              <a:buNone/>
            </a:pPr>
            <a:r>
              <a:rPr lang="en"/>
              <a:t>3. "Adversarial Examples in the Physical World" by Kurakin et al. (2016) proposed the fast gradient sign method (FGSM) for generating adversarial examples.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1020150" y="2008900"/>
            <a:ext cx="7103700" cy="102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