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62" r:id="rId3"/>
    <p:sldId id="272" r:id="rId4"/>
    <p:sldId id="260" r:id="rId5"/>
    <p:sldId id="261" r:id="rId6"/>
    <p:sldId id="273" r:id="rId7"/>
    <p:sldId id="275" r:id="rId8"/>
    <p:sldId id="274" r:id="rId9"/>
    <p:sldId id="276" r:id="rId10"/>
    <p:sldId id="263" r:id="rId11"/>
    <p:sldId id="278" r:id="rId12"/>
  </p:sldIdLst>
  <p:sldSz cx="12192000" cy="6858000"/>
  <p:notesSz cx="7010400" cy="9296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59" d="100"/>
          <a:sy n="59" d="100"/>
        </p:scale>
        <p:origin x="96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387A5EA-2E7B-449F-A151-318953ABEC37}" type="datetimeFigureOut">
              <a:rPr lang="en-GB" smtClean="0"/>
              <a:t>18/10/2025</a:t>
            </a:fld>
            <a:endParaRPr lang="en-GB"/>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14245163-BAF4-40DE-BC37-E208B66FDB6F}" type="slidenum">
              <a:rPr lang="en-GB" smtClean="0"/>
              <a:t>‹#›</a:t>
            </a:fld>
            <a:endParaRPr lang="en-GB"/>
          </a:p>
        </p:txBody>
      </p:sp>
    </p:spTree>
    <p:extLst>
      <p:ext uri="{BB962C8B-B14F-4D97-AF65-F5344CB8AC3E}">
        <p14:creationId xmlns:p14="http://schemas.microsoft.com/office/powerpoint/2010/main" val="1047437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0D3886-AAF3-4DEB-829F-E1FB104ADF70}" type="slidenum">
              <a:rPr lang="en-US" smtClean="0"/>
              <a:t>2</a:t>
            </a:fld>
            <a:endParaRPr lang="en-US"/>
          </a:p>
        </p:txBody>
      </p:sp>
    </p:spTree>
    <p:extLst>
      <p:ext uri="{BB962C8B-B14F-4D97-AF65-F5344CB8AC3E}">
        <p14:creationId xmlns:p14="http://schemas.microsoft.com/office/powerpoint/2010/main" val="1378394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CAEEC596-189B-C7C4-A44D-596F2339A967}"/>
            </a:ext>
          </a:extLst>
        </p:cNvPr>
        <p:cNvGrpSpPr/>
        <p:nvPr/>
      </p:nvGrpSpPr>
      <p:grpSpPr>
        <a:xfrm>
          <a:off x="0" y="0"/>
          <a:ext cx="0" cy="0"/>
          <a:chOff x="0" y="0"/>
          <a:chExt cx="0" cy="0"/>
        </a:xfrm>
      </p:grpSpPr>
      <p:sp>
        <p:nvSpPr>
          <p:cNvPr id="51" name="Google Shape;51;p:notes">
            <a:extLst>
              <a:ext uri="{FF2B5EF4-FFF2-40B4-BE49-F238E27FC236}">
                <a16:creationId xmlns:a16="http://schemas.microsoft.com/office/drawing/2014/main" id="{F4F8975A-8576-2E97-B21E-02F7F260DC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a:extLst>
              <a:ext uri="{FF2B5EF4-FFF2-40B4-BE49-F238E27FC236}">
                <a16:creationId xmlns:a16="http://schemas.microsoft.com/office/drawing/2014/main" id="{A6ACAEC0-F6A0-CB8D-00C4-583168170D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5802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BBE71-C7C8-A450-F6B7-D6041FE189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4855B9-4E08-9921-6CE8-7BBC68FD5F0F}"/>
              </a:ext>
            </a:extLst>
          </p:cNvPr>
          <p:cNvSpPr>
            <a:spLocks noGrp="1" noRot="1" noChangeAspect="1"/>
          </p:cNvSpPr>
          <p:nvPr>
            <p:ph type="sldImg"/>
          </p:nvPr>
        </p:nvSpPr>
        <p:spPr>
          <a:xfrm>
            <a:off x="2514600" y="857250"/>
            <a:ext cx="4114800" cy="2314575"/>
          </a:xfrm>
        </p:spPr>
      </p:sp>
      <p:sp>
        <p:nvSpPr>
          <p:cNvPr id="3" name="Notes Placeholder 2">
            <a:extLst>
              <a:ext uri="{FF2B5EF4-FFF2-40B4-BE49-F238E27FC236}">
                <a16:creationId xmlns:a16="http://schemas.microsoft.com/office/drawing/2014/main" id="{8DB9A264-2C0E-5031-F57E-78B303759F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1392C9-9979-6A32-FF8B-8C7184D5C195}"/>
              </a:ext>
            </a:extLst>
          </p:cNvPr>
          <p:cNvSpPr>
            <a:spLocks noGrp="1"/>
          </p:cNvSpPr>
          <p:nvPr>
            <p:ph type="sldNum" sz="quarter" idx="10"/>
          </p:nvPr>
        </p:nvSpPr>
        <p:spPr/>
        <p:txBody>
          <a:bodyPr/>
          <a:lstStyle/>
          <a:p>
            <a:fld id="{AB0D3886-AAF3-4DEB-829F-E1FB104ADF70}" type="slidenum">
              <a:rPr lang="en-US" smtClean="0"/>
              <a:t>3</a:t>
            </a:fld>
            <a:endParaRPr lang="en-US"/>
          </a:p>
        </p:txBody>
      </p:sp>
    </p:spTree>
    <p:extLst>
      <p:ext uri="{BB962C8B-B14F-4D97-AF65-F5344CB8AC3E}">
        <p14:creationId xmlns:p14="http://schemas.microsoft.com/office/powerpoint/2010/main" val="1151267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0D3886-AAF3-4DEB-829F-E1FB104ADF70}" type="slidenum">
              <a:rPr lang="en-US" smtClean="0"/>
              <a:t>4</a:t>
            </a:fld>
            <a:endParaRPr lang="en-US"/>
          </a:p>
        </p:txBody>
      </p:sp>
    </p:spTree>
    <p:extLst>
      <p:ext uri="{BB962C8B-B14F-4D97-AF65-F5344CB8AC3E}">
        <p14:creationId xmlns:p14="http://schemas.microsoft.com/office/powerpoint/2010/main" val="1728293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US" dirty="0"/>
              <a:t>From a </a:t>
            </a:r>
            <a:r>
              <a:rPr lang="en-US" b="1" dirty="0"/>
              <a:t>theoretical perspective</a:t>
            </a:r>
            <a:r>
              <a:rPr lang="en-US" dirty="0"/>
              <a:t>, existing literature on reporting and sustainability is heavily grounded in traditional monitoring and evaluation frameworks, with limited focus on </a:t>
            </a:r>
            <a:r>
              <a:rPr lang="en-US" b="1" dirty="0"/>
              <a:t>how advanced EDA techniques, supported by ML and DL, can transform reporting efficiency and accuracy</a:t>
            </a:r>
            <a:r>
              <a:rPr lang="en-US" dirty="0"/>
              <a:t>. Current models often assume static data environments, overlooking the complexities of streaming and multi-modal data needed for robust reporting systems.</a:t>
            </a:r>
          </a:p>
          <a:p>
            <a:r>
              <a:rPr lang="en-US" dirty="0"/>
              <a:t>At the </a:t>
            </a:r>
            <a:r>
              <a:rPr lang="en-US" b="1" dirty="0"/>
              <a:t>methodological level</a:t>
            </a:r>
            <a:r>
              <a:rPr lang="en-US" dirty="0"/>
              <a:t>, prior studies have predominantly used </a:t>
            </a:r>
            <a:r>
              <a:rPr lang="en-US" b="1" dirty="0"/>
              <a:t>descriptive or regression-based EDA approaches</a:t>
            </a:r>
            <a:r>
              <a:rPr lang="en-US" dirty="0"/>
              <a:t>, without adequately leveraging </a:t>
            </a:r>
            <a:r>
              <a:rPr lang="en-US" b="1" dirty="0"/>
              <a:t>ML algorithms (e.g., clustering, anomaly detection, feature extraction)</a:t>
            </a:r>
            <a:r>
              <a:rPr lang="en-US" dirty="0"/>
              <a:t> or </a:t>
            </a:r>
            <a:r>
              <a:rPr lang="en-US" b="1" dirty="0"/>
              <a:t>DL models (e.g., neural embeddings for unstructured data)</a:t>
            </a:r>
            <a:r>
              <a:rPr lang="en-US" dirty="0"/>
              <a:t> to enhance reporting capacity. This leaves a methodological gap in applying computational intelligence to optimize the reporting process.</a:t>
            </a:r>
          </a:p>
          <a:p>
            <a:r>
              <a:rPr lang="en-US" dirty="0"/>
              <a:t>In terms of </a:t>
            </a:r>
            <a:r>
              <a:rPr lang="en-US" b="1" dirty="0"/>
              <a:t>contextual gaps</a:t>
            </a:r>
            <a:r>
              <a:rPr lang="en-US" dirty="0"/>
              <a:t>, most evidence comes from high-income or urban settings, while </a:t>
            </a:r>
            <a:r>
              <a:rPr lang="en-US" b="1" dirty="0"/>
              <a:t>rural and fragile systems in Sub-Saharan Africa</a:t>
            </a:r>
            <a:r>
              <a:rPr lang="en-US" dirty="0"/>
              <a:t> remain understudied. For instance, </a:t>
            </a:r>
            <a:r>
              <a:rPr lang="en-US" b="1" dirty="0"/>
              <a:t>Uganda’s health reporting</a:t>
            </a:r>
            <a:r>
              <a:rPr lang="en-US" dirty="0"/>
              <a:t> still relies heavily on manual processes, with </a:t>
            </a:r>
            <a:r>
              <a:rPr lang="en-US" b="1" dirty="0"/>
              <a:t>less than 30% of facilities digitized</a:t>
            </a:r>
            <a:r>
              <a:rPr lang="en-US" dirty="0"/>
              <a:t>, making effective EDA for reporting both fragmented and inconsistent.</a:t>
            </a:r>
          </a:p>
          <a:p>
            <a:r>
              <a:rPr lang="en-US" dirty="0"/>
              <a:t>At the </a:t>
            </a:r>
            <a:r>
              <a:rPr lang="en-US" b="1" dirty="0"/>
              <a:t>knowledge level</a:t>
            </a:r>
            <a:r>
              <a:rPr lang="en-US" dirty="0"/>
              <a:t>, while ML/DL applications have been extensively explored in predictive modeling and automation, their role in </a:t>
            </a:r>
            <a:r>
              <a:rPr lang="en-US" b="1" dirty="0"/>
              <a:t>optimizing EDA as a DV for effective reporting</a:t>
            </a:r>
            <a:r>
              <a:rPr lang="en-US" dirty="0"/>
              <a:t> is scarcely documented. Few empirical studies connect ML/DL-powered EDA outputs with improvements in timeliness, accuracy, and accessibility of reporting in low-resource contexts.</a:t>
            </a:r>
          </a:p>
          <a:p>
            <a:r>
              <a:rPr lang="en-US" dirty="0"/>
              <a:t>At the </a:t>
            </a:r>
            <a:r>
              <a:rPr lang="en-US" b="1" dirty="0"/>
              <a:t>population level</a:t>
            </a:r>
            <a:r>
              <a:rPr lang="en-US" dirty="0"/>
              <a:t>, underrepresented groups in fragile, rural contexts are rarely captured in EDA studies. This omission limits inclusive reporting frameworks that account for community voices and disaggregated outcomes.</a:t>
            </a:r>
          </a:p>
          <a:p>
            <a:r>
              <a:rPr lang="en-US" dirty="0"/>
              <a:t>Finally, at the </a:t>
            </a:r>
            <a:r>
              <a:rPr lang="en-US" b="1" dirty="0"/>
              <a:t>applied level</a:t>
            </a:r>
            <a:r>
              <a:rPr lang="en-US" dirty="0"/>
              <a:t>, failure to strengthen EDA through ML and DL risks perpetuating </a:t>
            </a:r>
            <a:r>
              <a:rPr lang="en-US" b="1" dirty="0"/>
              <a:t>donor dependency</a:t>
            </a:r>
            <a:r>
              <a:rPr lang="en-US" dirty="0"/>
              <a:t> and reducing </a:t>
            </a:r>
            <a:r>
              <a:rPr lang="en-US" b="1" dirty="0"/>
              <a:t>accountability in reporting systems</a:t>
            </a:r>
            <a:r>
              <a:rPr lang="en-US" dirty="0"/>
              <a:t>. Weak EDA processes lead to delayed or inaccurate reporting, eroding </a:t>
            </a:r>
            <a:r>
              <a:rPr lang="en-US" b="1" dirty="0"/>
              <a:t>donor trust</a:t>
            </a:r>
            <a:r>
              <a:rPr lang="en-US" dirty="0"/>
              <a:t>, limiting </a:t>
            </a:r>
            <a:r>
              <a:rPr lang="en-US" b="1" dirty="0"/>
              <a:t>policy responsiveness</a:t>
            </a:r>
            <a:r>
              <a:rPr lang="en-US" dirty="0"/>
              <a:t>, and undermining </a:t>
            </a:r>
            <a:r>
              <a:rPr lang="en-US" b="1" dirty="0"/>
              <a:t>SDG progress tracking</a:t>
            </a:r>
            <a:r>
              <a:rPr lang="en-US" dirty="0"/>
              <a:t>. By applying ML and DL in EDA pipelines, organizations can enhance anomaly detection, automate cleaning and visualization, and enable </a:t>
            </a:r>
            <a:r>
              <a:rPr lang="en-US" b="1" dirty="0"/>
              <a:t>scalable, near-real-time reporting</a:t>
            </a:r>
            <a:r>
              <a:rPr lang="en-US" dirty="0"/>
              <a:t>.</a:t>
            </a:r>
          </a:p>
          <a:p>
            <a:r>
              <a:rPr lang="en-US" dirty="0"/>
              <a:t>📌 </a:t>
            </a:r>
            <a:r>
              <a:rPr lang="en-US" b="1" dirty="0"/>
              <a:t>In summary</a:t>
            </a:r>
            <a:r>
              <a:rPr lang="en-US" dirty="0"/>
              <a:t>: This study addresses </a:t>
            </a:r>
            <a:r>
              <a:rPr lang="en-US" b="1" dirty="0"/>
              <a:t>theoretical, methodological, contextual, knowledge, population, and applied gaps</a:t>
            </a:r>
            <a:r>
              <a:rPr lang="en-US" dirty="0"/>
              <a:t> by positioning </a:t>
            </a:r>
            <a:r>
              <a:rPr lang="en-US" b="1" dirty="0"/>
              <a:t>EDA as a measurable dependent variable (DV)</a:t>
            </a:r>
            <a:r>
              <a:rPr lang="en-US" dirty="0"/>
              <a:t>, supported by ML/DL methods, with three independent variables (Data Quality, Infrastructure Readiness, Visualization &amp; Reporting). By doing so, it advances both </a:t>
            </a:r>
            <a:r>
              <a:rPr lang="en-US" b="1" dirty="0"/>
              <a:t>academic knowledge</a:t>
            </a:r>
            <a:r>
              <a:rPr lang="en-US" dirty="0"/>
              <a:t> and </a:t>
            </a:r>
            <a:r>
              <a:rPr lang="en-US" b="1" dirty="0"/>
              <a:t>practical reporting efficiency</a:t>
            </a:r>
            <a:r>
              <a:rPr lang="en-US" dirty="0"/>
              <a:t> in Uganda and similar fragile settings.</a:t>
            </a:r>
          </a:p>
          <a:p>
            <a:endParaRPr lang="en-US" dirty="0"/>
          </a:p>
        </p:txBody>
      </p:sp>
      <p:sp>
        <p:nvSpPr>
          <p:cNvPr id="4" name="Slide Number Placeholder 3"/>
          <p:cNvSpPr>
            <a:spLocks noGrp="1"/>
          </p:cNvSpPr>
          <p:nvPr>
            <p:ph type="sldNum" sz="quarter" idx="10"/>
          </p:nvPr>
        </p:nvSpPr>
        <p:spPr/>
        <p:txBody>
          <a:bodyPr/>
          <a:lstStyle/>
          <a:p>
            <a:fld id="{AB0D3886-AAF3-4DEB-829F-E1FB104ADF70}" type="slidenum">
              <a:rPr lang="en-US" smtClean="0"/>
              <a:t>5</a:t>
            </a:fld>
            <a:endParaRPr lang="en-US"/>
          </a:p>
        </p:txBody>
      </p:sp>
    </p:spTree>
    <p:extLst>
      <p:ext uri="{BB962C8B-B14F-4D97-AF65-F5344CB8AC3E}">
        <p14:creationId xmlns:p14="http://schemas.microsoft.com/office/powerpoint/2010/main" val="2378062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89951-F648-85EE-7322-B7D7783A9A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8B06CB-B85E-5183-EFB0-73FB9FB3AC26}"/>
              </a:ext>
            </a:extLst>
          </p:cNvPr>
          <p:cNvSpPr>
            <a:spLocks noGrp="1" noRot="1" noChangeAspect="1"/>
          </p:cNvSpPr>
          <p:nvPr>
            <p:ph type="sldImg"/>
          </p:nvPr>
        </p:nvSpPr>
        <p:spPr>
          <a:xfrm>
            <a:off x="2514600" y="857250"/>
            <a:ext cx="4114800" cy="2314575"/>
          </a:xfrm>
        </p:spPr>
      </p:sp>
      <p:sp>
        <p:nvSpPr>
          <p:cNvPr id="3" name="Notes Placeholder 2">
            <a:extLst>
              <a:ext uri="{FF2B5EF4-FFF2-40B4-BE49-F238E27FC236}">
                <a16:creationId xmlns:a16="http://schemas.microsoft.com/office/drawing/2014/main" id="{578A23BE-A1E7-5CC3-35F0-695C8CF2733E}"/>
              </a:ext>
            </a:extLst>
          </p:cNvPr>
          <p:cNvSpPr>
            <a:spLocks noGrp="1"/>
          </p:cNvSpPr>
          <p:nvPr>
            <p:ph type="body" idx="1"/>
          </p:nvPr>
        </p:nvSpPr>
        <p:spPr/>
        <p:txBody>
          <a:bodyPr/>
          <a:lstStyle/>
          <a:p>
            <a:r>
              <a:rPr lang="en-US" dirty="0"/>
              <a:t>From a </a:t>
            </a:r>
            <a:r>
              <a:rPr lang="en-US" b="1" dirty="0"/>
              <a:t>theoretical perspective</a:t>
            </a:r>
            <a:r>
              <a:rPr lang="en-US" dirty="0"/>
              <a:t>, existing literature on reporting and sustainability is heavily grounded in traditional monitoring and evaluation frameworks, with limited focus on </a:t>
            </a:r>
            <a:r>
              <a:rPr lang="en-US" b="1" dirty="0"/>
              <a:t>how advanced EDA techniques, supported by ML and DL, can transform reporting efficiency and accuracy</a:t>
            </a:r>
            <a:r>
              <a:rPr lang="en-US" dirty="0"/>
              <a:t>. Current models often assume static data environments, overlooking the complexities of streaming and multi-modal data needed for robust reporting systems.</a:t>
            </a:r>
          </a:p>
          <a:p>
            <a:r>
              <a:rPr lang="en-US" dirty="0"/>
              <a:t>At the </a:t>
            </a:r>
            <a:r>
              <a:rPr lang="en-US" b="1" dirty="0"/>
              <a:t>methodological level</a:t>
            </a:r>
            <a:r>
              <a:rPr lang="en-US" dirty="0"/>
              <a:t>, prior studies have predominantly used </a:t>
            </a:r>
            <a:r>
              <a:rPr lang="en-US" b="1" dirty="0"/>
              <a:t>descriptive or regression-based EDA approaches</a:t>
            </a:r>
            <a:r>
              <a:rPr lang="en-US" dirty="0"/>
              <a:t>, without adequately leveraging </a:t>
            </a:r>
            <a:r>
              <a:rPr lang="en-US" b="1" dirty="0"/>
              <a:t>ML algorithms (e.g., clustering, anomaly detection, feature extraction)</a:t>
            </a:r>
            <a:r>
              <a:rPr lang="en-US" dirty="0"/>
              <a:t> or </a:t>
            </a:r>
            <a:r>
              <a:rPr lang="en-US" b="1" dirty="0"/>
              <a:t>DL models (e.g., neural embeddings for unstructured data)</a:t>
            </a:r>
            <a:r>
              <a:rPr lang="en-US" dirty="0"/>
              <a:t> to enhance reporting capacity. This leaves a methodological gap in applying computational intelligence to optimize the reporting process.</a:t>
            </a:r>
          </a:p>
          <a:p>
            <a:r>
              <a:rPr lang="en-US" dirty="0"/>
              <a:t>In terms of </a:t>
            </a:r>
            <a:r>
              <a:rPr lang="en-US" b="1" dirty="0"/>
              <a:t>contextual gaps</a:t>
            </a:r>
            <a:r>
              <a:rPr lang="en-US" dirty="0"/>
              <a:t>, most evidence comes from high-income or urban settings, while </a:t>
            </a:r>
            <a:r>
              <a:rPr lang="en-US" b="1" dirty="0"/>
              <a:t>rural and fragile systems in Sub-Saharan Africa</a:t>
            </a:r>
            <a:r>
              <a:rPr lang="en-US" dirty="0"/>
              <a:t> remain understudied. For instance, </a:t>
            </a:r>
            <a:r>
              <a:rPr lang="en-US" b="1" dirty="0"/>
              <a:t>Uganda’s health reporting</a:t>
            </a:r>
            <a:r>
              <a:rPr lang="en-US" dirty="0"/>
              <a:t> still relies heavily on manual processes, with </a:t>
            </a:r>
            <a:r>
              <a:rPr lang="en-US" b="1" dirty="0"/>
              <a:t>less than 30% of facilities digitized</a:t>
            </a:r>
            <a:r>
              <a:rPr lang="en-US" dirty="0"/>
              <a:t>, making effective EDA for reporting both fragmented and inconsistent.</a:t>
            </a:r>
          </a:p>
          <a:p>
            <a:r>
              <a:rPr lang="en-US" dirty="0"/>
              <a:t>At the </a:t>
            </a:r>
            <a:r>
              <a:rPr lang="en-US" b="1" dirty="0"/>
              <a:t>knowledge level</a:t>
            </a:r>
            <a:r>
              <a:rPr lang="en-US" dirty="0"/>
              <a:t>, while ML/DL applications have been extensively explored in predictive modeling and automation, their role in </a:t>
            </a:r>
            <a:r>
              <a:rPr lang="en-US" b="1" dirty="0"/>
              <a:t>optimizing EDA as a DV for effective reporting</a:t>
            </a:r>
            <a:r>
              <a:rPr lang="en-US" dirty="0"/>
              <a:t> is scarcely documented. Few empirical studies connect ML/DL-powered EDA outputs with improvements in timeliness, accuracy, and accessibility of reporting in low-resource contexts.</a:t>
            </a:r>
          </a:p>
          <a:p>
            <a:r>
              <a:rPr lang="en-US" dirty="0"/>
              <a:t>At the </a:t>
            </a:r>
            <a:r>
              <a:rPr lang="en-US" b="1" dirty="0"/>
              <a:t>population level</a:t>
            </a:r>
            <a:r>
              <a:rPr lang="en-US" dirty="0"/>
              <a:t>, underrepresented groups in fragile, rural contexts are rarely captured in EDA studies. This omission limits inclusive reporting frameworks that account for community voices and disaggregated outcomes.</a:t>
            </a:r>
          </a:p>
          <a:p>
            <a:r>
              <a:rPr lang="en-US" dirty="0"/>
              <a:t>Finally, at the </a:t>
            </a:r>
            <a:r>
              <a:rPr lang="en-US" b="1" dirty="0"/>
              <a:t>applied level</a:t>
            </a:r>
            <a:r>
              <a:rPr lang="en-US" dirty="0"/>
              <a:t>, failure to strengthen EDA through ML and DL risks perpetuating </a:t>
            </a:r>
            <a:r>
              <a:rPr lang="en-US" b="1" dirty="0"/>
              <a:t>donor dependency</a:t>
            </a:r>
            <a:r>
              <a:rPr lang="en-US" dirty="0"/>
              <a:t> and reducing </a:t>
            </a:r>
            <a:r>
              <a:rPr lang="en-US" b="1" dirty="0"/>
              <a:t>accountability in reporting systems</a:t>
            </a:r>
            <a:r>
              <a:rPr lang="en-US" dirty="0"/>
              <a:t>. Weak EDA processes lead to delayed or inaccurate reporting, eroding </a:t>
            </a:r>
            <a:r>
              <a:rPr lang="en-US" b="1" dirty="0"/>
              <a:t>donor trust</a:t>
            </a:r>
            <a:r>
              <a:rPr lang="en-US" dirty="0"/>
              <a:t>, limiting </a:t>
            </a:r>
            <a:r>
              <a:rPr lang="en-US" b="1" dirty="0"/>
              <a:t>policy responsiveness</a:t>
            </a:r>
            <a:r>
              <a:rPr lang="en-US" dirty="0"/>
              <a:t>, and undermining </a:t>
            </a:r>
            <a:r>
              <a:rPr lang="en-US" b="1" dirty="0"/>
              <a:t>SDG progress tracking</a:t>
            </a:r>
            <a:r>
              <a:rPr lang="en-US" dirty="0"/>
              <a:t>. By applying ML and DL in EDA pipelines, organizations can enhance anomaly detection, automate cleaning and visualization, and enable </a:t>
            </a:r>
            <a:r>
              <a:rPr lang="en-US" b="1" dirty="0"/>
              <a:t>scalable, near-real-time reporting</a:t>
            </a:r>
            <a:r>
              <a:rPr lang="en-US" dirty="0"/>
              <a:t>.</a:t>
            </a:r>
          </a:p>
          <a:p>
            <a:r>
              <a:rPr lang="en-US" dirty="0"/>
              <a:t>📌 </a:t>
            </a:r>
            <a:r>
              <a:rPr lang="en-US" b="1" dirty="0"/>
              <a:t>In summary</a:t>
            </a:r>
            <a:r>
              <a:rPr lang="en-US" dirty="0"/>
              <a:t>: This study addresses </a:t>
            </a:r>
            <a:r>
              <a:rPr lang="en-US" b="1" dirty="0"/>
              <a:t>theoretical, methodological, contextual, knowledge, population, and applied gaps</a:t>
            </a:r>
            <a:r>
              <a:rPr lang="en-US" dirty="0"/>
              <a:t> by positioning </a:t>
            </a:r>
            <a:r>
              <a:rPr lang="en-US" b="1" dirty="0"/>
              <a:t>EDA as a measurable dependent variable (DV)</a:t>
            </a:r>
            <a:r>
              <a:rPr lang="en-US" dirty="0"/>
              <a:t>, supported by ML/DL methods, with three independent variables (Data Quality, Infrastructure Readiness, Visualization &amp; Reporting). By doing so, it advances both </a:t>
            </a:r>
            <a:r>
              <a:rPr lang="en-US" b="1" dirty="0"/>
              <a:t>academic knowledge</a:t>
            </a:r>
            <a:r>
              <a:rPr lang="en-US" dirty="0"/>
              <a:t> and </a:t>
            </a:r>
            <a:r>
              <a:rPr lang="en-US" b="1" dirty="0"/>
              <a:t>practical reporting efficiency</a:t>
            </a:r>
            <a:r>
              <a:rPr lang="en-US" dirty="0"/>
              <a:t> in Uganda and similar fragile settings.</a:t>
            </a:r>
          </a:p>
          <a:p>
            <a:endParaRPr lang="en-US" dirty="0"/>
          </a:p>
        </p:txBody>
      </p:sp>
      <p:sp>
        <p:nvSpPr>
          <p:cNvPr id="4" name="Slide Number Placeholder 3">
            <a:extLst>
              <a:ext uri="{FF2B5EF4-FFF2-40B4-BE49-F238E27FC236}">
                <a16:creationId xmlns:a16="http://schemas.microsoft.com/office/drawing/2014/main" id="{06A970A8-341C-53AE-55E2-315FB9AD1223}"/>
              </a:ext>
            </a:extLst>
          </p:cNvPr>
          <p:cNvSpPr>
            <a:spLocks noGrp="1"/>
          </p:cNvSpPr>
          <p:nvPr>
            <p:ph type="sldNum" sz="quarter" idx="10"/>
          </p:nvPr>
        </p:nvSpPr>
        <p:spPr/>
        <p:txBody>
          <a:bodyPr/>
          <a:lstStyle/>
          <a:p>
            <a:fld id="{AB0D3886-AAF3-4DEB-829F-E1FB104ADF70}" type="slidenum">
              <a:rPr lang="en-US" smtClean="0"/>
              <a:t>6</a:t>
            </a:fld>
            <a:endParaRPr lang="en-US"/>
          </a:p>
        </p:txBody>
      </p:sp>
    </p:spTree>
    <p:extLst>
      <p:ext uri="{BB962C8B-B14F-4D97-AF65-F5344CB8AC3E}">
        <p14:creationId xmlns:p14="http://schemas.microsoft.com/office/powerpoint/2010/main" val="2584029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F5286-9530-F795-A680-35B845186F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C7FB2-9431-85F2-0EF7-EA5BD058796D}"/>
              </a:ext>
            </a:extLst>
          </p:cNvPr>
          <p:cNvSpPr>
            <a:spLocks noGrp="1" noRot="1" noChangeAspect="1"/>
          </p:cNvSpPr>
          <p:nvPr>
            <p:ph type="sldImg"/>
          </p:nvPr>
        </p:nvSpPr>
        <p:spPr>
          <a:xfrm>
            <a:off x="2514600" y="857250"/>
            <a:ext cx="4114800" cy="2314575"/>
          </a:xfrm>
        </p:spPr>
      </p:sp>
      <p:sp>
        <p:nvSpPr>
          <p:cNvPr id="3" name="Notes Placeholder 2">
            <a:extLst>
              <a:ext uri="{FF2B5EF4-FFF2-40B4-BE49-F238E27FC236}">
                <a16:creationId xmlns:a16="http://schemas.microsoft.com/office/drawing/2014/main" id="{46268687-CB8E-62C0-1DA1-DB28E602F2EC}"/>
              </a:ext>
            </a:extLst>
          </p:cNvPr>
          <p:cNvSpPr>
            <a:spLocks noGrp="1"/>
          </p:cNvSpPr>
          <p:nvPr>
            <p:ph type="body" idx="1"/>
          </p:nvPr>
        </p:nvSpPr>
        <p:spPr/>
        <p:txBody>
          <a:bodyPr/>
          <a:lstStyle/>
          <a:p>
            <a:r>
              <a:rPr lang="en-US" dirty="0"/>
              <a:t>From a </a:t>
            </a:r>
            <a:r>
              <a:rPr lang="en-US" b="1" dirty="0"/>
              <a:t>theoretical perspective</a:t>
            </a:r>
            <a:r>
              <a:rPr lang="en-US" dirty="0"/>
              <a:t>, existing literature on reporting and sustainability is heavily grounded in traditional monitoring and evaluation frameworks, with limited focus on </a:t>
            </a:r>
            <a:r>
              <a:rPr lang="en-US" b="1" dirty="0"/>
              <a:t>how advanced EDA techniques, supported by ML and DL, can transform reporting efficiency and accuracy</a:t>
            </a:r>
            <a:r>
              <a:rPr lang="en-US" dirty="0"/>
              <a:t>. Current models often assume static data environments, overlooking the complexities of streaming and multi-modal data needed for robust reporting systems.</a:t>
            </a:r>
          </a:p>
          <a:p>
            <a:r>
              <a:rPr lang="en-US" dirty="0"/>
              <a:t>At the </a:t>
            </a:r>
            <a:r>
              <a:rPr lang="en-US" b="1" dirty="0"/>
              <a:t>methodological level</a:t>
            </a:r>
            <a:r>
              <a:rPr lang="en-US" dirty="0"/>
              <a:t>, prior studies have predominantly used </a:t>
            </a:r>
            <a:r>
              <a:rPr lang="en-US" b="1" dirty="0"/>
              <a:t>descriptive or regression-based EDA approaches</a:t>
            </a:r>
            <a:r>
              <a:rPr lang="en-US" dirty="0"/>
              <a:t>, without adequately leveraging </a:t>
            </a:r>
            <a:r>
              <a:rPr lang="en-US" b="1" dirty="0"/>
              <a:t>ML algorithms (e.g., clustering, anomaly detection, feature extraction)</a:t>
            </a:r>
            <a:r>
              <a:rPr lang="en-US" dirty="0"/>
              <a:t> or </a:t>
            </a:r>
            <a:r>
              <a:rPr lang="en-US" b="1" dirty="0"/>
              <a:t>DL models (e.g., neural embeddings for unstructured data)</a:t>
            </a:r>
            <a:r>
              <a:rPr lang="en-US" dirty="0"/>
              <a:t> to enhance reporting capacity. This leaves a methodological gap in applying computational intelligence to optimize the reporting process.</a:t>
            </a:r>
          </a:p>
          <a:p>
            <a:r>
              <a:rPr lang="en-US" dirty="0"/>
              <a:t>In terms of </a:t>
            </a:r>
            <a:r>
              <a:rPr lang="en-US" b="1" dirty="0"/>
              <a:t>contextual gaps</a:t>
            </a:r>
            <a:r>
              <a:rPr lang="en-US" dirty="0"/>
              <a:t>, most evidence comes from high-income or urban settings, while </a:t>
            </a:r>
            <a:r>
              <a:rPr lang="en-US" b="1" dirty="0"/>
              <a:t>rural and fragile systems in Sub-Saharan Africa</a:t>
            </a:r>
            <a:r>
              <a:rPr lang="en-US" dirty="0"/>
              <a:t> remain understudied. For instance, </a:t>
            </a:r>
            <a:r>
              <a:rPr lang="en-US" b="1" dirty="0"/>
              <a:t>Uganda’s health reporting</a:t>
            </a:r>
            <a:r>
              <a:rPr lang="en-US" dirty="0"/>
              <a:t> still relies heavily on manual processes, with </a:t>
            </a:r>
            <a:r>
              <a:rPr lang="en-US" b="1" dirty="0"/>
              <a:t>less than 30% of facilities digitized</a:t>
            </a:r>
            <a:r>
              <a:rPr lang="en-US" dirty="0"/>
              <a:t>, making effective EDA for reporting both fragmented and inconsistent.</a:t>
            </a:r>
          </a:p>
          <a:p>
            <a:r>
              <a:rPr lang="en-US" dirty="0"/>
              <a:t>At the </a:t>
            </a:r>
            <a:r>
              <a:rPr lang="en-US" b="1" dirty="0"/>
              <a:t>knowledge level</a:t>
            </a:r>
            <a:r>
              <a:rPr lang="en-US" dirty="0"/>
              <a:t>, while ML/DL applications have been extensively explored in predictive modeling and automation, their role in </a:t>
            </a:r>
            <a:r>
              <a:rPr lang="en-US" b="1" dirty="0"/>
              <a:t>optimizing EDA as a DV for effective reporting</a:t>
            </a:r>
            <a:r>
              <a:rPr lang="en-US" dirty="0"/>
              <a:t> is scarcely documented. Few empirical studies connect ML/DL-powered EDA outputs with improvements in timeliness, accuracy, and accessibility of reporting in low-resource contexts.</a:t>
            </a:r>
          </a:p>
          <a:p>
            <a:r>
              <a:rPr lang="en-US" dirty="0"/>
              <a:t>At the </a:t>
            </a:r>
            <a:r>
              <a:rPr lang="en-US" b="1" dirty="0"/>
              <a:t>population level</a:t>
            </a:r>
            <a:r>
              <a:rPr lang="en-US" dirty="0"/>
              <a:t>, underrepresented groups in fragile, rural contexts are rarely captured in EDA studies. This omission limits inclusive reporting frameworks that account for community voices and disaggregated outcomes.</a:t>
            </a:r>
          </a:p>
          <a:p>
            <a:r>
              <a:rPr lang="en-US" dirty="0"/>
              <a:t>Finally, at the </a:t>
            </a:r>
            <a:r>
              <a:rPr lang="en-US" b="1" dirty="0"/>
              <a:t>applied level</a:t>
            </a:r>
            <a:r>
              <a:rPr lang="en-US" dirty="0"/>
              <a:t>, failure to strengthen EDA through ML and DL risks perpetuating </a:t>
            </a:r>
            <a:r>
              <a:rPr lang="en-US" b="1" dirty="0"/>
              <a:t>donor dependency</a:t>
            </a:r>
            <a:r>
              <a:rPr lang="en-US" dirty="0"/>
              <a:t> and reducing </a:t>
            </a:r>
            <a:r>
              <a:rPr lang="en-US" b="1" dirty="0"/>
              <a:t>accountability in reporting systems</a:t>
            </a:r>
            <a:r>
              <a:rPr lang="en-US" dirty="0"/>
              <a:t>. Weak EDA processes lead to delayed or inaccurate reporting, eroding </a:t>
            </a:r>
            <a:r>
              <a:rPr lang="en-US" b="1" dirty="0"/>
              <a:t>donor trust</a:t>
            </a:r>
            <a:r>
              <a:rPr lang="en-US" dirty="0"/>
              <a:t>, limiting </a:t>
            </a:r>
            <a:r>
              <a:rPr lang="en-US" b="1" dirty="0"/>
              <a:t>policy responsiveness</a:t>
            </a:r>
            <a:r>
              <a:rPr lang="en-US" dirty="0"/>
              <a:t>, and undermining </a:t>
            </a:r>
            <a:r>
              <a:rPr lang="en-US" b="1" dirty="0"/>
              <a:t>SDG progress tracking</a:t>
            </a:r>
            <a:r>
              <a:rPr lang="en-US" dirty="0"/>
              <a:t>. By applying ML and DL in EDA pipelines, organizations can enhance anomaly detection, automate cleaning and visualization, and enable </a:t>
            </a:r>
            <a:r>
              <a:rPr lang="en-US" b="1" dirty="0"/>
              <a:t>scalable, near-real-time reporting</a:t>
            </a:r>
            <a:r>
              <a:rPr lang="en-US" dirty="0"/>
              <a:t>.</a:t>
            </a:r>
          </a:p>
          <a:p>
            <a:r>
              <a:rPr lang="en-US" dirty="0"/>
              <a:t>📌 </a:t>
            </a:r>
            <a:r>
              <a:rPr lang="en-US" b="1" dirty="0"/>
              <a:t>In summary</a:t>
            </a:r>
            <a:r>
              <a:rPr lang="en-US" dirty="0"/>
              <a:t>: This study addresses </a:t>
            </a:r>
            <a:r>
              <a:rPr lang="en-US" b="1" dirty="0"/>
              <a:t>theoretical, methodological, contextual, knowledge, population, and applied gaps</a:t>
            </a:r>
            <a:r>
              <a:rPr lang="en-US" dirty="0"/>
              <a:t> by positioning </a:t>
            </a:r>
            <a:r>
              <a:rPr lang="en-US" b="1" dirty="0"/>
              <a:t>EDA as a measurable dependent variable (DV)</a:t>
            </a:r>
            <a:r>
              <a:rPr lang="en-US" dirty="0"/>
              <a:t>, supported by ML/DL methods, with three independent variables (Data Quality, Infrastructure Readiness, Visualization &amp; Reporting). By doing so, it advances both </a:t>
            </a:r>
            <a:r>
              <a:rPr lang="en-US" b="1" dirty="0"/>
              <a:t>academic knowledge</a:t>
            </a:r>
            <a:r>
              <a:rPr lang="en-US" dirty="0"/>
              <a:t> and </a:t>
            </a:r>
            <a:r>
              <a:rPr lang="en-US" b="1" dirty="0"/>
              <a:t>practical reporting efficiency</a:t>
            </a:r>
            <a:r>
              <a:rPr lang="en-US" dirty="0"/>
              <a:t> in Uganda and similar fragile settings.</a:t>
            </a:r>
          </a:p>
          <a:p>
            <a:endParaRPr lang="en-US" dirty="0"/>
          </a:p>
        </p:txBody>
      </p:sp>
      <p:sp>
        <p:nvSpPr>
          <p:cNvPr id="4" name="Slide Number Placeholder 3">
            <a:extLst>
              <a:ext uri="{FF2B5EF4-FFF2-40B4-BE49-F238E27FC236}">
                <a16:creationId xmlns:a16="http://schemas.microsoft.com/office/drawing/2014/main" id="{3948A716-F022-560A-90C8-076F6A5505AE}"/>
              </a:ext>
            </a:extLst>
          </p:cNvPr>
          <p:cNvSpPr>
            <a:spLocks noGrp="1"/>
          </p:cNvSpPr>
          <p:nvPr>
            <p:ph type="sldNum" sz="quarter" idx="10"/>
          </p:nvPr>
        </p:nvSpPr>
        <p:spPr/>
        <p:txBody>
          <a:bodyPr/>
          <a:lstStyle/>
          <a:p>
            <a:fld id="{AB0D3886-AAF3-4DEB-829F-E1FB104ADF70}" type="slidenum">
              <a:rPr lang="en-US" smtClean="0"/>
              <a:t>7</a:t>
            </a:fld>
            <a:endParaRPr lang="en-US"/>
          </a:p>
        </p:txBody>
      </p:sp>
    </p:spTree>
    <p:extLst>
      <p:ext uri="{BB962C8B-B14F-4D97-AF65-F5344CB8AC3E}">
        <p14:creationId xmlns:p14="http://schemas.microsoft.com/office/powerpoint/2010/main" val="1925811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A8462-E20D-8049-9751-00691D8662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AC99A7-35CB-0B44-493D-0A941FEBA8B4}"/>
              </a:ext>
            </a:extLst>
          </p:cNvPr>
          <p:cNvSpPr>
            <a:spLocks noGrp="1" noRot="1" noChangeAspect="1"/>
          </p:cNvSpPr>
          <p:nvPr>
            <p:ph type="sldImg"/>
          </p:nvPr>
        </p:nvSpPr>
        <p:spPr>
          <a:xfrm>
            <a:off x="2514600" y="857250"/>
            <a:ext cx="4114800" cy="2314575"/>
          </a:xfrm>
        </p:spPr>
      </p:sp>
      <p:sp>
        <p:nvSpPr>
          <p:cNvPr id="3" name="Notes Placeholder 2">
            <a:extLst>
              <a:ext uri="{FF2B5EF4-FFF2-40B4-BE49-F238E27FC236}">
                <a16:creationId xmlns:a16="http://schemas.microsoft.com/office/drawing/2014/main" id="{E2B6468F-0297-5A32-ADED-ABF0904416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126B4D-F669-A501-BF63-2B5EA00FDD5F}"/>
              </a:ext>
            </a:extLst>
          </p:cNvPr>
          <p:cNvSpPr>
            <a:spLocks noGrp="1"/>
          </p:cNvSpPr>
          <p:nvPr>
            <p:ph type="sldNum" sz="quarter" idx="10"/>
          </p:nvPr>
        </p:nvSpPr>
        <p:spPr/>
        <p:txBody>
          <a:bodyPr/>
          <a:lstStyle/>
          <a:p>
            <a:fld id="{AB0D3886-AAF3-4DEB-829F-E1FB104ADF70}" type="slidenum">
              <a:rPr lang="en-US" smtClean="0"/>
              <a:t>8</a:t>
            </a:fld>
            <a:endParaRPr lang="en-US"/>
          </a:p>
        </p:txBody>
      </p:sp>
    </p:spTree>
    <p:extLst>
      <p:ext uri="{BB962C8B-B14F-4D97-AF65-F5344CB8AC3E}">
        <p14:creationId xmlns:p14="http://schemas.microsoft.com/office/powerpoint/2010/main" val="2194109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6AE4A-71C1-4EA2-30B5-3341A3E471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702087-5891-B124-35B2-FAA2099CF945}"/>
              </a:ext>
            </a:extLst>
          </p:cNvPr>
          <p:cNvSpPr>
            <a:spLocks noGrp="1" noRot="1" noChangeAspect="1"/>
          </p:cNvSpPr>
          <p:nvPr>
            <p:ph type="sldImg"/>
          </p:nvPr>
        </p:nvSpPr>
        <p:spPr>
          <a:xfrm>
            <a:off x="2514600" y="857250"/>
            <a:ext cx="4114800" cy="2314575"/>
          </a:xfrm>
        </p:spPr>
      </p:sp>
      <p:sp>
        <p:nvSpPr>
          <p:cNvPr id="3" name="Notes Placeholder 2">
            <a:extLst>
              <a:ext uri="{FF2B5EF4-FFF2-40B4-BE49-F238E27FC236}">
                <a16:creationId xmlns:a16="http://schemas.microsoft.com/office/drawing/2014/main" id="{73375CB7-2BF6-6703-D5C5-8874BEEA1C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0C0687-DF13-CDFE-EE02-E0ACB87D6569}"/>
              </a:ext>
            </a:extLst>
          </p:cNvPr>
          <p:cNvSpPr>
            <a:spLocks noGrp="1"/>
          </p:cNvSpPr>
          <p:nvPr>
            <p:ph type="sldNum" sz="quarter" idx="10"/>
          </p:nvPr>
        </p:nvSpPr>
        <p:spPr/>
        <p:txBody>
          <a:bodyPr/>
          <a:lstStyle/>
          <a:p>
            <a:fld id="{AB0D3886-AAF3-4DEB-829F-E1FB104ADF70}" type="slidenum">
              <a:rPr lang="en-US" smtClean="0"/>
              <a:t>9</a:t>
            </a:fld>
            <a:endParaRPr lang="en-US"/>
          </a:p>
        </p:txBody>
      </p:sp>
    </p:spTree>
    <p:extLst>
      <p:ext uri="{BB962C8B-B14F-4D97-AF65-F5344CB8AC3E}">
        <p14:creationId xmlns:p14="http://schemas.microsoft.com/office/powerpoint/2010/main" val="599229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CEDE269E-18AB-BE43-0FBF-C77758A143FD}"/>
            </a:ext>
          </a:extLst>
        </p:cNvPr>
        <p:cNvGrpSpPr/>
        <p:nvPr/>
      </p:nvGrpSpPr>
      <p:grpSpPr>
        <a:xfrm>
          <a:off x="0" y="0"/>
          <a:ext cx="0" cy="0"/>
          <a:chOff x="0" y="0"/>
          <a:chExt cx="0" cy="0"/>
        </a:xfrm>
      </p:grpSpPr>
      <p:sp>
        <p:nvSpPr>
          <p:cNvPr id="51" name="Google Shape;51;p:notes">
            <a:extLst>
              <a:ext uri="{FF2B5EF4-FFF2-40B4-BE49-F238E27FC236}">
                <a16:creationId xmlns:a16="http://schemas.microsoft.com/office/drawing/2014/main" id="{122645D0-CC53-D9C8-CC42-087683961F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a:extLst>
              <a:ext uri="{FF2B5EF4-FFF2-40B4-BE49-F238E27FC236}">
                <a16:creationId xmlns:a16="http://schemas.microsoft.com/office/drawing/2014/main" id="{47089F08-5B0F-791A-AC9C-4180485BD3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7596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a:solidFill>
                  <a:srgbClr val="1F487C"/>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rgbClr val="2C2C2C"/>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1F487C"/>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rgbClr val="2C2C2C"/>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1F487C"/>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1F487C"/>
                </a:solidFill>
                <a:latin typeface="Trebuchet MS"/>
                <a:cs typeface="Trebuchet MS"/>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9884026" y="126456"/>
            <a:ext cx="2211728" cy="483178"/>
          </a:xfrm>
          <a:prstGeom prst="rect">
            <a:avLst/>
          </a:prstGeom>
        </p:spPr>
      </p:pic>
      <p:grpSp>
        <p:nvGrpSpPr>
          <p:cNvPr id="7" name="Group 6">
            <a:extLst>
              <a:ext uri="{FF2B5EF4-FFF2-40B4-BE49-F238E27FC236}">
                <a16:creationId xmlns:a16="http://schemas.microsoft.com/office/drawing/2014/main" id="{DDC1745C-8B46-A75C-6E5C-99A6C49D9757}"/>
              </a:ext>
            </a:extLst>
          </p:cNvPr>
          <p:cNvGrpSpPr/>
          <p:nvPr userDrawn="1"/>
        </p:nvGrpSpPr>
        <p:grpSpPr>
          <a:xfrm>
            <a:off x="0" y="6679565"/>
            <a:ext cx="12192000" cy="178435"/>
            <a:chOff x="0" y="1508760"/>
            <a:chExt cx="12192000" cy="178435"/>
          </a:xfrm>
        </p:grpSpPr>
        <p:sp>
          <p:nvSpPr>
            <p:cNvPr id="17" name="bg object 17"/>
            <p:cNvSpPr/>
            <p:nvPr userDrawn="1"/>
          </p:nvSpPr>
          <p:spPr>
            <a:xfrm>
              <a:off x="1676400" y="1508760"/>
              <a:ext cx="10515600" cy="178435"/>
            </a:xfrm>
            <a:custGeom>
              <a:avLst/>
              <a:gdLst/>
              <a:ahLst/>
              <a:cxnLst/>
              <a:rect l="l" t="t" r="r" b="b"/>
              <a:pathLst>
                <a:path w="10515600" h="178435">
                  <a:moveTo>
                    <a:pt x="0" y="178308"/>
                  </a:moveTo>
                  <a:lnTo>
                    <a:pt x="10515600" y="178308"/>
                  </a:lnTo>
                  <a:lnTo>
                    <a:pt x="10515600" y="0"/>
                  </a:lnTo>
                  <a:lnTo>
                    <a:pt x="0" y="0"/>
                  </a:lnTo>
                  <a:lnTo>
                    <a:pt x="0" y="178308"/>
                  </a:lnTo>
                  <a:close/>
                </a:path>
              </a:pathLst>
            </a:custGeom>
            <a:solidFill>
              <a:srgbClr val="0A3C91"/>
            </a:solidFill>
          </p:spPr>
          <p:txBody>
            <a:bodyPr wrap="square" lIns="0" tIns="0" rIns="0" bIns="0" rtlCol="0"/>
            <a:lstStyle/>
            <a:p>
              <a:endParaRPr/>
            </a:p>
          </p:txBody>
        </p:sp>
        <p:sp>
          <p:nvSpPr>
            <p:cNvPr id="18" name="bg object 18"/>
            <p:cNvSpPr/>
            <p:nvPr/>
          </p:nvSpPr>
          <p:spPr>
            <a:xfrm>
              <a:off x="0" y="1508760"/>
              <a:ext cx="838200" cy="178435"/>
            </a:xfrm>
            <a:custGeom>
              <a:avLst/>
              <a:gdLst/>
              <a:ahLst/>
              <a:cxnLst/>
              <a:rect l="l" t="t" r="r" b="b"/>
              <a:pathLst>
                <a:path w="838200" h="178435">
                  <a:moveTo>
                    <a:pt x="838200" y="178307"/>
                  </a:moveTo>
                  <a:lnTo>
                    <a:pt x="0" y="178307"/>
                  </a:lnTo>
                  <a:lnTo>
                    <a:pt x="0" y="0"/>
                  </a:lnTo>
                  <a:lnTo>
                    <a:pt x="838200" y="0"/>
                  </a:lnTo>
                  <a:lnTo>
                    <a:pt x="838200" y="178307"/>
                  </a:lnTo>
                  <a:close/>
                </a:path>
              </a:pathLst>
            </a:custGeom>
            <a:solidFill>
              <a:srgbClr val="D6014D"/>
            </a:solidFill>
          </p:spPr>
          <p:txBody>
            <a:bodyPr wrap="square" lIns="0" tIns="0" rIns="0" bIns="0" rtlCol="0"/>
            <a:lstStyle/>
            <a:p>
              <a:endParaRPr/>
            </a:p>
          </p:txBody>
        </p:sp>
        <p:sp>
          <p:nvSpPr>
            <p:cNvPr id="19" name="bg object 19"/>
            <p:cNvSpPr/>
            <p:nvPr/>
          </p:nvSpPr>
          <p:spPr>
            <a:xfrm>
              <a:off x="838200" y="1508760"/>
              <a:ext cx="838200" cy="178435"/>
            </a:xfrm>
            <a:custGeom>
              <a:avLst/>
              <a:gdLst/>
              <a:ahLst/>
              <a:cxnLst/>
              <a:rect l="l" t="t" r="r" b="b"/>
              <a:pathLst>
                <a:path w="838200" h="178435">
                  <a:moveTo>
                    <a:pt x="838200" y="178307"/>
                  </a:moveTo>
                  <a:lnTo>
                    <a:pt x="0" y="178307"/>
                  </a:lnTo>
                  <a:lnTo>
                    <a:pt x="0" y="0"/>
                  </a:lnTo>
                  <a:lnTo>
                    <a:pt x="838200" y="0"/>
                  </a:lnTo>
                  <a:lnTo>
                    <a:pt x="838200" y="178307"/>
                  </a:lnTo>
                  <a:close/>
                </a:path>
              </a:pathLst>
            </a:custGeom>
            <a:solidFill>
              <a:srgbClr val="FFD931"/>
            </a:solidFill>
          </p:spPr>
          <p:txBody>
            <a:bodyPr wrap="square" lIns="0" tIns="0" rIns="0" bIns="0" rtlCol="0"/>
            <a:lstStyle/>
            <a:p>
              <a:endParaRPr/>
            </a:p>
          </p:txBody>
        </p:sp>
      </p:grpSp>
      <p:sp>
        <p:nvSpPr>
          <p:cNvPr id="20" name="bg object 20"/>
          <p:cNvSpPr/>
          <p:nvPr/>
        </p:nvSpPr>
        <p:spPr>
          <a:xfrm>
            <a:off x="0" y="6388671"/>
            <a:ext cx="12192000" cy="12700"/>
          </a:xfrm>
          <a:custGeom>
            <a:avLst/>
            <a:gdLst/>
            <a:ahLst/>
            <a:cxnLst/>
            <a:rect l="l" t="t" r="r" b="b"/>
            <a:pathLst>
              <a:path w="12192000" h="12700">
                <a:moveTo>
                  <a:pt x="12192000" y="12700"/>
                </a:moveTo>
                <a:lnTo>
                  <a:pt x="0" y="12700"/>
                </a:lnTo>
                <a:lnTo>
                  <a:pt x="0" y="0"/>
                </a:lnTo>
                <a:lnTo>
                  <a:pt x="12192000" y="0"/>
                </a:lnTo>
                <a:lnTo>
                  <a:pt x="12192000" y="12700"/>
                </a:lnTo>
                <a:close/>
              </a:path>
            </a:pathLst>
          </a:custGeom>
          <a:solidFill>
            <a:srgbClr val="D60167"/>
          </a:solidFill>
        </p:spPr>
        <p:txBody>
          <a:bodyPr wrap="square" lIns="0" tIns="0" rIns="0" bIns="0" rtlCol="0"/>
          <a:lstStyle/>
          <a:p>
            <a:endParaRPr/>
          </a:p>
        </p:txBody>
      </p:sp>
      <p:sp>
        <p:nvSpPr>
          <p:cNvPr id="2" name="Holder 2"/>
          <p:cNvSpPr>
            <a:spLocks noGrp="1"/>
          </p:cNvSpPr>
          <p:nvPr>
            <p:ph type="title"/>
          </p:nvPr>
        </p:nvSpPr>
        <p:spPr>
          <a:xfrm>
            <a:off x="916939" y="520065"/>
            <a:ext cx="4953000" cy="697230"/>
          </a:xfrm>
          <a:prstGeom prst="rect">
            <a:avLst/>
          </a:prstGeom>
        </p:spPr>
        <p:txBody>
          <a:bodyPr wrap="square" lIns="0" tIns="0" rIns="0" bIns="0">
            <a:spAutoFit/>
          </a:bodyPr>
          <a:lstStyle>
            <a:lvl1pPr>
              <a:defRPr sz="4400" b="1" i="0">
                <a:solidFill>
                  <a:srgbClr val="1F487C"/>
                </a:solidFill>
                <a:latin typeface="Trebuchet MS"/>
                <a:cs typeface="Trebuchet MS"/>
              </a:defRPr>
            </a:lvl1pPr>
          </a:lstStyle>
          <a:p>
            <a:endParaRPr/>
          </a:p>
        </p:txBody>
      </p:sp>
      <p:sp>
        <p:nvSpPr>
          <p:cNvPr id="3" name="Holder 3"/>
          <p:cNvSpPr>
            <a:spLocks noGrp="1"/>
          </p:cNvSpPr>
          <p:nvPr>
            <p:ph type="body" idx="1"/>
          </p:nvPr>
        </p:nvSpPr>
        <p:spPr>
          <a:xfrm>
            <a:off x="282143" y="1820544"/>
            <a:ext cx="11311255" cy="3768725"/>
          </a:xfrm>
          <a:prstGeom prst="rect">
            <a:avLst/>
          </a:prstGeom>
        </p:spPr>
        <p:txBody>
          <a:bodyPr wrap="square" lIns="0" tIns="0" rIns="0" bIns="0">
            <a:spAutoFit/>
          </a:bodyPr>
          <a:lstStyle>
            <a:lvl1pPr>
              <a:defRPr sz="2800" b="0" i="0">
                <a:solidFill>
                  <a:srgbClr val="2C2C2C"/>
                </a:solidFill>
                <a:latin typeface="Arial Black"/>
                <a:cs typeface="Arial Black"/>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10/18/2025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62000"/>
            <a:ext cx="12191999" cy="571256"/>
          </a:xfrm>
          <a:custGeom>
            <a:avLst/>
            <a:gdLst/>
            <a:ahLst/>
            <a:cxnLst/>
            <a:rect l="l" t="t" r="r" b="b"/>
            <a:pathLst>
              <a:path w="12192000" h="1334770">
                <a:moveTo>
                  <a:pt x="12192000" y="0"/>
                </a:moveTo>
                <a:lnTo>
                  <a:pt x="0" y="0"/>
                </a:lnTo>
                <a:lnTo>
                  <a:pt x="0" y="3810"/>
                </a:lnTo>
                <a:lnTo>
                  <a:pt x="0" y="8890"/>
                </a:lnTo>
                <a:lnTo>
                  <a:pt x="0" y="1334770"/>
                </a:lnTo>
                <a:lnTo>
                  <a:pt x="12192000" y="1334770"/>
                </a:lnTo>
                <a:lnTo>
                  <a:pt x="12192000" y="3810"/>
                </a:lnTo>
                <a:lnTo>
                  <a:pt x="12192000" y="0"/>
                </a:lnTo>
                <a:close/>
              </a:path>
            </a:pathLst>
          </a:custGeom>
          <a:solidFill>
            <a:srgbClr val="093C91"/>
          </a:solidFill>
        </p:spPr>
        <p:txBody>
          <a:bodyPr wrap="square" lIns="0" tIns="0" rIns="0" bIns="0" rtlCol="0"/>
          <a:lstStyle/>
          <a:p>
            <a:endParaRPr/>
          </a:p>
        </p:txBody>
      </p:sp>
      <p:sp>
        <p:nvSpPr>
          <p:cNvPr id="5" name="object 5"/>
          <p:cNvSpPr txBox="1">
            <a:spLocks noGrp="1"/>
          </p:cNvSpPr>
          <p:nvPr>
            <p:ph type="title"/>
          </p:nvPr>
        </p:nvSpPr>
        <p:spPr>
          <a:xfrm>
            <a:off x="-267335" y="730645"/>
            <a:ext cx="12459335" cy="505267"/>
          </a:xfrm>
          <a:prstGeom prst="rect">
            <a:avLst/>
          </a:prstGeom>
        </p:spPr>
        <p:txBody>
          <a:bodyPr vert="horz" wrap="square" lIns="0" tIns="12700" rIns="0" bIns="0" rtlCol="0">
            <a:spAutoFit/>
          </a:bodyPr>
          <a:lstStyle/>
          <a:p>
            <a:pPr algn="ctr">
              <a:lnSpc>
                <a:spcPct val="100000"/>
              </a:lnSpc>
            </a:pPr>
            <a:r>
              <a:rPr lang="en-GB" sz="3200" dirty="0">
                <a:solidFill>
                  <a:srgbClr val="FFFFFF"/>
                </a:solidFill>
                <a:latin typeface="Trebuchet MS" panose="020B0603020202020204" pitchFamily="34" charset="0"/>
              </a:rPr>
              <a:t>CSC</a:t>
            </a:r>
            <a:r>
              <a:rPr sz="3200" dirty="0">
                <a:solidFill>
                  <a:srgbClr val="FFFFFF"/>
                </a:solidFill>
                <a:latin typeface="Trebuchet MS" panose="020B0603020202020204" pitchFamily="34" charset="0"/>
              </a:rPr>
              <a:t>8101:</a:t>
            </a:r>
            <a:r>
              <a:rPr sz="3200" spc="-80" dirty="0">
                <a:solidFill>
                  <a:srgbClr val="FFFFFF"/>
                </a:solidFill>
                <a:latin typeface="Trebuchet MS" panose="020B0603020202020204" pitchFamily="34" charset="0"/>
              </a:rPr>
              <a:t> </a:t>
            </a:r>
            <a:r>
              <a:rPr lang="en-GB" sz="3200" dirty="0">
                <a:solidFill>
                  <a:srgbClr val="FFFFFF"/>
                </a:solidFill>
                <a:latin typeface="Trebuchet MS" panose="020B0603020202020204" pitchFamily="34" charset="0"/>
              </a:rPr>
              <a:t>OBJECT ORIENTED PROGRAMMING WITH PYTHON</a:t>
            </a:r>
            <a:endParaRPr sz="3200" dirty="0">
              <a:latin typeface="Trebuchet MS" panose="020B0603020202020204" pitchFamily="34" charset="0"/>
            </a:endParaRPr>
          </a:p>
        </p:txBody>
      </p:sp>
      <p:sp>
        <p:nvSpPr>
          <p:cNvPr id="7" name="object 7"/>
          <p:cNvSpPr txBox="1"/>
          <p:nvPr/>
        </p:nvSpPr>
        <p:spPr>
          <a:xfrm>
            <a:off x="4267200" y="1695451"/>
            <a:ext cx="2819400" cy="1294585"/>
          </a:xfrm>
          <a:prstGeom prst="rect">
            <a:avLst/>
          </a:prstGeom>
        </p:spPr>
        <p:txBody>
          <a:bodyPr vert="horz" wrap="square" lIns="0" tIns="12065" rIns="0" bIns="0" rtlCol="0">
            <a:spAutoFit/>
          </a:bodyPr>
          <a:lstStyle/>
          <a:p>
            <a:pPr algn="ctr">
              <a:lnSpc>
                <a:spcPct val="100000"/>
              </a:lnSpc>
              <a:spcBef>
                <a:spcPts val="95"/>
              </a:spcBef>
            </a:pPr>
            <a:r>
              <a:rPr lang="en-US" sz="2800" b="1" dirty="0">
                <a:solidFill>
                  <a:schemeClr val="tx1"/>
                </a:solidFill>
                <a:latin typeface="Trebuchet MS"/>
                <a:cs typeface="Trebuchet MS"/>
              </a:rPr>
              <a:t>Assignment 2</a:t>
            </a:r>
            <a:endParaRPr sz="2800" b="1" dirty="0">
              <a:solidFill>
                <a:schemeClr val="tx1"/>
              </a:solidFill>
              <a:latin typeface="Trebuchet MS"/>
              <a:cs typeface="Trebuchet MS"/>
            </a:endParaRPr>
          </a:p>
          <a:p>
            <a:pPr>
              <a:lnSpc>
                <a:spcPct val="100000"/>
              </a:lnSpc>
              <a:spcBef>
                <a:spcPts val="350"/>
              </a:spcBef>
            </a:pPr>
            <a:endParaRPr sz="2800" dirty="0">
              <a:latin typeface="Trebuchet MS"/>
              <a:cs typeface="Trebuchet MS"/>
            </a:endParaRPr>
          </a:p>
          <a:p>
            <a:pPr algn="ctr">
              <a:lnSpc>
                <a:spcPct val="100000"/>
              </a:lnSpc>
            </a:pPr>
            <a:endParaRPr sz="2400" dirty="0">
              <a:latin typeface="Trebuchet MS"/>
              <a:cs typeface="Trebuchet MS"/>
            </a:endParaRPr>
          </a:p>
        </p:txBody>
      </p:sp>
      <p:sp>
        <p:nvSpPr>
          <p:cNvPr id="8" name="object 8"/>
          <p:cNvSpPr txBox="1"/>
          <p:nvPr/>
        </p:nvSpPr>
        <p:spPr>
          <a:xfrm>
            <a:off x="5029200" y="6493178"/>
            <a:ext cx="1589405" cy="268605"/>
          </a:xfrm>
          <a:prstGeom prst="rect">
            <a:avLst/>
          </a:prstGeom>
        </p:spPr>
        <p:txBody>
          <a:bodyPr vert="horz" wrap="square" lIns="0" tIns="12065" rIns="0" bIns="0" rtlCol="0">
            <a:spAutoFit/>
          </a:bodyPr>
          <a:lstStyle/>
          <a:p>
            <a:pPr marL="12700">
              <a:lnSpc>
                <a:spcPct val="100000"/>
              </a:lnSpc>
              <a:spcBef>
                <a:spcPts val="95"/>
              </a:spcBef>
            </a:pPr>
            <a:r>
              <a:rPr lang="en-US" sz="1600" spc="-25" dirty="0">
                <a:solidFill>
                  <a:srgbClr val="7AA79D"/>
                </a:solidFill>
                <a:latin typeface="Trebuchet MS"/>
                <a:cs typeface="Trebuchet MS"/>
              </a:rPr>
              <a:t>14</a:t>
            </a:r>
            <a:r>
              <a:rPr sz="1600" spc="-25" dirty="0">
                <a:solidFill>
                  <a:srgbClr val="7AA79D"/>
                </a:solidFill>
                <a:latin typeface="Trebuchet MS"/>
                <a:cs typeface="Trebuchet MS"/>
              </a:rPr>
              <a:t> </a:t>
            </a:r>
            <a:r>
              <a:rPr lang="en-US" sz="1600" spc="-25" dirty="0">
                <a:solidFill>
                  <a:srgbClr val="7AA79D"/>
                </a:solidFill>
                <a:latin typeface="Trebuchet MS"/>
                <a:cs typeface="Trebuchet MS"/>
              </a:rPr>
              <a:t>October</a:t>
            </a:r>
            <a:r>
              <a:rPr lang="en-US" sz="1600" dirty="0">
                <a:solidFill>
                  <a:srgbClr val="7AA79D"/>
                </a:solidFill>
                <a:latin typeface="Trebuchet MS"/>
                <a:cs typeface="Trebuchet MS"/>
              </a:rPr>
              <a:t> </a:t>
            </a:r>
            <a:r>
              <a:rPr sz="1600" spc="-20" dirty="0">
                <a:solidFill>
                  <a:srgbClr val="7AA79D"/>
                </a:solidFill>
                <a:latin typeface="Trebuchet MS"/>
                <a:cs typeface="Trebuchet MS"/>
              </a:rPr>
              <a:t>2025</a:t>
            </a:r>
            <a:endParaRPr sz="1600" dirty="0">
              <a:latin typeface="Trebuchet MS"/>
              <a:cs typeface="Trebuchet MS"/>
            </a:endParaRPr>
          </a:p>
        </p:txBody>
      </p:sp>
      <p:sp>
        <p:nvSpPr>
          <p:cNvPr id="9" name="Google Shape;56;p13">
            <a:extLst>
              <a:ext uri="{FF2B5EF4-FFF2-40B4-BE49-F238E27FC236}">
                <a16:creationId xmlns:a16="http://schemas.microsoft.com/office/drawing/2014/main" id="{13B42BEA-0C66-BBC5-8B01-C37EB965B14D}"/>
              </a:ext>
            </a:extLst>
          </p:cNvPr>
          <p:cNvSpPr txBox="1">
            <a:spLocks/>
          </p:cNvSpPr>
          <p:nvPr/>
        </p:nvSpPr>
        <p:spPr>
          <a:xfrm>
            <a:off x="304800" y="2232499"/>
            <a:ext cx="11658600" cy="4069634"/>
          </a:xfrm>
          <a:prstGeom prst="rect">
            <a:avLst/>
          </a:prstGeom>
          <a:noFill/>
          <a:ln w="3175">
            <a:solidFill>
              <a:schemeClr val="tx1"/>
            </a:solidFill>
          </a:ln>
        </p:spPr>
        <p:txBody>
          <a:bodyPr spcFirstLastPara="1" vert="horz" wrap="square" lIns="121900" tIns="121900" rIns="121900" bIns="121900" rtlCol="0" anchor="t" anchorCtr="0">
            <a:noAutofit/>
          </a:bodyPr>
          <a:lstStyle>
            <a:lvl1pPr marL="0">
              <a:defRPr sz="2800" b="0" i="0">
                <a:solidFill>
                  <a:srgbClr val="2C2C2C"/>
                </a:solidFill>
                <a:latin typeface="Arial Black"/>
                <a:ea typeface="+mn-ea"/>
                <a:cs typeface="Arial Black"/>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3600" b="1" dirty="0">
                <a:solidFill>
                  <a:schemeClr val="tx2"/>
                </a:solidFill>
                <a:latin typeface="Trebuchet MS" panose="020B0603020202020204" pitchFamily="34" charset="0"/>
              </a:rPr>
              <a:t>PROJECT PROPOSAL DEVELOPMENT: </a:t>
            </a:r>
            <a:r>
              <a:rPr lang="en-US" sz="3600" dirty="0">
                <a:solidFill>
                  <a:schemeClr val="tx2"/>
                </a:solidFill>
                <a:latin typeface="Trebuchet MS" panose="020B0603020202020204" pitchFamily="34" charset="0"/>
              </a:rPr>
              <a:t>	</a:t>
            </a:r>
            <a:r>
              <a:rPr lang="en-US" b="1" dirty="0"/>
              <a:t> </a:t>
            </a:r>
          </a:p>
          <a:p>
            <a:endParaRPr lang="en-US" b="1" dirty="0"/>
          </a:p>
          <a:p>
            <a:r>
              <a:rPr lang="en-US" b="1" dirty="0"/>
              <a:t>			</a:t>
            </a:r>
          </a:p>
          <a:p>
            <a:endParaRPr lang="en-US" b="1" dirty="0"/>
          </a:p>
          <a:p>
            <a:endParaRPr lang="en-US" b="1" dirty="0"/>
          </a:p>
          <a:p>
            <a:pPr algn="ctr"/>
            <a:r>
              <a:rPr lang="en-US" b="1" dirty="0"/>
              <a:t>	Lecturer: </a:t>
            </a:r>
            <a:r>
              <a:rPr lang="en-UG" dirty="0"/>
              <a:t>Dr. John Habere</a:t>
            </a:r>
          </a:p>
          <a:p>
            <a:pPr algn="ctr"/>
            <a:r>
              <a:rPr lang="en-US" b="1" dirty="0"/>
              <a:t>        Submission Date: 14</a:t>
            </a:r>
            <a:r>
              <a:rPr lang="en-US" b="1" baseline="30000" dirty="0"/>
              <a:t>th</a:t>
            </a:r>
            <a:r>
              <a:rPr lang="en-US" b="1" dirty="0"/>
              <a:t> October 2025.</a:t>
            </a:r>
            <a:endParaRPr lang="en-US" sz="3600" dirty="0">
              <a:solidFill>
                <a:schemeClr val="tx2"/>
              </a:solidFill>
              <a:latin typeface="Trebuchet MS" panose="020B0603020202020204" pitchFamily="34" charset="0"/>
            </a:endParaRPr>
          </a:p>
        </p:txBody>
      </p:sp>
      <p:cxnSp>
        <p:nvCxnSpPr>
          <p:cNvPr id="10" name="Straight Connector 9"/>
          <p:cNvCxnSpPr/>
          <p:nvPr/>
        </p:nvCxnSpPr>
        <p:spPr>
          <a:xfrm flipV="1">
            <a:off x="304800" y="2895600"/>
            <a:ext cx="11658600" cy="75386"/>
          </a:xfrm>
          <a:prstGeom prst="line">
            <a:avLst/>
          </a:prstGeom>
          <a:ln w="3175"/>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BB88114E-4C8E-7207-3B2B-0342DFD4B825}"/>
              </a:ext>
            </a:extLst>
          </p:cNvPr>
          <p:cNvGraphicFramePr>
            <a:graphicFrameLocks noGrp="1"/>
          </p:cNvGraphicFramePr>
          <p:nvPr>
            <p:extLst>
              <p:ext uri="{D42A27DB-BD31-4B8C-83A1-F6EECF244321}">
                <p14:modId xmlns:p14="http://schemas.microsoft.com/office/powerpoint/2010/main" val="3397694629"/>
              </p:ext>
            </p:extLst>
          </p:nvPr>
        </p:nvGraphicFramePr>
        <p:xfrm>
          <a:off x="685800" y="3634087"/>
          <a:ext cx="10972800" cy="904502"/>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731871090"/>
                    </a:ext>
                  </a:extLst>
                </a:gridCol>
                <a:gridCol w="3657600">
                  <a:extLst>
                    <a:ext uri="{9D8B030D-6E8A-4147-A177-3AD203B41FA5}">
                      <a16:colId xmlns:a16="http://schemas.microsoft.com/office/drawing/2014/main" val="3956975594"/>
                    </a:ext>
                  </a:extLst>
                </a:gridCol>
                <a:gridCol w="3657600">
                  <a:extLst>
                    <a:ext uri="{9D8B030D-6E8A-4147-A177-3AD203B41FA5}">
                      <a16:colId xmlns:a16="http://schemas.microsoft.com/office/drawing/2014/main" val="1550120045"/>
                    </a:ext>
                  </a:extLst>
                </a:gridCol>
              </a:tblGrid>
              <a:tr h="322971">
                <a:tc>
                  <a:txBody>
                    <a:bodyPr/>
                    <a:lstStyle/>
                    <a:p>
                      <a:r>
                        <a:rPr lang="en-GB" dirty="0"/>
                        <a:t>Full Name</a:t>
                      </a:r>
                      <a:endParaRPr lang="en-UG" dirty="0"/>
                    </a:p>
                  </a:txBody>
                  <a:tcPr/>
                </a:tc>
                <a:tc>
                  <a:txBody>
                    <a:bodyPr/>
                    <a:lstStyle/>
                    <a:p>
                      <a:r>
                        <a:rPr lang="en-GB" dirty="0"/>
                        <a:t>Student Number</a:t>
                      </a:r>
                      <a:endParaRPr lang="en-UG" dirty="0"/>
                    </a:p>
                  </a:txBody>
                  <a:tcPr/>
                </a:tc>
                <a:tc>
                  <a:txBody>
                    <a:bodyPr/>
                    <a:lstStyle/>
                    <a:p>
                      <a:r>
                        <a:rPr lang="en-GB" dirty="0"/>
                        <a:t>Access Number</a:t>
                      </a:r>
                      <a:endParaRPr lang="en-UG" dirty="0"/>
                    </a:p>
                  </a:txBody>
                  <a:tcPr/>
                </a:tc>
                <a:extLst>
                  <a:ext uri="{0D108BD9-81ED-4DB2-BD59-A6C34878D82A}">
                    <a16:rowId xmlns:a16="http://schemas.microsoft.com/office/drawing/2014/main" val="3520324979"/>
                  </a:ext>
                </a:extLst>
              </a:tr>
              <a:tr h="538742">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800" dirty="0">
                          <a:solidFill>
                            <a:schemeClr val="tx2"/>
                          </a:solidFill>
                          <a:latin typeface="Trebuchet MS" panose="020B0603020202020204" pitchFamily="34" charset="0"/>
                        </a:rPr>
                        <a:t>Pius OGWAL</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800" dirty="0">
                          <a:solidFill>
                            <a:schemeClr val="tx2"/>
                          </a:solidFill>
                          <a:latin typeface="Trebuchet MS" panose="020B0603020202020204" pitchFamily="34" charset="0"/>
                        </a:rPr>
                        <a:t>S25M19/012</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800" dirty="0">
                          <a:solidFill>
                            <a:schemeClr val="tx2"/>
                          </a:solidFill>
                          <a:latin typeface="Trebuchet MS" panose="020B0603020202020204" pitchFamily="34" charset="0"/>
                        </a:rPr>
                        <a:t>B34982</a:t>
                      </a:r>
                    </a:p>
                  </a:txBody>
                  <a:tcPr/>
                </a:tc>
                <a:extLst>
                  <a:ext uri="{0D108BD9-81ED-4DB2-BD59-A6C34878D82A}">
                    <a16:rowId xmlns:a16="http://schemas.microsoft.com/office/drawing/2014/main" val="412297576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9D0B0C3F-238A-1D1E-E5A5-63896F595E5A}"/>
            </a:ext>
          </a:extLst>
        </p:cNvPr>
        <p:cNvGrpSpPr/>
        <p:nvPr/>
      </p:nvGrpSpPr>
      <p:grpSpPr>
        <a:xfrm>
          <a:off x="0" y="0"/>
          <a:ext cx="0" cy="0"/>
          <a:chOff x="0" y="0"/>
          <a:chExt cx="0" cy="0"/>
        </a:xfrm>
      </p:grpSpPr>
      <p:sp>
        <p:nvSpPr>
          <p:cNvPr id="54" name="Google Shape;54;p13">
            <a:extLst>
              <a:ext uri="{FF2B5EF4-FFF2-40B4-BE49-F238E27FC236}">
                <a16:creationId xmlns:a16="http://schemas.microsoft.com/office/drawing/2014/main" id="{EAD0EEED-54D6-87D1-FE12-92A1047C1855}"/>
              </a:ext>
            </a:extLst>
          </p:cNvPr>
          <p:cNvSpPr txBox="1">
            <a:spLocks noGrp="1"/>
          </p:cNvSpPr>
          <p:nvPr>
            <p:ph type="title"/>
          </p:nvPr>
        </p:nvSpPr>
        <p:spPr>
          <a:xfrm>
            <a:off x="0" y="685800"/>
            <a:ext cx="12192000" cy="738664"/>
          </a:xfrm>
          <a:prstGeom prst="rect">
            <a:avLst/>
          </a:prstGeom>
          <a:solidFill>
            <a:srgbClr val="093C91"/>
          </a:solidFill>
        </p:spPr>
        <p:txBody>
          <a:bodyPr wrap="square" lIns="0" tIns="0" rIns="0" bIns="0" rtlCol="0">
            <a:spAutoFit/>
          </a:bodyPr>
          <a:lstStyle/>
          <a:p>
            <a:pPr algn="l" defTabSz="457200" rtl="0">
              <a:spcBef>
                <a:spcPct val="0"/>
              </a:spcBef>
            </a:pPr>
            <a:r>
              <a:rPr lang="en-US" sz="2400" kern="1200" dirty="0">
                <a:solidFill>
                  <a:schemeClr val="bg1"/>
                </a:solidFill>
                <a:latin typeface="+mj-lt"/>
                <a:cs typeface="+mj-cs"/>
              </a:rPr>
              <a:t>1.9 Timeline &amp; Risks</a:t>
            </a:r>
            <a:br>
              <a:rPr lang="en-US" sz="2400" kern="1200" dirty="0">
                <a:solidFill>
                  <a:schemeClr val="bg1"/>
                </a:solidFill>
                <a:latin typeface="+mj-lt"/>
                <a:cs typeface="+mj-cs"/>
              </a:rPr>
            </a:br>
            <a:r>
              <a:rPr lang="en-US" sz="2400" kern="1200" dirty="0">
                <a:solidFill>
                  <a:schemeClr val="bg1"/>
                </a:solidFill>
                <a:latin typeface="+mj-lt"/>
                <a:cs typeface="+mj-cs"/>
              </a:rPr>
              <a:t>1.9.1 Timeline</a:t>
            </a:r>
            <a:endParaRPr sz="2400" kern="1200" dirty="0">
              <a:solidFill>
                <a:schemeClr val="bg1"/>
              </a:solidFill>
              <a:latin typeface="+mj-lt"/>
              <a:cs typeface="+mj-cs"/>
            </a:endParaRPr>
          </a:p>
        </p:txBody>
      </p:sp>
      <p:sp>
        <p:nvSpPr>
          <p:cNvPr id="56" name="Google Shape;56;p13">
            <a:extLst>
              <a:ext uri="{FF2B5EF4-FFF2-40B4-BE49-F238E27FC236}">
                <a16:creationId xmlns:a16="http://schemas.microsoft.com/office/drawing/2014/main" id="{E247D486-C752-FCDE-F0C1-57759FF93108}"/>
              </a:ext>
            </a:extLst>
          </p:cNvPr>
          <p:cNvSpPr txBox="1">
            <a:spLocks noGrp="1"/>
          </p:cNvSpPr>
          <p:nvPr>
            <p:ph type="body" idx="4294967295"/>
          </p:nvPr>
        </p:nvSpPr>
        <p:spPr>
          <a:xfrm>
            <a:off x="100013" y="1498311"/>
            <a:ext cx="11987212" cy="5131089"/>
          </a:xfrm>
          <a:prstGeom prst="rect">
            <a:avLst/>
          </a:prstGeom>
          <a:noFill/>
          <a:ln w="3175">
            <a:solidFill>
              <a:schemeClr val="tx1"/>
            </a:solidFill>
          </a:ln>
        </p:spPr>
        <p:txBody>
          <a:bodyPr spcFirstLastPara="1" vert="horz" wrap="square" lIns="121900" tIns="121900" rIns="121900" bIns="121900" rtlCol="0" anchor="t" anchorCtr="0">
            <a:noAutofit/>
          </a:bodyPr>
          <a:lstStyle/>
          <a:p>
            <a:pPr marL="0" indent="0" algn="just">
              <a:lnSpc>
                <a:spcPct val="150000"/>
              </a:lnSpc>
              <a:spcBef>
                <a:spcPts val="0"/>
              </a:spcBef>
              <a:buClr>
                <a:schemeClr val="dk1"/>
              </a:buClr>
              <a:buSzPts val="770"/>
              <a:buNone/>
            </a:pPr>
            <a:endParaRPr lang="en-GB" sz="1790" dirty="0">
              <a:solidFill>
                <a:schemeClr val="accent1">
                  <a:lumMod val="75000"/>
                </a:schemeClr>
              </a:solidFill>
            </a:endParaRPr>
          </a:p>
          <a:p>
            <a:pPr marL="0" indent="0" algn="just">
              <a:lnSpc>
                <a:spcPct val="150000"/>
              </a:lnSpc>
              <a:spcBef>
                <a:spcPts val="0"/>
              </a:spcBef>
              <a:buClr>
                <a:schemeClr val="dk1"/>
              </a:buClr>
              <a:buSzPts val="770"/>
              <a:buNone/>
            </a:pPr>
            <a:endParaRPr lang="en-GB" sz="1790" dirty="0">
              <a:solidFill>
                <a:schemeClr val="accent1">
                  <a:lumMod val="75000"/>
                </a:schemeClr>
              </a:solidFill>
            </a:endParaRPr>
          </a:p>
          <a:p>
            <a:pPr marL="0" indent="0" algn="just">
              <a:lnSpc>
                <a:spcPct val="150000"/>
              </a:lnSpc>
              <a:spcBef>
                <a:spcPts val="0"/>
              </a:spcBef>
              <a:buClr>
                <a:schemeClr val="dk1"/>
              </a:buClr>
              <a:buSzPts val="770"/>
              <a:buNone/>
            </a:pPr>
            <a:endParaRPr lang="en-GB" sz="1790" dirty="0">
              <a:solidFill>
                <a:schemeClr val="accent1">
                  <a:lumMod val="75000"/>
                </a:schemeClr>
              </a:solidFill>
            </a:endParaRPr>
          </a:p>
          <a:p>
            <a:pPr marL="0" indent="0" algn="just">
              <a:lnSpc>
                <a:spcPct val="150000"/>
              </a:lnSpc>
              <a:spcBef>
                <a:spcPts val="0"/>
              </a:spcBef>
              <a:buClr>
                <a:schemeClr val="dk1"/>
              </a:buClr>
              <a:buSzPts val="770"/>
              <a:buNone/>
            </a:pPr>
            <a:endParaRPr lang="en-GB" sz="1790" dirty="0">
              <a:solidFill>
                <a:schemeClr val="accent1">
                  <a:lumMod val="75000"/>
                </a:schemeClr>
              </a:solidFill>
            </a:endParaRPr>
          </a:p>
          <a:p>
            <a:pPr marL="0" indent="0" algn="just">
              <a:lnSpc>
                <a:spcPct val="150000"/>
              </a:lnSpc>
              <a:spcBef>
                <a:spcPts val="0"/>
              </a:spcBef>
              <a:buClr>
                <a:schemeClr val="dk1"/>
              </a:buClr>
              <a:buSzPts val="770"/>
              <a:buNone/>
            </a:pPr>
            <a:endParaRPr lang="en-GB" sz="1790" dirty="0">
              <a:solidFill>
                <a:schemeClr val="accent1">
                  <a:lumMod val="75000"/>
                </a:schemeClr>
              </a:solidFill>
            </a:endParaRPr>
          </a:p>
          <a:p>
            <a:pPr marL="0" indent="0" algn="just">
              <a:lnSpc>
                <a:spcPct val="150000"/>
              </a:lnSpc>
              <a:spcBef>
                <a:spcPts val="0"/>
              </a:spcBef>
              <a:buClr>
                <a:schemeClr val="dk1"/>
              </a:buClr>
              <a:buSzPts val="770"/>
              <a:buNone/>
            </a:pPr>
            <a:endParaRPr lang="en-GB" sz="1790" dirty="0">
              <a:solidFill>
                <a:schemeClr val="accent1">
                  <a:lumMod val="75000"/>
                </a:schemeClr>
              </a:solidFill>
            </a:endParaRPr>
          </a:p>
          <a:p>
            <a:pPr marL="0" indent="0" algn="just">
              <a:lnSpc>
                <a:spcPct val="150000"/>
              </a:lnSpc>
              <a:spcBef>
                <a:spcPts val="0"/>
              </a:spcBef>
              <a:buClr>
                <a:schemeClr val="dk1"/>
              </a:buClr>
              <a:buSzPts val="770"/>
              <a:buNone/>
            </a:pPr>
            <a:endParaRPr lang="en-GB" sz="1790" dirty="0">
              <a:solidFill>
                <a:schemeClr val="accent1">
                  <a:lumMod val="75000"/>
                </a:schemeClr>
              </a:solidFill>
            </a:endParaRPr>
          </a:p>
          <a:p>
            <a:pPr marL="0" indent="0" algn="just">
              <a:lnSpc>
                <a:spcPct val="150000"/>
              </a:lnSpc>
              <a:spcBef>
                <a:spcPts val="0"/>
              </a:spcBef>
              <a:buClr>
                <a:schemeClr val="dk1"/>
              </a:buClr>
              <a:buSzPts val="770"/>
              <a:buNone/>
            </a:pPr>
            <a:endParaRPr lang="en-GB" sz="1790" dirty="0">
              <a:solidFill>
                <a:schemeClr val="accent1">
                  <a:lumMod val="75000"/>
                </a:schemeClr>
              </a:solidFill>
            </a:endParaRPr>
          </a:p>
          <a:p>
            <a:pPr marL="0" indent="0" algn="just">
              <a:lnSpc>
                <a:spcPct val="150000"/>
              </a:lnSpc>
              <a:spcBef>
                <a:spcPts val="0"/>
              </a:spcBef>
              <a:buClr>
                <a:schemeClr val="dk1"/>
              </a:buClr>
              <a:buSzPts val="770"/>
              <a:buNone/>
            </a:pPr>
            <a:endParaRPr sz="1790" dirty="0">
              <a:solidFill>
                <a:schemeClr val="accent1">
                  <a:lumMod val="75000"/>
                </a:schemeClr>
              </a:solidFill>
            </a:endParaRPr>
          </a:p>
        </p:txBody>
      </p:sp>
      <p:graphicFrame>
        <p:nvGraphicFramePr>
          <p:cNvPr id="3" name="Table 2">
            <a:extLst>
              <a:ext uri="{FF2B5EF4-FFF2-40B4-BE49-F238E27FC236}">
                <a16:creationId xmlns:a16="http://schemas.microsoft.com/office/drawing/2014/main" id="{178F47AF-DF24-1F49-CA69-9FDBF2C828DA}"/>
              </a:ext>
            </a:extLst>
          </p:cNvPr>
          <p:cNvGraphicFramePr>
            <a:graphicFrameLocks noGrp="1"/>
          </p:cNvGraphicFramePr>
          <p:nvPr>
            <p:extLst>
              <p:ext uri="{D42A27DB-BD31-4B8C-83A1-F6EECF244321}">
                <p14:modId xmlns:p14="http://schemas.microsoft.com/office/powerpoint/2010/main" val="2836912465"/>
              </p:ext>
            </p:extLst>
          </p:nvPr>
        </p:nvGraphicFramePr>
        <p:xfrm>
          <a:off x="381000" y="1905001"/>
          <a:ext cx="11506201" cy="3129201"/>
        </p:xfrm>
        <a:graphic>
          <a:graphicData uri="http://schemas.openxmlformats.org/drawingml/2006/table">
            <a:tbl>
              <a:tblPr firstRow="1" firstCol="1" bandRow="1">
                <a:tableStyleId>{5C22544A-7EE6-4342-B048-85BDC9FD1C3A}</a:tableStyleId>
              </a:tblPr>
              <a:tblGrid>
                <a:gridCol w="1295400">
                  <a:extLst>
                    <a:ext uri="{9D8B030D-6E8A-4147-A177-3AD203B41FA5}">
                      <a16:colId xmlns:a16="http://schemas.microsoft.com/office/drawing/2014/main" val="4272930223"/>
                    </a:ext>
                  </a:extLst>
                </a:gridCol>
                <a:gridCol w="3733800">
                  <a:extLst>
                    <a:ext uri="{9D8B030D-6E8A-4147-A177-3AD203B41FA5}">
                      <a16:colId xmlns:a16="http://schemas.microsoft.com/office/drawing/2014/main" val="2957469627"/>
                    </a:ext>
                  </a:extLst>
                </a:gridCol>
                <a:gridCol w="6477001">
                  <a:extLst>
                    <a:ext uri="{9D8B030D-6E8A-4147-A177-3AD203B41FA5}">
                      <a16:colId xmlns:a16="http://schemas.microsoft.com/office/drawing/2014/main" val="3448580497"/>
                    </a:ext>
                  </a:extLst>
                </a:gridCol>
              </a:tblGrid>
              <a:tr h="442133">
                <a:tc>
                  <a:txBody>
                    <a:bodyPr/>
                    <a:lstStyle/>
                    <a:p>
                      <a:pPr algn="just">
                        <a:lnSpc>
                          <a:spcPct val="115000"/>
                        </a:lnSpc>
                        <a:spcAft>
                          <a:spcPts val="1000"/>
                        </a:spcAft>
                        <a:buNone/>
                      </a:pPr>
                      <a:r>
                        <a:rPr lang="en-UG" sz="2000" dirty="0">
                          <a:effectLst/>
                          <a:latin typeface="Trebuchet MS" panose="020B0603020202020204" pitchFamily="34" charset="0"/>
                        </a:rPr>
                        <a:t>Week</a:t>
                      </a:r>
                      <a:endParaRPr lang="en-UG" sz="1800" dirty="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gn="just">
                        <a:lnSpc>
                          <a:spcPct val="115000"/>
                        </a:lnSpc>
                        <a:spcAft>
                          <a:spcPts val="1000"/>
                        </a:spcAft>
                        <a:buNone/>
                      </a:pPr>
                      <a:r>
                        <a:rPr lang="en-UG" sz="2000">
                          <a:effectLst/>
                          <a:latin typeface="Trebuchet MS" panose="020B0603020202020204" pitchFamily="34" charset="0"/>
                        </a:rPr>
                        <a:t>Focus</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gn="just">
                        <a:lnSpc>
                          <a:spcPct val="115000"/>
                        </a:lnSpc>
                        <a:spcAft>
                          <a:spcPts val="1000"/>
                        </a:spcAft>
                        <a:buNone/>
                      </a:pPr>
                      <a:r>
                        <a:rPr lang="en-UG" sz="2000">
                          <a:effectLst/>
                          <a:latin typeface="Trebuchet MS" panose="020B0603020202020204" pitchFamily="34" charset="0"/>
                        </a:rPr>
                        <a:t>Key Tasks / Deliverables</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3919755528"/>
                  </a:ext>
                </a:extLst>
              </a:tr>
              <a:tr h="442133">
                <a:tc>
                  <a:txBody>
                    <a:bodyPr/>
                    <a:lstStyle/>
                    <a:p>
                      <a:pPr>
                        <a:lnSpc>
                          <a:spcPct val="115000"/>
                        </a:lnSpc>
                        <a:spcAft>
                          <a:spcPts val="1000"/>
                        </a:spcAft>
                        <a:buNone/>
                      </a:pPr>
                      <a:r>
                        <a:rPr lang="en-UG" sz="2000">
                          <a:effectLst/>
                          <a:latin typeface="Trebuchet MS" panose="020B0603020202020204" pitchFamily="34" charset="0"/>
                        </a:rPr>
                        <a:t>20/Oct</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G" sz="2000">
                          <a:effectLst/>
                          <a:latin typeface="Trebuchet MS" panose="020B0603020202020204" pitchFamily="34" charset="0"/>
                        </a:rPr>
                        <a:t>Design &amp; Dataset</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G" sz="2000">
                          <a:effectLst/>
                          <a:latin typeface="Trebuchet MS" panose="020B0603020202020204" pitchFamily="34" charset="0"/>
                        </a:rPr>
                        <a:t>Finalize problem scope; collect/clean Nakasongola dataset; define features/labels; EDA brief</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4200447782"/>
                  </a:ext>
                </a:extLst>
              </a:tr>
              <a:tr h="669869">
                <a:tc>
                  <a:txBody>
                    <a:bodyPr/>
                    <a:lstStyle/>
                    <a:p>
                      <a:pPr>
                        <a:lnSpc>
                          <a:spcPct val="115000"/>
                        </a:lnSpc>
                        <a:spcAft>
                          <a:spcPts val="1000"/>
                        </a:spcAft>
                        <a:buNone/>
                      </a:pPr>
                      <a:r>
                        <a:rPr lang="en-UG" sz="2000">
                          <a:effectLst/>
                          <a:latin typeface="Trebuchet MS" panose="020B0603020202020204" pitchFamily="34" charset="0"/>
                        </a:rPr>
                        <a:t>27/Oct</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G" sz="2000">
                          <a:effectLst/>
                          <a:latin typeface="Trebuchet MS" panose="020B0603020202020204" pitchFamily="34" charset="0"/>
                        </a:rPr>
                        <a:t>Pipeline &amp; Baselines</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G" sz="2000">
                          <a:effectLst/>
                          <a:latin typeface="Trebuchet MS" panose="020B0603020202020204" pitchFamily="34" charset="0"/>
                        </a:rPr>
                        <a:t>Build modular OOP pipeline (ingest to prep to model); implement baseline models; baseline report</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1796612692"/>
                  </a:ext>
                </a:extLst>
              </a:tr>
              <a:tr h="442133">
                <a:tc>
                  <a:txBody>
                    <a:bodyPr/>
                    <a:lstStyle/>
                    <a:p>
                      <a:pPr>
                        <a:lnSpc>
                          <a:spcPct val="115000"/>
                        </a:lnSpc>
                        <a:spcAft>
                          <a:spcPts val="1000"/>
                        </a:spcAft>
                        <a:buNone/>
                      </a:pPr>
                      <a:r>
                        <a:rPr lang="en-UG" sz="2000">
                          <a:effectLst/>
                          <a:latin typeface="Trebuchet MS" panose="020B0603020202020204" pitchFamily="34" charset="0"/>
                        </a:rPr>
                        <a:t>3/Nov</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G" sz="2000">
                          <a:effectLst/>
                          <a:latin typeface="Trebuchet MS" panose="020B0603020202020204" pitchFamily="34" charset="0"/>
                        </a:rPr>
                        <a:t>Tuning &amp; Explainability</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G" sz="2000">
                          <a:effectLst/>
                          <a:latin typeface="Trebuchet MS" panose="020B0603020202020204" pitchFamily="34" charset="0"/>
                        </a:rPr>
                        <a:t>Hyperparameter tuning (CV); add SHAP/feature importances; validation results</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1044802221"/>
                  </a:ext>
                </a:extLst>
              </a:tr>
              <a:tr h="442133">
                <a:tc>
                  <a:txBody>
                    <a:bodyPr/>
                    <a:lstStyle/>
                    <a:p>
                      <a:pPr>
                        <a:lnSpc>
                          <a:spcPct val="115000"/>
                        </a:lnSpc>
                        <a:spcAft>
                          <a:spcPts val="1000"/>
                        </a:spcAft>
                        <a:buNone/>
                      </a:pPr>
                      <a:r>
                        <a:rPr lang="en-UG" sz="2000" dirty="0">
                          <a:effectLst/>
                          <a:latin typeface="Trebuchet MS" panose="020B0603020202020204" pitchFamily="34" charset="0"/>
                        </a:rPr>
                        <a:t>10/Nov</a:t>
                      </a:r>
                      <a:endParaRPr lang="en-UG" sz="1800" dirty="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G" sz="2000">
                          <a:effectLst/>
                          <a:latin typeface="Trebuchet MS" panose="020B0603020202020204" pitchFamily="34" charset="0"/>
                        </a:rPr>
                        <a:t>Packaging &amp; Demo</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G" sz="2000" dirty="0">
                          <a:effectLst/>
                          <a:latin typeface="Trebuchet MS" panose="020B0603020202020204" pitchFamily="34" charset="0"/>
                        </a:rPr>
                        <a:t>Package as CLI/notebook; create demo &amp; README; finalize doc + slides.</a:t>
                      </a:r>
                      <a:endParaRPr lang="en-UG" sz="1800" dirty="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1394196821"/>
                  </a:ext>
                </a:extLst>
              </a:tr>
            </a:tbl>
          </a:graphicData>
        </a:graphic>
      </p:graphicFrame>
    </p:spTree>
    <p:extLst>
      <p:ext uri="{BB962C8B-B14F-4D97-AF65-F5344CB8AC3E}">
        <p14:creationId xmlns:p14="http://schemas.microsoft.com/office/powerpoint/2010/main" val="387326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308F7BE4-B018-C368-3581-05484CF9082F}"/>
            </a:ext>
          </a:extLst>
        </p:cNvPr>
        <p:cNvGrpSpPr/>
        <p:nvPr/>
      </p:nvGrpSpPr>
      <p:grpSpPr>
        <a:xfrm>
          <a:off x="0" y="0"/>
          <a:ext cx="0" cy="0"/>
          <a:chOff x="0" y="0"/>
          <a:chExt cx="0" cy="0"/>
        </a:xfrm>
      </p:grpSpPr>
      <p:sp>
        <p:nvSpPr>
          <p:cNvPr id="54" name="Google Shape;54;p13">
            <a:extLst>
              <a:ext uri="{FF2B5EF4-FFF2-40B4-BE49-F238E27FC236}">
                <a16:creationId xmlns:a16="http://schemas.microsoft.com/office/drawing/2014/main" id="{FB58E8B3-43DB-FA69-8054-72BEEBEBF316}"/>
              </a:ext>
            </a:extLst>
          </p:cNvPr>
          <p:cNvSpPr txBox="1">
            <a:spLocks noGrp="1"/>
          </p:cNvSpPr>
          <p:nvPr>
            <p:ph type="title"/>
          </p:nvPr>
        </p:nvSpPr>
        <p:spPr>
          <a:xfrm>
            <a:off x="0" y="685800"/>
            <a:ext cx="12192000" cy="369332"/>
          </a:xfrm>
          <a:prstGeom prst="rect">
            <a:avLst/>
          </a:prstGeom>
          <a:solidFill>
            <a:srgbClr val="093C91"/>
          </a:solidFill>
        </p:spPr>
        <p:txBody>
          <a:bodyPr wrap="square" lIns="0" tIns="0" rIns="0" bIns="0" rtlCol="0">
            <a:spAutoFit/>
          </a:bodyPr>
          <a:lstStyle/>
          <a:p>
            <a:pPr algn="l" defTabSz="457200" rtl="0">
              <a:spcBef>
                <a:spcPct val="0"/>
              </a:spcBef>
            </a:pPr>
            <a:r>
              <a:rPr lang="en-GB" sz="2400" kern="1200" dirty="0">
                <a:solidFill>
                  <a:schemeClr val="bg1"/>
                </a:solidFill>
                <a:latin typeface="+mj-lt"/>
                <a:cs typeface="+mj-cs"/>
              </a:rPr>
              <a:t>1.9.2 Risks and Mitigation Strategy</a:t>
            </a:r>
            <a:endParaRPr sz="2400" kern="1200" dirty="0">
              <a:solidFill>
                <a:schemeClr val="bg1"/>
              </a:solidFill>
              <a:latin typeface="+mj-lt"/>
              <a:cs typeface="+mj-cs"/>
            </a:endParaRPr>
          </a:p>
        </p:txBody>
      </p:sp>
      <p:sp>
        <p:nvSpPr>
          <p:cNvPr id="56" name="Google Shape;56;p13">
            <a:extLst>
              <a:ext uri="{FF2B5EF4-FFF2-40B4-BE49-F238E27FC236}">
                <a16:creationId xmlns:a16="http://schemas.microsoft.com/office/drawing/2014/main" id="{D40E0191-BCF6-F91C-61E0-1BF3FF6E72E1}"/>
              </a:ext>
            </a:extLst>
          </p:cNvPr>
          <p:cNvSpPr txBox="1">
            <a:spLocks noGrp="1"/>
          </p:cNvSpPr>
          <p:nvPr>
            <p:ph type="body" idx="4294967295"/>
          </p:nvPr>
        </p:nvSpPr>
        <p:spPr>
          <a:xfrm>
            <a:off x="100013" y="1498311"/>
            <a:ext cx="11987212" cy="5131089"/>
          </a:xfrm>
          <a:prstGeom prst="rect">
            <a:avLst/>
          </a:prstGeom>
          <a:noFill/>
          <a:ln w="3175">
            <a:solidFill>
              <a:schemeClr val="tx1"/>
            </a:solidFill>
          </a:ln>
        </p:spPr>
        <p:txBody>
          <a:bodyPr spcFirstLastPara="1" vert="horz" wrap="square" lIns="121900" tIns="121900" rIns="121900" bIns="121900" rtlCol="0" anchor="t" anchorCtr="0">
            <a:noAutofit/>
          </a:bodyPr>
          <a:lstStyle/>
          <a:p>
            <a:pPr marL="0" indent="0" algn="just">
              <a:lnSpc>
                <a:spcPct val="150000"/>
              </a:lnSpc>
              <a:spcBef>
                <a:spcPts val="0"/>
              </a:spcBef>
              <a:buClr>
                <a:schemeClr val="dk1"/>
              </a:buClr>
              <a:buSzPts val="770"/>
              <a:buNone/>
            </a:pPr>
            <a:endParaRPr lang="en-GB" sz="1790" dirty="0">
              <a:solidFill>
                <a:schemeClr val="accent1">
                  <a:lumMod val="75000"/>
                </a:schemeClr>
              </a:solidFill>
            </a:endParaRPr>
          </a:p>
          <a:p>
            <a:pPr marL="0" indent="0" algn="just">
              <a:lnSpc>
                <a:spcPct val="150000"/>
              </a:lnSpc>
              <a:spcBef>
                <a:spcPts val="0"/>
              </a:spcBef>
              <a:buClr>
                <a:schemeClr val="dk1"/>
              </a:buClr>
              <a:buSzPts val="770"/>
              <a:buNone/>
            </a:pPr>
            <a:endParaRPr lang="en-GB" sz="1790" dirty="0">
              <a:solidFill>
                <a:schemeClr val="accent1">
                  <a:lumMod val="75000"/>
                </a:schemeClr>
              </a:solidFill>
            </a:endParaRPr>
          </a:p>
          <a:p>
            <a:pPr marL="0" indent="0" algn="just">
              <a:lnSpc>
                <a:spcPct val="150000"/>
              </a:lnSpc>
              <a:spcBef>
                <a:spcPts val="0"/>
              </a:spcBef>
              <a:buClr>
                <a:schemeClr val="dk1"/>
              </a:buClr>
              <a:buSzPts val="770"/>
              <a:buNone/>
            </a:pPr>
            <a:endParaRPr lang="en-GB" sz="1790" dirty="0">
              <a:solidFill>
                <a:schemeClr val="accent1">
                  <a:lumMod val="75000"/>
                </a:schemeClr>
              </a:solidFill>
            </a:endParaRPr>
          </a:p>
          <a:p>
            <a:pPr marL="0" indent="0" algn="just">
              <a:lnSpc>
                <a:spcPct val="150000"/>
              </a:lnSpc>
              <a:spcBef>
                <a:spcPts val="0"/>
              </a:spcBef>
              <a:buClr>
                <a:schemeClr val="dk1"/>
              </a:buClr>
              <a:buSzPts val="770"/>
              <a:buNone/>
            </a:pPr>
            <a:endParaRPr lang="en-GB" sz="1790" dirty="0">
              <a:solidFill>
                <a:schemeClr val="accent1">
                  <a:lumMod val="75000"/>
                </a:schemeClr>
              </a:solidFill>
            </a:endParaRPr>
          </a:p>
          <a:p>
            <a:pPr marL="0" indent="0" algn="just">
              <a:lnSpc>
                <a:spcPct val="150000"/>
              </a:lnSpc>
              <a:spcBef>
                <a:spcPts val="0"/>
              </a:spcBef>
              <a:buClr>
                <a:schemeClr val="dk1"/>
              </a:buClr>
              <a:buSzPts val="770"/>
              <a:buNone/>
            </a:pPr>
            <a:endParaRPr lang="en-GB" sz="1790" dirty="0">
              <a:solidFill>
                <a:schemeClr val="accent1">
                  <a:lumMod val="75000"/>
                </a:schemeClr>
              </a:solidFill>
            </a:endParaRPr>
          </a:p>
          <a:p>
            <a:pPr marL="0" indent="0" algn="just">
              <a:lnSpc>
                <a:spcPct val="150000"/>
              </a:lnSpc>
              <a:spcBef>
                <a:spcPts val="0"/>
              </a:spcBef>
              <a:buClr>
                <a:schemeClr val="dk1"/>
              </a:buClr>
              <a:buSzPts val="770"/>
              <a:buNone/>
            </a:pPr>
            <a:endParaRPr lang="en-GB" sz="1790" dirty="0">
              <a:solidFill>
                <a:schemeClr val="accent1">
                  <a:lumMod val="75000"/>
                </a:schemeClr>
              </a:solidFill>
            </a:endParaRPr>
          </a:p>
          <a:p>
            <a:pPr marL="0" indent="0" algn="just">
              <a:lnSpc>
                <a:spcPct val="150000"/>
              </a:lnSpc>
              <a:spcBef>
                <a:spcPts val="0"/>
              </a:spcBef>
              <a:buClr>
                <a:schemeClr val="dk1"/>
              </a:buClr>
              <a:buSzPts val="770"/>
              <a:buNone/>
            </a:pPr>
            <a:endParaRPr lang="en-GB" sz="1790" dirty="0">
              <a:solidFill>
                <a:schemeClr val="accent1">
                  <a:lumMod val="75000"/>
                </a:schemeClr>
              </a:solidFill>
            </a:endParaRPr>
          </a:p>
          <a:p>
            <a:pPr marL="0" indent="0" algn="just">
              <a:lnSpc>
                <a:spcPct val="150000"/>
              </a:lnSpc>
              <a:spcBef>
                <a:spcPts val="0"/>
              </a:spcBef>
              <a:buClr>
                <a:schemeClr val="dk1"/>
              </a:buClr>
              <a:buSzPts val="770"/>
              <a:buNone/>
            </a:pPr>
            <a:endParaRPr lang="en-GB" sz="1790" dirty="0">
              <a:solidFill>
                <a:schemeClr val="accent1">
                  <a:lumMod val="75000"/>
                </a:schemeClr>
              </a:solidFill>
            </a:endParaRPr>
          </a:p>
          <a:p>
            <a:pPr marL="0" indent="0" algn="just">
              <a:lnSpc>
                <a:spcPct val="150000"/>
              </a:lnSpc>
              <a:spcBef>
                <a:spcPts val="0"/>
              </a:spcBef>
              <a:buClr>
                <a:schemeClr val="dk1"/>
              </a:buClr>
              <a:buSzPts val="770"/>
              <a:buNone/>
            </a:pPr>
            <a:r>
              <a:rPr lang="en-GB" sz="1790" dirty="0">
                <a:solidFill>
                  <a:schemeClr val="accent1">
                    <a:lumMod val="75000"/>
                  </a:schemeClr>
                </a:solidFill>
              </a:rPr>
              <a:t>References</a:t>
            </a:r>
          </a:p>
          <a:p>
            <a:pPr algn="just">
              <a:buClr>
                <a:schemeClr val="dk1"/>
              </a:buClr>
              <a:buSzPts val="770"/>
            </a:pPr>
            <a:r>
              <a:rPr lang="fr-FR" sz="2000" dirty="0" err="1">
                <a:latin typeface="Trebuchet MS" panose="020B0603020202020204" pitchFamily="34" charset="0"/>
              </a:rPr>
              <a:t>Paudyal</a:t>
            </a:r>
            <a:r>
              <a:rPr lang="fr-FR" sz="2000" dirty="0">
                <a:latin typeface="Trebuchet MS" panose="020B0603020202020204" pitchFamily="34" charset="0"/>
              </a:rPr>
              <a:t> &amp; </a:t>
            </a:r>
            <a:r>
              <a:rPr lang="fr-FR" sz="2000" dirty="0" err="1">
                <a:latin typeface="Trebuchet MS" panose="020B0603020202020204" pitchFamily="34" charset="0"/>
              </a:rPr>
              <a:t>Kafuko</a:t>
            </a:r>
            <a:r>
              <a:rPr lang="fr-FR" sz="2000" dirty="0">
                <a:latin typeface="Trebuchet MS" panose="020B0603020202020204" pitchFamily="34" charset="0"/>
              </a:rPr>
              <a:t> (2024); </a:t>
            </a:r>
            <a:r>
              <a:rPr lang="fr-FR" sz="2000" dirty="0" err="1">
                <a:latin typeface="Trebuchet MS" panose="020B0603020202020204" pitchFamily="34" charset="0"/>
              </a:rPr>
              <a:t>Kahiu</a:t>
            </a:r>
            <a:r>
              <a:rPr lang="fr-FR" sz="2000" dirty="0">
                <a:latin typeface="Trebuchet MS" panose="020B0603020202020204" pitchFamily="34" charset="0"/>
              </a:rPr>
              <a:t> et al. (2024); </a:t>
            </a:r>
            <a:r>
              <a:rPr lang="fr-FR" sz="2000" dirty="0" err="1">
                <a:latin typeface="Trebuchet MS" panose="020B0603020202020204" pitchFamily="34" charset="0"/>
              </a:rPr>
              <a:t>Nalukwago</a:t>
            </a:r>
            <a:r>
              <a:rPr lang="fr-FR" sz="2000" dirty="0">
                <a:latin typeface="Trebuchet MS" panose="020B0603020202020204" pitchFamily="34" charset="0"/>
              </a:rPr>
              <a:t> et al. (2023); </a:t>
            </a:r>
            <a:r>
              <a:rPr lang="fr-FR" sz="2000" dirty="0" err="1">
                <a:latin typeface="Trebuchet MS" panose="020B0603020202020204" pitchFamily="34" charset="0"/>
              </a:rPr>
              <a:t>Espinoza</a:t>
            </a:r>
            <a:r>
              <a:rPr lang="fr-FR" sz="2000" dirty="0">
                <a:latin typeface="Trebuchet MS" panose="020B0603020202020204" pitchFamily="34" charset="0"/>
              </a:rPr>
              <a:t>-Sandoval et al. </a:t>
            </a:r>
            <a:r>
              <a:rPr lang="en-US" sz="2000" dirty="0">
                <a:latin typeface="Trebuchet MS" panose="020B0603020202020204" pitchFamily="34" charset="0"/>
              </a:rPr>
              <a:t>(2024)</a:t>
            </a:r>
            <a:endParaRPr lang="en-UG" sz="2000" dirty="0">
              <a:latin typeface="Trebuchet MS" panose="020B0603020202020204" pitchFamily="34" charset="0"/>
            </a:endParaRPr>
          </a:p>
          <a:p>
            <a:pPr marL="0" indent="0" algn="just">
              <a:lnSpc>
                <a:spcPct val="150000"/>
              </a:lnSpc>
              <a:spcBef>
                <a:spcPts val="0"/>
              </a:spcBef>
              <a:buClr>
                <a:schemeClr val="dk1"/>
              </a:buClr>
              <a:buSzPts val="770"/>
              <a:buNone/>
            </a:pPr>
            <a:endParaRPr sz="1790" dirty="0">
              <a:solidFill>
                <a:schemeClr val="accent1">
                  <a:lumMod val="75000"/>
                </a:schemeClr>
              </a:solidFill>
            </a:endParaRPr>
          </a:p>
        </p:txBody>
      </p:sp>
      <p:graphicFrame>
        <p:nvGraphicFramePr>
          <p:cNvPr id="2" name="Table 1">
            <a:extLst>
              <a:ext uri="{FF2B5EF4-FFF2-40B4-BE49-F238E27FC236}">
                <a16:creationId xmlns:a16="http://schemas.microsoft.com/office/drawing/2014/main" id="{314379A3-B380-0AC3-5934-31106981A6AB}"/>
              </a:ext>
            </a:extLst>
          </p:cNvPr>
          <p:cNvGraphicFramePr>
            <a:graphicFrameLocks noGrp="1"/>
          </p:cNvGraphicFramePr>
          <p:nvPr/>
        </p:nvGraphicFramePr>
        <p:xfrm>
          <a:off x="132670" y="1724085"/>
          <a:ext cx="11678331" cy="2798031"/>
        </p:xfrm>
        <a:graphic>
          <a:graphicData uri="http://schemas.openxmlformats.org/drawingml/2006/table">
            <a:tbl>
              <a:tblPr firstRow="1" firstCol="1" bandRow="1">
                <a:tableStyleId>{5C22544A-7EE6-4342-B048-85BDC9FD1C3A}</a:tableStyleId>
              </a:tblPr>
              <a:tblGrid>
                <a:gridCol w="2991530">
                  <a:extLst>
                    <a:ext uri="{9D8B030D-6E8A-4147-A177-3AD203B41FA5}">
                      <a16:colId xmlns:a16="http://schemas.microsoft.com/office/drawing/2014/main" val="2631021372"/>
                    </a:ext>
                  </a:extLst>
                </a:gridCol>
                <a:gridCol w="3990263">
                  <a:extLst>
                    <a:ext uri="{9D8B030D-6E8A-4147-A177-3AD203B41FA5}">
                      <a16:colId xmlns:a16="http://schemas.microsoft.com/office/drawing/2014/main" val="2731294776"/>
                    </a:ext>
                  </a:extLst>
                </a:gridCol>
                <a:gridCol w="4696538">
                  <a:extLst>
                    <a:ext uri="{9D8B030D-6E8A-4147-A177-3AD203B41FA5}">
                      <a16:colId xmlns:a16="http://schemas.microsoft.com/office/drawing/2014/main" val="2319453784"/>
                    </a:ext>
                  </a:extLst>
                </a:gridCol>
              </a:tblGrid>
              <a:tr h="262799">
                <a:tc>
                  <a:txBody>
                    <a:bodyPr/>
                    <a:lstStyle/>
                    <a:p>
                      <a:pPr>
                        <a:lnSpc>
                          <a:spcPct val="115000"/>
                        </a:lnSpc>
                        <a:spcAft>
                          <a:spcPts val="1000"/>
                        </a:spcAft>
                        <a:buNone/>
                      </a:pPr>
                      <a:r>
                        <a:rPr lang="en-UG" sz="1800" dirty="0">
                          <a:effectLst/>
                          <a:latin typeface="Trebuchet MS" panose="020B0603020202020204" pitchFamily="34" charset="0"/>
                        </a:rPr>
                        <a:t>Risk</a:t>
                      </a:r>
                      <a:endParaRPr lang="en-UG" sz="1800" dirty="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G" sz="1800">
                          <a:effectLst/>
                          <a:latin typeface="Trebuchet MS" panose="020B0603020202020204" pitchFamily="34" charset="0"/>
                        </a:rPr>
                        <a:t>Potential Impact</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G" sz="1800">
                          <a:effectLst/>
                          <a:latin typeface="Trebuchet MS" panose="020B0603020202020204" pitchFamily="34" charset="0"/>
                        </a:rPr>
                        <a:t>Mitigation Strategy</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2058233870"/>
                  </a:ext>
                </a:extLst>
              </a:tr>
              <a:tr h="836305">
                <a:tc>
                  <a:txBody>
                    <a:bodyPr/>
                    <a:lstStyle/>
                    <a:p>
                      <a:pPr>
                        <a:lnSpc>
                          <a:spcPct val="115000"/>
                        </a:lnSpc>
                        <a:spcAft>
                          <a:spcPts val="1000"/>
                        </a:spcAft>
                        <a:buNone/>
                      </a:pPr>
                      <a:r>
                        <a:rPr lang="en-UG" sz="1800" dirty="0">
                          <a:effectLst/>
                          <a:latin typeface="Trebuchet MS" panose="020B0603020202020204" pitchFamily="34" charset="0"/>
                        </a:rPr>
                        <a:t>Data sparsity/ noise</a:t>
                      </a:r>
                      <a:endParaRPr lang="en-UG" sz="1800" dirty="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G" sz="1800">
                          <a:effectLst/>
                          <a:latin typeface="Trebuchet MS" panose="020B0603020202020204" pitchFamily="34" charset="0"/>
                        </a:rPr>
                        <a:t>Weak/generalizable models</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G" sz="1800">
                          <a:effectLst/>
                          <a:latin typeface="Trebuchet MS" panose="020B0603020202020204" pitchFamily="34" charset="0"/>
                        </a:rPr>
                        <a:t>Use parsimonious features; robust preprocessing; k-fold CV</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3309785372"/>
                  </a:ext>
                </a:extLst>
              </a:tr>
              <a:tr h="836305">
                <a:tc>
                  <a:txBody>
                    <a:bodyPr/>
                    <a:lstStyle/>
                    <a:p>
                      <a:pPr>
                        <a:lnSpc>
                          <a:spcPct val="115000"/>
                        </a:lnSpc>
                        <a:spcAft>
                          <a:spcPts val="1000"/>
                        </a:spcAft>
                        <a:buNone/>
                      </a:pPr>
                      <a:r>
                        <a:rPr lang="en-UG" sz="1800">
                          <a:effectLst/>
                          <a:latin typeface="Trebuchet MS" panose="020B0603020202020204" pitchFamily="34" charset="0"/>
                        </a:rPr>
                        <a:t>Model opacity</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G" sz="1800">
                          <a:effectLst/>
                          <a:latin typeface="Trebuchet MS" panose="020B0603020202020204" pitchFamily="34" charset="0"/>
                        </a:rPr>
                        <a:t>Low stakeholder trust</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G" sz="1800">
                          <a:effectLst/>
                          <a:latin typeface="Trebuchet MS" panose="020B0603020202020204" pitchFamily="34" charset="0"/>
                        </a:rPr>
                        <a:t>Feature importances/SHAP plots; clear model cards</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3088381035"/>
                  </a:ext>
                </a:extLst>
              </a:tr>
              <a:tr h="836305">
                <a:tc>
                  <a:txBody>
                    <a:bodyPr/>
                    <a:lstStyle/>
                    <a:p>
                      <a:pPr>
                        <a:lnSpc>
                          <a:spcPct val="115000"/>
                        </a:lnSpc>
                        <a:spcAft>
                          <a:spcPts val="1000"/>
                        </a:spcAft>
                        <a:buNone/>
                      </a:pPr>
                      <a:r>
                        <a:rPr lang="en-UG" sz="1800">
                          <a:effectLst/>
                          <a:latin typeface="Trebuchet MS" panose="020B0603020202020204" pitchFamily="34" charset="0"/>
                        </a:rPr>
                        <a:t> </a:t>
                      </a:r>
                    </a:p>
                    <a:p>
                      <a:pPr>
                        <a:lnSpc>
                          <a:spcPct val="115000"/>
                        </a:lnSpc>
                        <a:spcAft>
                          <a:spcPts val="1000"/>
                        </a:spcAft>
                        <a:buNone/>
                      </a:pPr>
                      <a:r>
                        <a:rPr lang="en-UG" sz="1800">
                          <a:effectLst/>
                          <a:latin typeface="Trebuchet MS" panose="020B0603020202020204" pitchFamily="34" charset="0"/>
                        </a:rPr>
                        <a:t>Overfitting</a:t>
                      </a:r>
                      <a:endParaRPr lang="en-UG" sz="180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G" sz="1800" dirty="0">
                          <a:effectLst/>
                          <a:latin typeface="Trebuchet MS" panose="020B0603020202020204" pitchFamily="34" charset="0"/>
                        </a:rPr>
                        <a:t>Poor real-world performance</a:t>
                      </a:r>
                      <a:endParaRPr lang="en-UG" sz="1800" dirty="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G" sz="1800" dirty="0">
                          <a:effectLst/>
                          <a:latin typeface="Trebuchet MS" panose="020B0603020202020204" pitchFamily="34" charset="0"/>
                        </a:rPr>
                        <a:t>Compact feature set; regularization; train/</a:t>
                      </a:r>
                      <a:r>
                        <a:rPr lang="en-UG" sz="1800" dirty="0" err="1">
                          <a:effectLst/>
                          <a:latin typeface="Trebuchet MS" panose="020B0603020202020204" pitchFamily="34" charset="0"/>
                        </a:rPr>
                        <a:t>val</a:t>
                      </a:r>
                      <a:r>
                        <a:rPr lang="en-UG" sz="1800" dirty="0">
                          <a:effectLst/>
                          <a:latin typeface="Trebuchet MS" panose="020B0603020202020204" pitchFamily="34" charset="0"/>
                        </a:rPr>
                        <a:t>/holdout split</a:t>
                      </a:r>
                      <a:endParaRPr lang="en-UG" sz="1800" dirty="0">
                        <a:effectLst/>
                        <a:latin typeface="Trebuchet MS" panose="020B0603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4084802883"/>
                  </a:ext>
                </a:extLst>
              </a:tr>
            </a:tbl>
          </a:graphicData>
        </a:graphic>
      </p:graphicFrame>
    </p:spTree>
    <p:extLst>
      <p:ext uri="{BB962C8B-B14F-4D97-AF65-F5344CB8AC3E}">
        <p14:creationId xmlns:p14="http://schemas.microsoft.com/office/powerpoint/2010/main" val="319508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1600"/>
            <a:ext cx="12192000" cy="492443"/>
          </a:xfrm>
          <a:solidFill>
            <a:srgbClr val="093C91"/>
          </a:solidFill>
        </p:spPr>
        <p:txBody>
          <a:bodyPr wrap="square" lIns="0" tIns="0" rIns="0" bIns="0" rtlCol="0"/>
          <a:lstStyle/>
          <a:p>
            <a:r>
              <a:rPr lang="en-UG" sz="3200" dirty="0">
                <a:solidFill>
                  <a:schemeClr val="bg1"/>
                </a:solidFill>
              </a:rPr>
              <a:t>Background</a:t>
            </a:r>
            <a:r>
              <a:rPr lang="en-GB" sz="3200" dirty="0">
                <a:solidFill>
                  <a:schemeClr val="bg1"/>
                </a:solidFill>
              </a:rPr>
              <a:t>(1/2)</a:t>
            </a:r>
            <a:endParaRPr lang="en-UG" sz="3200" dirty="0">
              <a:solidFill>
                <a:schemeClr val="bg1"/>
              </a:solidFill>
            </a:endParaRPr>
          </a:p>
        </p:txBody>
      </p:sp>
      <p:sp>
        <p:nvSpPr>
          <p:cNvPr id="3" name="TextBox 2"/>
          <p:cNvSpPr txBox="1"/>
          <p:nvPr/>
        </p:nvSpPr>
        <p:spPr>
          <a:xfrm>
            <a:off x="107607" y="2010519"/>
            <a:ext cx="11976786" cy="4847481"/>
          </a:xfrm>
          <a:prstGeom prst="rect">
            <a:avLst/>
          </a:prstGeom>
          <a:noFill/>
          <a:ln w="3175">
            <a:noFill/>
          </a:ln>
        </p:spPr>
        <p:txBody>
          <a:bodyPr wrap="square">
            <a:spAutoFit/>
          </a:bodyPr>
          <a:lstStyle/>
          <a:p>
            <a:pPr marL="285750" indent="-285750" algn="just">
              <a:buFont typeface="Wingdings" panose="05000000000000000000" pitchFamily="2" charset="2"/>
              <a:buChar char="§"/>
            </a:pPr>
            <a:r>
              <a:rPr lang="en-UG" sz="3200" dirty="0" err="1">
                <a:latin typeface="Trebuchet MS" panose="020B0603020202020204" pitchFamily="34" charset="0"/>
              </a:rPr>
              <a:t>Nakasongola</a:t>
            </a:r>
            <a:r>
              <a:rPr lang="en-UG" sz="3200" dirty="0">
                <a:latin typeface="Trebuchet MS" panose="020B0603020202020204" pitchFamily="34" charset="0"/>
              </a:rPr>
              <a:t> District sits within Uganda’s cattle corridor, where dairy enterprises are highly exposed to rainfall variability, heat stress, feed price shocks, electricity outages, and volatile farm-gate milk prices. </a:t>
            </a:r>
            <a:endParaRPr lang="en-GB" sz="3200" dirty="0">
              <a:latin typeface="Trebuchet MS" panose="020B0603020202020204" pitchFamily="34" charset="0"/>
            </a:endParaRPr>
          </a:p>
          <a:p>
            <a:pPr marL="285750" indent="-285750" algn="just">
              <a:buFont typeface="Wingdings" panose="05000000000000000000" pitchFamily="2" charset="2"/>
              <a:buChar char="§"/>
            </a:pPr>
            <a:endParaRPr lang="en-GB" sz="3200" dirty="0">
              <a:latin typeface="Trebuchet MS" panose="020B0603020202020204" pitchFamily="34" charset="0"/>
            </a:endParaRPr>
          </a:p>
          <a:p>
            <a:pPr marL="285750" indent="-285750" algn="just">
              <a:buFont typeface="Wingdings" panose="05000000000000000000" pitchFamily="2" charset="2"/>
              <a:buChar char="§"/>
            </a:pPr>
            <a:r>
              <a:rPr lang="en-UG" sz="3200" dirty="0">
                <a:latin typeface="Trebuchet MS" panose="020B0603020202020204" pitchFamily="34" charset="0"/>
              </a:rPr>
              <a:t>Investment decisions by cooperatives, lenders, and farmers often rely on anecdotal judgment rather than structured evidence, increasing the risk of mistimed or suboptimal capital allocation. </a:t>
            </a:r>
            <a:endParaRPr lang="en-GB" sz="3200" dirty="0">
              <a:latin typeface="Trebuchet MS" panose="020B0603020202020204" pitchFamily="34" charset="0"/>
            </a:endParaRPr>
          </a:p>
          <a:p>
            <a:endParaRPr lang="en-US" sz="2100" dirty="0">
              <a:solidFill>
                <a:schemeClr val="tx1"/>
              </a:solidFill>
              <a:latin typeface="Arial" panose="020B0604020202020204" pitchFamily="34" charset="0"/>
              <a:cs typeface="Arial" panose="020B0604020202020204" pitchFamily="34" charset="0"/>
            </a:endParaRPr>
          </a:p>
        </p:txBody>
      </p:sp>
      <p:sp>
        <p:nvSpPr>
          <p:cNvPr id="4" name="Title 1"/>
          <p:cNvSpPr txBox="1">
            <a:spLocks/>
          </p:cNvSpPr>
          <p:nvPr/>
        </p:nvSpPr>
        <p:spPr>
          <a:xfrm>
            <a:off x="1" y="159087"/>
            <a:ext cx="12192000" cy="1127591"/>
          </a:xfrm>
          <a:prstGeom prst="rect">
            <a:avLst/>
          </a:prstGeom>
          <a:solidFill>
            <a:srgbClr val="093C91"/>
          </a:solidFill>
        </p:spPr>
        <p:txBody>
          <a:bodyPr wrap="square" lIns="0" tIns="0" rIns="0" bIns="0" rtlCol="0"/>
          <a:lstStyle>
            <a:defPPr>
              <a:defRPr kern="0"/>
            </a:defPPr>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solidFill>
                  <a:schemeClr val="bg1"/>
                </a:solidFill>
                <a:latin typeface="Trebuchet MS" panose="020B0603020202020204" pitchFamily="34" charset="0"/>
              </a:rPr>
              <a:t>Topic: Machine Learning-based Predictive Derisking for Dairy Investment in </a:t>
            </a:r>
            <a:r>
              <a:rPr lang="en-US" sz="3200" b="1" dirty="0" err="1">
                <a:solidFill>
                  <a:schemeClr val="bg1"/>
                </a:solidFill>
                <a:latin typeface="Trebuchet MS" panose="020B0603020202020204" pitchFamily="34" charset="0"/>
              </a:rPr>
              <a:t>Nakasongola</a:t>
            </a:r>
            <a:r>
              <a:rPr lang="en-US" sz="3200" b="1" dirty="0">
                <a:solidFill>
                  <a:schemeClr val="bg1"/>
                </a:solidFill>
                <a:latin typeface="Trebuchet MS" panose="020B0603020202020204" pitchFamily="34" charset="0"/>
              </a:rPr>
              <a:t> District.</a:t>
            </a:r>
            <a:endParaRPr lang="en-UG" sz="3200"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76971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B33E9-9BF9-E88A-21D1-A79DB1CA2A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54D1BB-6384-72C1-6B20-79222188664A}"/>
              </a:ext>
            </a:extLst>
          </p:cNvPr>
          <p:cNvSpPr>
            <a:spLocks noGrp="1"/>
          </p:cNvSpPr>
          <p:nvPr>
            <p:ph type="title"/>
          </p:nvPr>
        </p:nvSpPr>
        <p:spPr>
          <a:xfrm>
            <a:off x="31407" y="304800"/>
            <a:ext cx="12192000" cy="492443"/>
          </a:xfrm>
          <a:solidFill>
            <a:srgbClr val="093C91"/>
          </a:solidFill>
        </p:spPr>
        <p:txBody>
          <a:bodyPr wrap="square" lIns="0" tIns="0" rIns="0" bIns="0" rtlCol="0"/>
          <a:lstStyle/>
          <a:p>
            <a:r>
              <a:rPr lang="en-UG" sz="3200" dirty="0">
                <a:solidFill>
                  <a:schemeClr val="bg1"/>
                </a:solidFill>
              </a:rPr>
              <a:t>Background</a:t>
            </a:r>
            <a:r>
              <a:rPr lang="en-GB" sz="3200" dirty="0">
                <a:solidFill>
                  <a:schemeClr val="bg1"/>
                </a:solidFill>
              </a:rPr>
              <a:t>(2/2)</a:t>
            </a:r>
            <a:endParaRPr lang="en-UG" sz="3200" dirty="0">
              <a:solidFill>
                <a:schemeClr val="bg1"/>
              </a:solidFill>
            </a:endParaRPr>
          </a:p>
        </p:txBody>
      </p:sp>
      <p:sp>
        <p:nvSpPr>
          <p:cNvPr id="3" name="TextBox 2">
            <a:extLst>
              <a:ext uri="{FF2B5EF4-FFF2-40B4-BE49-F238E27FC236}">
                <a16:creationId xmlns:a16="http://schemas.microsoft.com/office/drawing/2014/main" id="{C121F129-DD7C-495D-ACD9-68F8A34382FB}"/>
              </a:ext>
            </a:extLst>
          </p:cNvPr>
          <p:cNvSpPr txBox="1"/>
          <p:nvPr/>
        </p:nvSpPr>
        <p:spPr>
          <a:xfrm>
            <a:off x="107607" y="797243"/>
            <a:ext cx="11976786" cy="6324808"/>
          </a:xfrm>
          <a:prstGeom prst="rect">
            <a:avLst/>
          </a:prstGeom>
          <a:noFill/>
          <a:ln w="3175">
            <a:noFill/>
          </a:ln>
        </p:spPr>
        <p:txBody>
          <a:bodyPr wrap="square">
            <a:spAutoFit/>
          </a:bodyPr>
          <a:lstStyle/>
          <a:p>
            <a:pPr marL="285750" lvl="1" indent="-285750" algn="just">
              <a:buFont typeface="Wingdings" panose="05000000000000000000" pitchFamily="2" charset="2"/>
              <a:buChar char="§"/>
            </a:pPr>
            <a:r>
              <a:rPr lang="en-UG" sz="3200" dirty="0">
                <a:latin typeface="Trebuchet MS" panose="020B0603020202020204" pitchFamily="34" charset="0"/>
              </a:rPr>
              <a:t>Recent advances in Python-based machine learning make it feasible to transform routinely available administrative records (milk output, costs, vet visits, loan access) and open climate proxies (CHIRPS rainfall, NASA POWER temperature, MODIS NDVI) into timely, explainable risk signals. </a:t>
            </a:r>
            <a:endParaRPr lang="en-GB" sz="3200" dirty="0">
              <a:latin typeface="Trebuchet MS" panose="020B0603020202020204" pitchFamily="34" charset="0"/>
            </a:endParaRPr>
          </a:p>
          <a:p>
            <a:pPr lvl="1" algn="just"/>
            <a:endParaRPr lang="en-GB" sz="3200" dirty="0">
              <a:latin typeface="Trebuchet MS" panose="020B0603020202020204" pitchFamily="34" charset="0"/>
            </a:endParaRPr>
          </a:p>
          <a:p>
            <a:pPr marL="285750" lvl="1" indent="-285750" algn="just">
              <a:buFont typeface="Wingdings" panose="05000000000000000000" pitchFamily="2" charset="2"/>
              <a:buChar char="§"/>
            </a:pPr>
            <a:r>
              <a:rPr lang="en-UG" sz="3200" dirty="0">
                <a:latin typeface="Trebuchet MS" panose="020B0603020202020204" pitchFamily="34" charset="0"/>
              </a:rPr>
              <a:t>An object-oriented system that ingests these indicators, learns patterns from historical months, and produces a monthly “investment feasibility” score with short explanations can help de-risk decisions while remaining lightweight and transparent for low-data contexts like </a:t>
            </a:r>
            <a:r>
              <a:rPr lang="en-UG" sz="3200" dirty="0" err="1">
                <a:latin typeface="Trebuchet MS" panose="020B0603020202020204" pitchFamily="34" charset="0"/>
              </a:rPr>
              <a:t>Nakasongola</a:t>
            </a:r>
            <a:r>
              <a:rPr lang="en-UG" sz="3200" dirty="0">
                <a:latin typeface="Trebuchet MS" panose="020B0603020202020204" pitchFamily="34" charset="0"/>
              </a:rPr>
              <a:t> Cattle Corridor.</a:t>
            </a:r>
          </a:p>
          <a:p>
            <a:endParaRPr lang="en-US" sz="21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1364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430887"/>
          </a:xfrm>
          <a:solidFill>
            <a:srgbClr val="093C91"/>
          </a:solidFill>
        </p:spPr>
        <p:txBody>
          <a:bodyPr wrap="square" lIns="0" tIns="0" rIns="0" bIns="0" rtlCol="0"/>
          <a:lstStyle/>
          <a:p>
            <a:pPr algn="l" defTabSz="457200" rtl="0">
              <a:spcBef>
                <a:spcPct val="0"/>
              </a:spcBef>
            </a:pPr>
            <a:r>
              <a:rPr lang="en-GB" sz="2800" kern="1200" dirty="0">
                <a:solidFill>
                  <a:schemeClr val="bg1"/>
                </a:solidFill>
                <a:latin typeface="+mj-lt"/>
                <a:cs typeface="+mj-cs"/>
              </a:rPr>
              <a:t>Problem Statement: Purpose and Specific Objectives and Relevance</a:t>
            </a:r>
            <a:endParaRPr sz="2800" kern="1200" dirty="0">
              <a:solidFill>
                <a:schemeClr val="bg1"/>
              </a:solidFill>
              <a:latin typeface="+mj-lt"/>
              <a:cs typeface="+mj-cs"/>
            </a:endParaRPr>
          </a:p>
        </p:txBody>
      </p:sp>
      <p:sp>
        <p:nvSpPr>
          <p:cNvPr id="21" name="TextBox 20"/>
          <p:cNvSpPr txBox="1"/>
          <p:nvPr/>
        </p:nvSpPr>
        <p:spPr>
          <a:xfrm>
            <a:off x="194994" y="3830763"/>
            <a:ext cx="11889651" cy="1231106"/>
          </a:xfrm>
          <a:prstGeom prst="rect">
            <a:avLst/>
          </a:prstGeom>
          <a:noFill/>
          <a:ln w="3175">
            <a:solidFill>
              <a:schemeClr val="tx1"/>
            </a:solidFill>
          </a:ln>
        </p:spPr>
        <p:txBody>
          <a:bodyPr wrap="square">
            <a:spAutoFit/>
          </a:bodyPr>
          <a:lstStyle/>
          <a:p>
            <a:pPr>
              <a:defRPr sz="2000" b="1"/>
            </a:pPr>
            <a:r>
              <a:rPr lang="en-US" dirty="0">
                <a:solidFill>
                  <a:schemeClr val="tx2"/>
                </a:solidFill>
              </a:rPr>
              <a:t>Specific Objectives:</a:t>
            </a:r>
          </a:p>
          <a:p>
            <a:pPr marL="342900" lvl="0" indent="-342900" rtl="0">
              <a:buFont typeface="+mj-lt"/>
              <a:buAutoNum type="arabicPeriod"/>
            </a:pPr>
            <a:r>
              <a:rPr lang="en-UG" dirty="0">
                <a:latin typeface="Trebuchet MS" panose="020B0603020202020204" pitchFamily="34" charset="0"/>
              </a:rPr>
              <a:t>To design and implement an OOP Python pipeline for dairy investment risk prediction.</a:t>
            </a:r>
          </a:p>
          <a:p>
            <a:pPr marL="342900" lvl="0" indent="-342900">
              <a:buFont typeface="+mj-lt"/>
              <a:buAutoNum type="arabicPeriod"/>
            </a:pPr>
            <a:r>
              <a:rPr lang="en-UG" dirty="0">
                <a:latin typeface="Trebuchet MS" panose="020B0603020202020204" pitchFamily="34" charset="0"/>
              </a:rPr>
              <a:t>To train and validate baseline predictive models using retrospective panel data (Jan2023–Deck2024).</a:t>
            </a:r>
          </a:p>
          <a:p>
            <a:pPr marL="342900" lvl="0" indent="-342900">
              <a:buFont typeface="+mj-lt"/>
              <a:buAutoNum type="arabicPeriod"/>
            </a:pPr>
            <a:r>
              <a:rPr lang="en-UG" dirty="0">
                <a:latin typeface="Trebuchet MS" panose="020B0603020202020204" pitchFamily="34" charset="0"/>
              </a:rPr>
              <a:t>To deliver </a:t>
            </a:r>
            <a:r>
              <a:rPr lang="en-UG" dirty="0"/>
              <a:t>actionable, explainable outputs for decision support.</a:t>
            </a:r>
          </a:p>
        </p:txBody>
      </p:sp>
      <p:sp>
        <p:nvSpPr>
          <p:cNvPr id="6" name="TextBox 5"/>
          <p:cNvSpPr txBox="1"/>
          <p:nvPr/>
        </p:nvSpPr>
        <p:spPr>
          <a:xfrm>
            <a:off x="171180" y="2394231"/>
            <a:ext cx="11889651" cy="1200329"/>
          </a:xfrm>
          <a:prstGeom prst="rect">
            <a:avLst/>
          </a:prstGeom>
          <a:noFill/>
          <a:ln w="3175">
            <a:solidFill>
              <a:schemeClr val="tx1"/>
            </a:solidFill>
          </a:ln>
        </p:spPr>
        <p:txBody>
          <a:bodyPr wrap="square" rtlCol="0">
            <a:spAutoFit/>
          </a:bodyPr>
          <a:lstStyle/>
          <a:p>
            <a:pPr lvl="0" algn="just"/>
            <a:r>
              <a:rPr lang="en-US" b="1" dirty="0">
                <a:solidFill>
                  <a:schemeClr val="tx2"/>
                </a:solidFill>
                <a:latin typeface="Trebuchet MS" panose="020B0603020202020204" pitchFamily="34" charset="0"/>
                <a:cs typeface="Arial" panose="020B0604020202020204" pitchFamily="34" charset="0"/>
              </a:rPr>
              <a:t>Purpose:</a:t>
            </a:r>
          </a:p>
          <a:p>
            <a:r>
              <a:rPr lang="en-US" dirty="0">
                <a:latin typeface="Trebuchet MS" panose="020B0603020202020204" pitchFamily="34" charset="0"/>
              </a:rPr>
              <a:t>To design a Python oriented prototype that ingests de-identified </a:t>
            </a:r>
            <a:r>
              <a:rPr lang="en-US" dirty="0" err="1">
                <a:latin typeface="Trebuchet MS" panose="020B0603020202020204" pitchFamily="34" charset="0"/>
              </a:rPr>
              <a:t>Nakasongola</a:t>
            </a:r>
            <a:r>
              <a:rPr lang="en-US" dirty="0">
                <a:latin typeface="Trebuchet MS" panose="020B0603020202020204" pitchFamily="34" charset="0"/>
              </a:rPr>
              <a:t> farm/cooperative and open climate data(Jan2023–Dec2024), trains baseline machine learning models, and outputs interpretable monthly investment-feasibility scores to de-risk dairy decisions.</a:t>
            </a:r>
            <a:endParaRPr lang="en-UG" dirty="0">
              <a:latin typeface="Trebuchet MS" panose="020B0603020202020204" pitchFamily="34" charset="0"/>
            </a:endParaRPr>
          </a:p>
        </p:txBody>
      </p:sp>
      <p:sp>
        <p:nvSpPr>
          <p:cNvPr id="38" name="TextBox 37"/>
          <p:cNvSpPr txBox="1"/>
          <p:nvPr/>
        </p:nvSpPr>
        <p:spPr>
          <a:xfrm>
            <a:off x="159274" y="739682"/>
            <a:ext cx="11913464" cy="1477328"/>
          </a:xfrm>
          <a:prstGeom prst="rect">
            <a:avLst/>
          </a:prstGeom>
          <a:noFill/>
          <a:ln w="3175">
            <a:solidFill>
              <a:schemeClr val="tx1"/>
            </a:solidFill>
          </a:ln>
        </p:spPr>
        <p:txBody>
          <a:bodyPr wrap="square" rtlCol="0">
            <a:spAutoFit/>
          </a:bodyPr>
          <a:lstStyle/>
          <a:p>
            <a:r>
              <a:rPr lang="en-US" b="1" dirty="0">
                <a:solidFill>
                  <a:schemeClr val="tx2"/>
                </a:solidFill>
                <a:latin typeface="Trebuchet MS" panose="020B0603020202020204" pitchFamily="34" charset="0"/>
                <a:cs typeface="Arial" panose="020B0604020202020204" pitchFamily="34" charset="0"/>
              </a:rPr>
              <a:t>Purpose:</a:t>
            </a:r>
          </a:p>
          <a:p>
            <a:r>
              <a:rPr lang="en-US" dirty="0">
                <a:latin typeface="Trebuchet MS" panose="020B0603020202020204" pitchFamily="34" charset="0"/>
              </a:rPr>
              <a:t>Private dairy investors in Uganda’s cattle corridor face uncertainty in production, climate and market conditions. Decisions rely on anecdote, leading to underinvestment or mistimed capital. This project proposes an object-oriented python system that ingests multi-source indicators and predicts monthly investment feasibility, with concise risk explanations for decision support.</a:t>
            </a:r>
            <a:endParaRPr lang="en-UG" dirty="0">
              <a:latin typeface="Trebuchet MS" panose="020B0603020202020204" pitchFamily="34" charset="0"/>
            </a:endParaRPr>
          </a:p>
        </p:txBody>
      </p:sp>
      <p:sp>
        <p:nvSpPr>
          <p:cNvPr id="4" name="TextBox 3">
            <a:extLst>
              <a:ext uri="{FF2B5EF4-FFF2-40B4-BE49-F238E27FC236}">
                <a16:creationId xmlns:a16="http://schemas.microsoft.com/office/drawing/2014/main" id="{306B1824-2F7C-E400-7F7E-37C9865ED479}"/>
              </a:ext>
            </a:extLst>
          </p:cNvPr>
          <p:cNvSpPr txBox="1"/>
          <p:nvPr/>
        </p:nvSpPr>
        <p:spPr>
          <a:xfrm>
            <a:off x="194994" y="5319364"/>
            <a:ext cx="11889651" cy="1200329"/>
          </a:xfrm>
          <a:prstGeom prst="rect">
            <a:avLst/>
          </a:prstGeom>
          <a:noFill/>
          <a:ln w="3175">
            <a:solidFill>
              <a:schemeClr val="tx1"/>
            </a:solidFill>
          </a:ln>
        </p:spPr>
        <p:txBody>
          <a:bodyPr wrap="square" rtlCol="0">
            <a:spAutoFit/>
          </a:bodyPr>
          <a:lstStyle/>
          <a:p>
            <a:pPr lvl="0" algn="just"/>
            <a:r>
              <a:rPr lang="en-US" b="1" dirty="0">
                <a:solidFill>
                  <a:schemeClr val="tx2"/>
                </a:solidFill>
                <a:latin typeface="Trebuchet MS" panose="020B0603020202020204" pitchFamily="34" charset="0"/>
                <a:cs typeface="Arial" panose="020B0604020202020204" pitchFamily="34" charset="0"/>
              </a:rPr>
              <a:t>Relevance:</a:t>
            </a:r>
          </a:p>
          <a:p>
            <a:r>
              <a:rPr lang="en-US" dirty="0">
                <a:latin typeface="Trebuchet MS" panose="020B0603020202020204" pitchFamily="34" charset="0"/>
              </a:rPr>
              <a:t>Dairy is an essential investment for capital in </a:t>
            </a:r>
            <a:r>
              <a:rPr lang="en-US" dirty="0" err="1">
                <a:latin typeface="Trebuchet MS" panose="020B0603020202020204" pitchFamily="34" charset="0"/>
              </a:rPr>
              <a:t>Nakasongola</a:t>
            </a:r>
            <a:r>
              <a:rPr lang="en-US" dirty="0">
                <a:latin typeface="Trebuchet MS" panose="020B0603020202020204" pitchFamily="34" charset="0"/>
              </a:rPr>
              <a:t> District yet sensitive to rainfall variability, heat stress, and price volatility. A small, explainable model that converts available indicators into an investment-feasibility signal can de-risk capital for lenders, cooperatives and farmers. </a:t>
            </a:r>
            <a:endParaRPr lang="en-UG" dirty="0">
              <a:latin typeface="Trebuchet MS" panose="020B0603020202020204" pitchFamily="34" charset="0"/>
            </a:endParaRPr>
          </a:p>
        </p:txBody>
      </p:sp>
    </p:spTree>
    <p:extLst>
      <p:ext uri="{BB962C8B-B14F-4D97-AF65-F5344CB8AC3E}">
        <p14:creationId xmlns:p14="http://schemas.microsoft.com/office/powerpoint/2010/main" val="361807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1890"/>
            <a:ext cx="12192000" cy="492443"/>
          </a:xfrm>
          <a:solidFill>
            <a:srgbClr val="093C91"/>
          </a:solidFill>
        </p:spPr>
        <p:txBody>
          <a:bodyPr wrap="square" lIns="0" tIns="0" rIns="0" bIns="0" rtlCol="0">
            <a:spAutoFit/>
          </a:bodyPr>
          <a:lstStyle/>
          <a:p>
            <a:pPr algn="l" defTabSz="457200" rtl="0">
              <a:spcBef>
                <a:spcPct val="0"/>
              </a:spcBef>
            </a:pPr>
            <a:r>
              <a:rPr lang="en-US" sz="2800" kern="1200" dirty="0">
                <a:solidFill>
                  <a:schemeClr val="bg1"/>
                </a:solidFill>
                <a:latin typeface="+mj-lt"/>
                <a:cs typeface="+mj-cs"/>
              </a:rPr>
              <a:t> </a:t>
            </a:r>
            <a:r>
              <a:rPr lang="en-GB" sz="3200" kern="1200" dirty="0">
                <a:solidFill>
                  <a:schemeClr val="bg1"/>
                </a:solidFill>
                <a:latin typeface="Arial Black" panose="020B0A04020102020204" pitchFamily="34" charset="0"/>
                <a:cs typeface="+mj-cs"/>
              </a:rPr>
              <a:t>Scope</a:t>
            </a:r>
            <a:endParaRPr sz="2800" kern="1200" dirty="0">
              <a:solidFill>
                <a:schemeClr val="bg1"/>
              </a:solidFill>
              <a:latin typeface="Arial Black" panose="020B0A04020102020204" pitchFamily="34" charset="0"/>
              <a:cs typeface="+mj-cs"/>
            </a:endParaRPr>
          </a:p>
        </p:txBody>
      </p:sp>
      <p:sp>
        <p:nvSpPr>
          <p:cNvPr id="3" name="TextBox 2"/>
          <p:cNvSpPr txBox="1"/>
          <p:nvPr/>
        </p:nvSpPr>
        <p:spPr>
          <a:xfrm>
            <a:off x="180975" y="654333"/>
            <a:ext cx="11830050" cy="6063198"/>
          </a:xfrm>
          <a:prstGeom prst="rect">
            <a:avLst/>
          </a:prstGeom>
          <a:noFill/>
        </p:spPr>
        <p:txBody>
          <a:bodyPr wrap="square">
            <a:spAutoFit/>
          </a:bodyPr>
          <a:lstStyle/>
          <a:p>
            <a:r>
              <a:rPr lang="en-US" sz="3200" dirty="0">
                <a:latin typeface="Trebuchet MS" panose="020B0603020202020204" pitchFamily="34" charset="0"/>
              </a:rPr>
              <a:t>Build a modular object-oriented programming using python (OOP) system with: </a:t>
            </a:r>
          </a:p>
          <a:p>
            <a:endParaRPr lang="en-UG" sz="1600" dirty="0">
              <a:latin typeface="Trebuchet MS" panose="020B0603020202020204" pitchFamily="34" charset="0"/>
            </a:endParaRPr>
          </a:p>
          <a:p>
            <a:pPr marL="285750" lvl="0" indent="-285750">
              <a:buFont typeface="Wingdings" panose="05000000000000000000" pitchFamily="2" charset="2"/>
              <a:buChar char="q"/>
            </a:pPr>
            <a:r>
              <a:rPr lang="en-US" sz="3200" dirty="0">
                <a:latin typeface="Trebuchet MS" panose="020B0603020202020204" pitchFamily="34" charset="0"/>
              </a:rPr>
              <a:t>Data models and validation</a:t>
            </a:r>
            <a:endParaRPr lang="en-UG" sz="3200" dirty="0">
              <a:latin typeface="Trebuchet MS" panose="020B0603020202020204" pitchFamily="34" charset="0"/>
            </a:endParaRPr>
          </a:p>
          <a:p>
            <a:pPr marL="285750" lvl="0" indent="-285750">
              <a:buFont typeface="Wingdings" panose="05000000000000000000" pitchFamily="2" charset="2"/>
              <a:buChar char="q"/>
            </a:pPr>
            <a:r>
              <a:rPr lang="en-US" sz="3200" dirty="0">
                <a:latin typeface="Trebuchet MS" panose="020B0603020202020204" pitchFamily="34" charset="0"/>
              </a:rPr>
              <a:t>Pipelines for loading, cleaning and features</a:t>
            </a:r>
            <a:endParaRPr lang="en-UG" sz="3200" dirty="0">
              <a:latin typeface="Trebuchet MS" panose="020B0603020202020204" pitchFamily="34" charset="0"/>
            </a:endParaRPr>
          </a:p>
          <a:p>
            <a:pPr marL="285750" lvl="0" indent="-285750">
              <a:buFont typeface="Wingdings" panose="05000000000000000000" pitchFamily="2" charset="2"/>
              <a:buChar char="q"/>
            </a:pPr>
            <a:r>
              <a:rPr lang="en-US" sz="3200" dirty="0">
                <a:latin typeface="Trebuchet MS" panose="020B0603020202020204" pitchFamily="34" charset="0"/>
              </a:rPr>
              <a:t>Baseline classifiers (Logistic Regression and Random Forest)</a:t>
            </a:r>
            <a:endParaRPr lang="en-UG" sz="3200" dirty="0">
              <a:latin typeface="Trebuchet MS" panose="020B0603020202020204" pitchFamily="34" charset="0"/>
            </a:endParaRPr>
          </a:p>
          <a:p>
            <a:pPr marL="285750" lvl="0" indent="-285750">
              <a:buFont typeface="Wingdings" panose="05000000000000000000" pitchFamily="2" charset="2"/>
              <a:buChar char="q"/>
            </a:pPr>
            <a:r>
              <a:rPr lang="en-US" sz="3200" dirty="0">
                <a:latin typeface="Trebuchet MS" panose="020B0603020202020204" pitchFamily="34" charset="0"/>
              </a:rPr>
              <a:t>Explainability (feature importances/SHAP); and,</a:t>
            </a:r>
            <a:endParaRPr lang="en-UG" sz="3200" dirty="0">
              <a:latin typeface="Trebuchet MS" panose="020B0603020202020204" pitchFamily="34" charset="0"/>
            </a:endParaRPr>
          </a:p>
          <a:p>
            <a:pPr marL="285750" lvl="0" indent="-285750">
              <a:buFont typeface="Wingdings" panose="05000000000000000000" pitchFamily="2" charset="2"/>
              <a:buChar char="q"/>
            </a:pPr>
            <a:r>
              <a:rPr lang="en-US" sz="3200" dirty="0">
                <a:latin typeface="Trebuchet MS" panose="020B0603020202020204" pitchFamily="34" charset="0"/>
              </a:rPr>
              <a:t>Interfaces: Command-Line Interface (CLI), and an interactive dashboard(</a:t>
            </a:r>
            <a:r>
              <a:rPr lang="en-US" sz="3200" dirty="0" err="1">
                <a:latin typeface="Trebuchet MS" panose="020B0603020202020204" pitchFamily="34" charset="0"/>
              </a:rPr>
              <a:t>streamlit</a:t>
            </a:r>
            <a:r>
              <a:rPr lang="en-US" sz="3200" dirty="0">
                <a:latin typeface="Trebuchet MS" panose="020B0603020202020204" pitchFamily="34" charset="0"/>
              </a:rPr>
              <a:t>) for visualizing predictions, model performance, and drivers.</a:t>
            </a:r>
            <a:endParaRPr lang="en-UG" sz="3200" dirty="0">
              <a:latin typeface="Trebuchet MS" panose="020B0603020202020204" pitchFamily="34" charset="0"/>
            </a:endParaRPr>
          </a:p>
          <a:p>
            <a:pPr marL="285750" lvl="0" indent="-285750">
              <a:buFont typeface="Wingdings" panose="05000000000000000000" pitchFamily="2" charset="2"/>
              <a:buChar char="q"/>
            </a:pPr>
            <a:r>
              <a:rPr lang="en-US" sz="3200" dirty="0">
                <a:latin typeface="Trebuchet MS" panose="020B0603020202020204" pitchFamily="34" charset="0"/>
              </a:rPr>
              <a:t>Deliver clean code, tests, </a:t>
            </a:r>
            <a:r>
              <a:rPr lang="en-US" sz="3200" dirty="0" err="1">
                <a:latin typeface="Trebuchet MS" panose="020B0603020202020204" pitchFamily="34" charset="0"/>
              </a:rPr>
              <a:t>Nakasongola</a:t>
            </a:r>
            <a:r>
              <a:rPr lang="en-US" sz="3200" dirty="0">
                <a:latin typeface="Trebuchet MS" panose="020B0603020202020204" pitchFamily="34" charset="0"/>
              </a:rPr>
              <a:t> district dataset (Jan 2014–Dec 2024), and a README.</a:t>
            </a:r>
            <a:endParaRPr lang="en-UG" sz="3200" dirty="0">
              <a:latin typeface="Trebuchet MS" panose="020B0603020202020204" pitchFamily="34" charset="0"/>
            </a:endParaRPr>
          </a:p>
          <a:p>
            <a:endParaRPr lang="en-US" sz="2000"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781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FE7F5-054E-04D6-0610-2401A9865C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AE67F2-3C05-7E52-8807-9658DB755DA9}"/>
              </a:ext>
            </a:extLst>
          </p:cNvPr>
          <p:cNvSpPr>
            <a:spLocks noGrp="1"/>
          </p:cNvSpPr>
          <p:nvPr>
            <p:ph type="title"/>
          </p:nvPr>
        </p:nvSpPr>
        <p:spPr>
          <a:xfrm>
            <a:off x="0" y="161890"/>
            <a:ext cx="12192000" cy="492443"/>
          </a:xfrm>
          <a:solidFill>
            <a:srgbClr val="093C91"/>
          </a:solidFill>
        </p:spPr>
        <p:txBody>
          <a:bodyPr wrap="square" lIns="0" tIns="0" rIns="0" bIns="0" rtlCol="0">
            <a:spAutoFit/>
          </a:bodyPr>
          <a:lstStyle/>
          <a:p>
            <a:pPr algn="l" defTabSz="457200" rtl="0">
              <a:spcBef>
                <a:spcPct val="0"/>
              </a:spcBef>
            </a:pPr>
            <a:r>
              <a:rPr lang="en-US" sz="2800" kern="1200" dirty="0">
                <a:solidFill>
                  <a:schemeClr val="bg1"/>
                </a:solidFill>
                <a:latin typeface="+mj-lt"/>
                <a:cs typeface="+mj-cs"/>
              </a:rPr>
              <a:t> </a:t>
            </a:r>
            <a:r>
              <a:rPr lang="en-GB" sz="3200" kern="1200" dirty="0">
                <a:solidFill>
                  <a:schemeClr val="bg1"/>
                </a:solidFill>
                <a:latin typeface="Arial Black" panose="020B0A04020102020204" pitchFamily="34" charset="0"/>
                <a:cs typeface="+mj-cs"/>
              </a:rPr>
              <a:t>Expected Outcomes and Deliverables</a:t>
            </a:r>
            <a:endParaRPr sz="2800" kern="1200" dirty="0">
              <a:solidFill>
                <a:schemeClr val="bg1"/>
              </a:solidFill>
              <a:latin typeface="Arial Black" panose="020B0A04020102020204" pitchFamily="34" charset="0"/>
              <a:cs typeface="+mj-cs"/>
            </a:endParaRPr>
          </a:p>
        </p:txBody>
      </p:sp>
      <p:sp>
        <p:nvSpPr>
          <p:cNvPr id="3" name="TextBox 2">
            <a:extLst>
              <a:ext uri="{FF2B5EF4-FFF2-40B4-BE49-F238E27FC236}">
                <a16:creationId xmlns:a16="http://schemas.microsoft.com/office/drawing/2014/main" id="{291A589A-7565-DE5D-2594-4464A925D52F}"/>
              </a:ext>
            </a:extLst>
          </p:cNvPr>
          <p:cNvSpPr txBox="1"/>
          <p:nvPr/>
        </p:nvSpPr>
        <p:spPr>
          <a:xfrm>
            <a:off x="180975" y="1295400"/>
            <a:ext cx="11830050" cy="5324535"/>
          </a:xfrm>
          <a:prstGeom prst="rect">
            <a:avLst/>
          </a:prstGeom>
          <a:noFill/>
        </p:spPr>
        <p:txBody>
          <a:bodyPr wrap="square">
            <a:spAutoFit/>
          </a:bodyPr>
          <a:lstStyle/>
          <a:p>
            <a:pPr marL="285750" lvl="0" indent="-285750">
              <a:buFont typeface="Wingdings" panose="05000000000000000000" pitchFamily="2" charset="2"/>
              <a:buChar char="§"/>
            </a:pPr>
            <a:r>
              <a:rPr lang="en-US" sz="3200" dirty="0">
                <a:latin typeface="Trebuchet MS" panose="020B0603020202020204" pitchFamily="34" charset="0"/>
              </a:rPr>
              <a:t>Trained baseline model with accuracy/ROC-AUC and confusion matrix.</a:t>
            </a:r>
          </a:p>
          <a:p>
            <a:pPr lvl="0"/>
            <a:endParaRPr lang="en-UG" sz="3200" dirty="0">
              <a:latin typeface="Trebuchet MS" panose="020B0603020202020204" pitchFamily="34" charset="0"/>
            </a:endParaRPr>
          </a:p>
          <a:p>
            <a:pPr marL="285750" lvl="0" indent="-285750">
              <a:buFont typeface="Wingdings" panose="05000000000000000000" pitchFamily="2" charset="2"/>
              <a:buChar char="§"/>
            </a:pPr>
            <a:r>
              <a:rPr lang="en-US" sz="3200" dirty="0">
                <a:latin typeface="Trebuchet MS" panose="020B0603020202020204" pitchFamily="34" charset="0"/>
              </a:rPr>
              <a:t>Global feature importances and example local explanations.</a:t>
            </a:r>
          </a:p>
          <a:p>
            <a:pPr lvl="0"/>
            <a:endParaRPr lang="en-UG" sz="3200" dirty="0">
              <a:latin typeface="Trebuchet MS" panose="020B0603020202020204" pitchFamily="34" charset="0"/>
            </a:endParaRPr>
          </a:p>
          <a:p>
            <a:pPr marL="285750" lvl="0" indent="-285750">
              <a:buFont typeface="Wingdings" panose="05000000000000000000" pitchFamily="2" charset="2"/>
              <a:buChar char="§"/>
            </a:pPr>
            <a:r>
              <a:rPr lang="en-US" sz="3200" dirty="0">
                <a:latin typeface="Trebuchet MS" panose="020B0603020202020204" pitchFamily="34" charset="0"/>
              </a:rPr>
              <a:t>Explainable, actionable feasibility scores for decision support.</a:t>
            </a:r>
          </a:p>
          <a:p>
            <a:pPr lvl="0"/>
            <a:endParaRPr lang="en-UG" sz="3200" dirty="0">
              <a:latin typeface="Trebuchet MS" panose="020B0603020202020204" pitchFamily="34" charset="0"/>
            </a:endParaRPr>
          </a:p>
          <a:p>
            <a:pPr marL="285750" lvl="0" indent="-285750">
              <a:buFont typeface="Wingdings" panose="05000000000000000000" pitchFamily="2" charset="2"/>
              <a:buChar char="§"/>
            </a:pPr>
            <a:r>
              <a:rPr lang="en-US" sz="3200" dirty="0">
                <a:latin typeface="Trebuchet MS" panose="020B0603020202020204" pitchFamily="34" charset="0"/>
              </a:rPr>
              <a:t>Auto-generated feasibility report (DOCX/CSV) summarizing predictions by month/farm.</a:t>
            </a:r>
            <a:endParaRPr lang="en-UG" sz="3200" dirty="0">
              <a:latin typeface="Trebuchet MS" panose="020B0603020202020204" pitchFamily="34" charset="0"/>
            </a:endParaRPr>
          </a:p>
          <a:p>
            <a:endParaRPr lang="en-US" sz="2000"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751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1A9F8-AFA9-4447-B60E-2BE630B66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9C1ABC-D8B7-0EAE-A630-AD76843B5BBE}"/>
              </a:ext>
            </a:extLst>
          </p:cNvPr>
          <p:cNvSpPr>
            <a:spLocks noGrp="1"/>
          </p:cNvSpPr>
          <p:nvPr>
            <p:ph type="title"/>
          </p:nvPr>
        </p:nvSpPr>
        <p:spPr>
          <a:xfrm>
            <a:off x="0" y="161890"/>
            <a:ext cx="12192000" cy="492443"/>
          </a:xfrm>
          <a:solidFill>
            <a:srgbClr val="093C91"/>
          </a:solidFill>
        </p:spPr>
        <p:txBody>
          <a:bodyPr wrap="square" lIns="0" tIns="0" rIns="0" bIns="0" rtlCol="0">
            <a:spAutoFit/>
          </a:bodyPr>
          <a:lstStyle/>
          <a:p>
            <a:pPr algn="l" defTabSz="457200" rtl="0">
              <a:spcBef>
                <a:spcPct val="0"/>
              </a:spcBef>
            </a:pPr>
            <a:r>
              <a:rPr lang="en-US" sz="2800" kern="1200" dirty="0">
                <a:solidFill>
                  <a:schemeClr val="bg1"/>
                </a:solidFill>
                <a:latin typeface="+mj-lt"/>
                <a:cs typeface="+mj-cs"/>
              </a:rPr>
              <a:t> </a:t>
            </a:r>
            <a:r>
              <a:rPr lang="en-GB" sz="3200" kern="1200" dirty="0">
                <a:solidFill>
                  <a:schemeClr val="bg1"/>
                </a:solidFill>
                <a:latin typeface="Trebuchet MS" panose="020B0603020202020204" pitchFamily="34" charset="0"/>
                <a:cs typeface="+mj-cs"/>
              </a:rPr>
              <a:t>Approach &amp; Methodology(data Acquisition &amp; Modelling)</a:t>
            </a:r>
            <a:endParaRPr sz="2800" kern="1200" dirty="0">
              <a:solidFill>
                <a:schemeClr val="bg1"/>
              </a:solidFill>
              <a:latin typeface="Trebuchet MS" panose="020B0603020202020204" pitchFamily="34" charset="0"/>
              <a:cs typeface="+mj-cs"/>
            </a:endParaRPr>
          </a:p>
        </p:txBody>
      </p:sp>
      <p:sp>
        <p:nvSpPr>
          <p:cNvPr id="3" name="TextBox 2">
            <a:extLst>
              <a:ext uri="{FF2B5EF4-FFF2-40B4-BE49-F238E27FC236}">
                <a16:creationId xmlns:a16="http://schemas.microsoft.com/office/drawing/2014/main" id="{E4DDB1DA-004D-743E-8E7F-4B3FA58C3449}"/>
              </a:ext>
            </a:extLst>
          </p:cNvPr>
          <p:cNvSpPr txBox="1"/>
          <p:nvPr/>
        </p:nvSpPr>
        <p:spPr>
          <a:xfrm>
            <a:off x="180975" y="838200"/>
            <a:ext cx="11830050" cy="5632311"/>
          </a:xfrm>
          <a:prstGeom prst="rect">
            <a:avLst/>
          </a:prstGeom>
          <a:noFill/>
        </p:spPr>
        <p:txBody>
          <a:bodyPr wrap="square">
            <a:spAutoFit/>
          </a:bodyPr>
          <a:lstStyle/>
          <a:p>
            <a:pPr algn="just"/>
            <a:r>
              <a:rPr lang="en-UG" sz="2400" dirty="0">
                <a:latin typeface="Trebuchet MS" panose="020B0603020202020204" pitchFamily="34" charset="0"/>
              </a:rPr>
              <a:t>The study will adopt a retrospective panel data (Jan 2023–Dec 2024) for </a:t>
            </a:r>
            <a:r>
              <a:rPr lang="en-UG" sz="2400" dirty="0" err="1">
                <a:latin typeface="Trebuchet MS" panose="020B0603020202020204" pitchFamily="34" charset="0"/>
              </a:rPr>
              <a:t>Nakasongola</a:t>
            </a:r>
            <a:r>
              <a:rPr lang="en-UG" sz="2400" dirty="0">
                <a:latin typeface="Trebuchet MS" panose="020B0603020202020204" pitchFamily="34" charset="0"/>
              </a:rPr>
              <a:t> (District) Cattle Corridor</a:t>
            </a:r>
            <a:endParaRPr lang="en-GB" sz="2400" dirty="0">
              <a:latin typeface="Trebuchet MS" panose="020B0603020202020204" pitchFamily="34" charset="0"/>
            </a:endParaRPr>
          </a:p>
          <a:p>
            <a:pPr algn="just"/>
            <a:endParaRPr lang="en-GB" sz="2400" dirty="0">
              <a:latin typeface="Trebuchet MS" panose="020B0603020202020204" pitchFamily="34" charset="0"/>
            </a:endParaRPr>
          </a:p>
          <a:p>
            <a:pPr marL="285750" indent="-285750" algn="just">
              <a:buFont typeface="Wingdings" panose="05000000000000000000" pitchFamily="2" charset="2"/>
              <a:buChar char="§"/>
            </a:pPr>
            <a:r>
              <a:rPr lang="en-UG" sz="2400" dirty="0">
                <a:latin typeface="Trebuchet MS" panose="020B0603020202020204" pitchFamily="34" charset="0"/>
              </a:rPr>
              <a:t>Working with existing data minimizes burden/ethics risks, captures both wet/dry seasons, and enables a clean temporal validation (train on 2023 to predict 2024). </a:t>
            </a:r>
            <a:endParaRPr lang="en-GB" sz="2400" dirty="0">
              <a:latin typeface="Trebuchet MS" panose="020B0603020202020204" pitchFamily="34" charset="0"/>
            </a:endParaRPr>
          </a:p>
          <a:p>
            <a:pPr algn="just"/>
            <a:endParaRPr lang="en-GB" sz="2400" dirty="0">
              <a:latin typeface="Trebuchet MS" panose="020B0603020202020204" pitchFamily="34" charset="0"/>
            </a:endParaRPr>
          </a:p>
          <a:p>
            <a:pPr marL="285750" indent="-285750" algn="just">
              <a:buFont typeface="Wingdings" panose="05000000000000000000" pitchFamily="2" charset="2"/>
              <a:buChar char="§"/>
            </a:pPr>
            <a:r>
              <a:rPr lang="en-UG" sz="2400" dirty="0">
                <a:latin typeface="Trebuchet MS" panose="020B0603020202020204" pitchFamily="34" charset="0"/>
              </a:rPr>
              <a:t>The target </a:t>
            </a:r>
            <a:r>
              <a:rPr lang="en-UG" sz="2400" dirty="0" err="1">
                <a:latin typeface="Trebuchet MS" panose="020B0603020202020204" pitchFamily="34" charset="0"/>
              </a:rPr>
              <a:t>investment_feasible</a:t>
            </a:r>
            <a:r>
              <a:rPr lang="en-UG" sz="2400" dirty="0">
                <a:latin typeface="Trebuchet MS" panose="020B0603020202020204" pitchFamily="34" charset="0"/>
              </a:rPr>
              <a:t> (0/1) will be derived from transparent business rules (positive margin after feed costs within a price band and limited outages). </a:t>
            </a:r>
            <a:endParaRPr lang="en-GB" sz="2400" dirty="0">
              <a:latin typeface="Trebuchet MS" panose="020B0603020202020204" pitchFamily="34" charset="0"/>
            </a:endParaRPr>
          </a:p>
          <a:p>
            <a:pPr algn="just"/>
            <a:endParaRPr lang="en-GB" sz="2400" dirty="0">
              <a:latin typeface="Trebuchet MS" panose="020B0603020202020204" pitchFamily="34" charset="0"/>
            </a:endParaRPr>
          </a:p>
          <a:p>
            <a:pPr marL="285750" indent="-285750" algn="just">
              <a:buFont typeface="Wingdings" panose="05000000000000000000" pitchFamily="2" charset="2"/>
              <a:buChar char="§"/>
            </a:pPr>
            <a:r>
              <a:rPr lang="en-UG" sz="2400" dirty="0">
                <a:latin typeface="Trebuchet MS" panose="020B0603020202020204" pitchFamily="34" charset="0"/>
              </a:rPr>
              <a:t>Models: Logistic Regression and Random Forest as baselines, tuned via 5-fold CV on the 2023 train set, then evaluated out-of-time on 2024 using ROC-AUC, F1, and confusion matrices. </a:t>
            </a:r>
            <a:endParaRPr lang="en-GB" sz="2400" dirty="0">
              <a:latin typeface="Trebuchet MS" panose="020B0603020202020204" pitchFamily="34" charset="0"/>
            </a:endParaRPr>
          </a:p>
          <a:p>
            <a:pPr algn="just"/>
            <a:endParaRPr lang="en-GB" sz="2400" dirty="0">
              <a:latin typeface="Trebuchet MS" panose="020B0603020202020204" pitchFamily="34" charset="0"/>
            </a:endParaRPr>
          </a:p>
          <a:p>
            <a:pPr marL="285750" indent="-285750" algn="just">
              <a:buFont typeface="Wingdings" panose="05000000000000000000" pitchFamily="2" charset="2"/>
              <a:buChar char="§"/>
            </a:pPr>
            <a:r>
              <a:rPr lang="en-UG" sz="2400" dirty="0">
                <a:latin typeface="Trebuchet MS" panose="020B0603020202020204" pitchFamily="34" charset="0"/>
              </a:rPr>
              <a:t>Overfitting will be controlled through compact features, regularization (</a:t>
            </a:r>
            <a:r>
              <a:rPr lang="en-UG" sz="2400" dirty="0" err="1">
                <a:latin typeface="Trebuchet MS" panose="020B0603020202020204" pitchFamily="34" charset="0"/>
              </a:rPr>
              <a:t>LogReg</a:t>
            </a:r>
            <a:r>
              <a:rPr lang="en-UG" sz="2400" dirty="0">
                <a:latin typeface="Trebuchet MS" panose="020B0603020202020204" pitchFamily="34" charset="0"/>
              </a:rPr>
              <a:t>) and tree constraints (RF).</a:t>
            </a:r>
            <a:endParaRPr lang="en-GB" sz="2400" dirty="0">
              <a:latin typeface="Trebuchet MS" panose="020B0603020202020204" pitchFamily="34" charset="0"/>
            </a:endParaRPr>
          </a:p>
        </p:txBody>
      </p:sp>
    </p:spTree>
    <p:extLst>
      <p:ext uri="{BB962C8B-B14F-4D97-AF65-F5344CB8AC3E}">
        <p14:creationId xmlns:p14="http://schemas.microsoft.com/office/powerpoint/2010/main" val="484269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B797A-39F8-8E21-000B-D1DB55A7F5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FA0D22-00FD-7DBF-348B-BCEF00B6592F}"/>
              </a:ext>
            </a:extLst>
          </p:cNvPr>
          <p:cNvSpPr>
            <a:spLocks noGrp="1"/>
          </p:cNvSpPr>
          <p:nvPr>
            <p:ph type="title"/>
          </p:nvPr>
        </p:nvSpPr>
        <p:spPr>
          <a:xfrm>
            <a:off x="0" y="161890"/>
            <a:ext cx="12192000" cy="492443"/>
          </a:xfrm>
          <a:solidFill>
            <a:srgbClr val="093C91"/>
          </a:solidFill>
        </p:spPr>
        <p:txBody>
          <a:bodyPr wrap="square" lIns="0" tIns="0" rIns="0" bIns="0" rtlCol="0">
            <a:spAutoFit/>
          </a:bodyPr>
          <a:lstStyle/>
          <a:p>
            <a:pPr algn="l" defTabSz="457200" rtl="0">
              <a:spcBef>
                <a:spcPct val="0"/>
              </a:spcBef>
            </a:pPr>
            <a:r>
              <a:rPr lang="en-US" sz="2800" kern="1200" dirty="0">
                <a:solidFill>
                  <a:schemeClr val="bg1"/>
                </a:solidFill>
                <a:latin typeface="+mj-lt"/>
                <a:cs typeface="+mj-cs"/>
              </a:rPr>
              <a:t> </a:t>
            </a:r>
            <a:r>
              <a:rPr lang="en-GB" sz="3200" kern="1200" dirty="0">
                <a:solidFill>
                  <a:schemeClr val="bg1"/>
                </a:solidFill>
                <a:latin typeface="Trebuchet MS" panose="020B0603020202020204" pitchFamily="34" charset="0"/>
                <a:cs typeface="+mj-cs"/>
              </a:rPr>
              <a:t>Approach &amp; Methodology(data Acquisition &amp; Modelling)</a:t>
            </a:r>
            <a:endParaRPr sz="2800" kern="1200" dirty="0">
              <a:solidFill>
                <a:schemeClr val="bg1"/>
              </a:solidFill>
              <a:latin typeface="Trebuchet MS" panose="020B0603020202020204" pitchFamily="34" charset="0"/>
              <a:cs typeface="+mj-cs"/>
            </a:endParaRPr>
          </a:p>
        </p:txBody>
      </p:sp>
      <p:sp>
        <p:nvSpPr>
          <p:cNvPr id="3" name="TextBox 2">
            <a:extLst>
              <a:ext uri="{FF2B5EF4-FFF2-40B4-BE49-F238E27FC236}">
                <a16:creationId xmlns:a16="http://schemas.microsoft.com/office/drawing/2014/main" id="{AB75301C-9336-E96A-78F0-BB4A57035D19}"/>
              </a:ext>
            </a:extLst>
          </p:cNvPr>
          <p:cNvSpPr txBox="1"/>
          <p:nvPr/>
        </p:nvSpPr>
        <p:spPr>
          <a:xfrm>
            <a:off x="180975" y="838200"/>
            <a:ext cx="11830050" cy="5816977"/>
          </a:xfrm>
          <a:prstGeom prst="rect">
            <a:avLst/>
          </a:prstGeom>
          <a:noFill/>
        </p:spPr>
        <p:txBody>
          <a:bodyPr wrap="square">
            <a:spAutoFit/>
          </a:bodyPr>
          <a:lstStyle/>
          <a:p>
            <a:pPr marL="285750" indent="-285750">
              <a:buFont typeface="Wingdings" panose="05000000000000000000" pitchFamily="2" charset="2"/>
              <a:buChar char="§"/>
            </a:pPr>
            <a:r>
              <a:rPr lang="en-UG" sz="2800" dirty="0">
                <a:latin typeface="Trebuchet MS" panose="020B0603020202020204" pitchFamily="34" charset="0"/>
              </a:rPr>
              <a:t>Explainability will be provided through global feature importances and, if needed, SHAP examples.</a:t>
            </a:r>
            <a:endParaRPr lang="en-GB" sz="2800" dirty="0">
              <a:latin typeface="Trebuchet MS" panose="020B0603020202020204" pitchFamily="34" charset="0"/>
            </a:endParaRPr>
          </a:p>
          <a:p>
            <a:r>
              <a:rPr lang="en-UG" sz="2800" dirty="0">
                <a:latin typeface="Trebuchet MS" panose="020B0603020202020204" pitchFamily="34" charset="0"/>
              </a:rPr>
              <a:t> </a:t>
            </a:r>
            <a:endParaRPr lang="en-GB" sz="2800" dirty="0">
              <a:latin typeface="Trebuchet MS" panose="020B0603020202020204" pitchFamily="34" charset="0"/>
            </a:endParaRPr>
          </a:p>
          <a:p>
            <a:pPr marL="285750" indent="-285750">
              <a:buFont typeface="Wingdings" panose="05000000000000000000" pitchFamily="2" charset="2"/>
              <a:buChar char="§"/>
            </a:pPr>
            <a:r>
              <a:rPr lang="en-UG" sz="2800" dirty="0">
                <a:latin typeface="Trebuchet MS" panose="020B0603020202020204" pitchFamily="34" charset="0"/>
              </a:rPr>
              <a:t>The OOP design wraps this into four classes: </a:t>
            </a:r>
            <a:r>
              <a:rPr lang="en-UG" sz="2800" dirty="0" err="1">
                <a:latin typeface="Trebuchet MS" panose="020B0603020202020204" pitchFamily="34" charset="0"/>
              </a:rPr>
              <a:t>DataSource</a:t>
            </a:r>
            <a:r>
              <a:rPr lang="en-UG" sz="2800" dirty="0">
                <a:latin typeface="Trebuchet MS" panose="020B0603020202020204" pitchFamily="34" charset="0"/>
              </a:rPr>
              <a:t> (load/merge/validate), </a:t>
            </a:r>
            <a:r>
              <a:rPr lang="en-UG" sz="2800" dirty="0" err="1">
                <a:latin typeface="Trebuchet MS" panose="020B0603020202020204" pitchFamily="34" charset="0"/>
              </a:rPr>
              <a:t>FeatureBuilder</a:t>
            </a:r>
            <a:r>
              <a:rPr lang="en-UG" sz="2800" dirty="0">
                <a:latin typeface="Trebuchet MS" panose="020B0603020202020204" pitchFamily="34" charset="0"/>
              </a:rPr>
              <a:t> (lags/impute/scale), </a:t>
            </a:r>
            <a:r>
              <a:rPr lang="en-UG" sz="2800" dirty="0" err="1">
                <a:latin typeface="Trebuchet MS" panose="020B0603020202020204" pitchFamily="34" charset="0"/>
              </a:rPr>
              <a:t>RiskModel</a:t>
            </a:r>
            <a:r>
              <a:rPr lang="en-UG" sz="2800" dirty="0">
                <a:latin typeface="Trebuchet MS" panose="020B0603020202020204" pitchFamily="34" charset="0"/>
              </a:rPr>
              <a:t> (train/evaluate/persist), and </a:t>
            </a:r>
            <a:r>
              <a:rPr lang="en-UG" sz="2800" dirty="0" err="1">
                <a:latin typeface="Trebuchet MS" panose="020B0603020202020204" pitchFamily="34" charset="0"/>
              </a:rPr>
              <a:t>DeRiskingReport</a:t>
            </a:r>
            <a:r>
              <a:rPr lang="en-UG" sz="2800" dirty="0">
                <a:latin typeface="Trebuchet MS" panose="020B0603020202020204" pitchFamily="34" charset="0"/>
              </a:rPr>
              <a:t> (month-by-month feasibility with brief explanations).</a:t>
            </a:r>
            <a:endParaRPr lang="en-GB" sz="2800" dirty="0">
              <a:latin typeface="Trebuchet MS" panose="020B0603020202020204" pitchFamily="34" charset="0"/>
            </a:endParaRPr>
          </a:p>
          <a:p>
            <a:endParaRPr lang="en-GB" sz="2800" dirty="0">
              <a:latin typeface="Trebuchet MS" panose="020B0603020202020204" pitchFamily="34" charset="0"/>
            </a:endParaRPr>
          </a:p>
          <a:p>
            <a:pPr marL="285750" indent="-285750">
              <a:buFont typeface="Wingdings" panose="05000000000000000000" pitchFamily="2" charset="2"/>
              <a:buChar char="§"/>
            </a:pPr>
            <a:r>
              <a:rPr lang="en-US" sz="2800" dirty="0">
                <a:latin typeface="Trebuchet MS" panose="020B0603020202020204" pitchFamily="34" charset="0"/>
              </a:rPr>
              <a:t>Tools and approaches will involve:</a:t>
            </a:r>
            <a:endParaRPr lang="en-UG" sz="2800" dirty="0">
              <a:latin typeface="Trebuchet MS" panose="020B0603020202020204" pitchFamily="34" charset="0"/>
            </a:endParaRPr>
          </a:p>
          <a:p>
            <a:pPr marL="457200" lvl="2" indent="-457200">
              <a:buFont typeface="Courier New" panose="02070309020205020404" pitchFamily="49" charset="0"/>
              <a:buChar char="o"/>
            </a:pPr>
            <a:r>
              <a:rPr lang="en-US" sz="2400" dirty="0">
                <a:latin typeface="Trebuchet MS" panose="020B0603020202020204" pitchFamily="34" charset="0"/>
              </a:rPr>
              <a:t>OOP classes: </a:t>
            </a:r>
            <a:r>
              <a:rPr lang="en-US" sz="2400" dirty="0" err="1">
                <a:latin typeface="Trebuchet MS" panose="020B0603020202020204" pitchFamily="34" charset="0"/>
              </a:rPr>
              <a:t>DataSource</a:t>
            </a:r>
            <a:r>
              <a:rPr lang="en-US" sz="2400" dirty="0">
                <a:latin typeface="Trebuchet MS" panose="020B0603020202020204" pitchFamily="34" charset="0"/>
              </a:rPr>
              <a:t>, </a:t>
            </a:r>
            <a:r>
              <a:rPr lang="en-US" sz="2400" dirty="0" err="1">
                <a:latin typeface="Trebuchet MS" panose="020B0603020202020204" pitchFamily="34" charset="0"/>
              </a:rPr>
              <a:t>FeatureBuilder</a:t>
            </a:r>
            <a:r>
              <a:rPr lang="en-US" sz="2400" dirty="0">
                <a:latin typeface="Trebuchet MS" panose="020B0603020202020204" pitchFamily="34" charset="0"/>
              </a:rPr>
              <a:t>, </a:t>
            </a:r>
            <a:r>
              <a:rPr lang="en-US" sz="2400" dirty="0" err="1">
                <a:latin typeface="Trebuchet MS" panose="020B0603020202020204" pitchFamily="34" charset="0"/>
              </a:rPr>
              <a:t>RiskModel</a:t>
            </a:r>
            <a:r>
              <a:rPr lang="en-US" sz="2400" dirty="0">
                <a:latin typeface="Trebuchet MS" panose="020B0603020202020204" pitchFamily="34" charset="0"/>
              </a:rPr>
              <a:t>, </a:t>
            </a:r>
            <a:r>
              <a:rPr lang="en-US" sz="2400" dirty="0" err="1">
                <a:latin typeface="Trebuchet MS" panose="020B0603020202020204" pitchFamily="34" charset="0"/>
              </a:rPr>
              <a:t>DeRisking</a:t>
            </a:r>
            <a:r>
              <a:rPr lang="en-US" sz="2400" dirty="0">
                <a:latin typeface="Trebuchet MS" panose="020B0603020202020204" pitchFamily="34" charset="0"/>
              </a:rPr>
              <a:t> Report.</a:t>
            </a:r>
            <a:endParaRPr lang="en-UG" sz="2400" dirty="0">
              <a:latin typeface="Trebuchet MS" panose="020B0603020202020204" pitchFamily="34" charset="0"/>
            </a:endParaRPr>
          </a:p>
          <a:p>
            <a:pPr marL="457200" lvl="2" indent="-457200">
              <a:buFont typeface="Courier New" panose="02070309020205020404" pitchFamily="49" charset="0"/>
              <a:buChar char="o"/>
            </a:pPr>
            <a:r>
              <a:rPr lang="en-US" sz="2400" dirty="0">
                <a:latin typeface="Trebuchet MS" panose="020B0603020202020204" pitchFamily="34" charset="0"/>
              </a:rPr>
              <a:t>Libraries: pandas, </a:t>
            </a:r>
            <a:r>
              <a:rPr lang="en-US" sz="2400" dirty="0" err="1">
                <a:latin typeface="Trebuchet MS" panose="020B0603020202020204" pitchFamily="34" charset="0"/>
              </a:rPr>
              <a:t>numpy</a:t>
            </a:r>
            <a:r>
              <a:rPr lang="en-US" sz="2400" dirty="0">
                <a:latin typeface="Trebuchet MS" panose="020B0603020202020204" pitchFamily="34" charset="0"/>
              </a:rPr>
              <a:t>, scikit-learn; </a:t>
            </a:r>
            <a:r>
              <a:rPr lang="en-US" sz="2400" dirty="0" err="1">
                <a:latin typeface="Trebuchet MS" panose="020B0603020202020204" pitchFamily="34" charset="0"/>
              </a:rPr>
              <a:t>shap</a:t>
            </a:r>
            <a:r>
              <a:rPr lang="en-US" sz="2400" dirty="0">
                <a:latin typeface="Trebuchet MS" panose="020B0603020202020204" pitchFamily="34" charset="0"/>
              </a:rPr>
              <a:t>; python-docx for reporting.</a:t>
            </a:r>
            <a:endParaRPr lang="en-UG" sz="2400" dirty="0">
              <a:latin typeface="Trebuchet MS" panose="020B0603020202020204" pitchFamily="34" charset="0"/>
            </a:endParaRPr>
          </a:p>
          <a:p>
            <a:pPr marL="457200" lvl="2" indent="-457200">
              <a:buFont typeface="Courier New" panose="02070309020205020404" pitchFamily="49" charset="0"/>
              <a:buChar char="o"/>
            </a:pPr>
            <a:r>
              <a:rPr lang="en-US" sz="2400" dirty="0">
                <a:latin typeface="Trebuchet MS" panose="020B0603020202020204" pitchFamily="34" charset="0"/>
              </a:rPr>
              <a:t>Methods: train/test split, cross-validation, confusion matrix, ROC-AUC, threshold tuning.</a:t>
            </a:r>
            <a:endParaRPr lang="en-UG" sz="2400" dirty="0">
              <a:latin typeface="Trebuchet MS" panose="020B0603020202020204" pitchFamily="34" charset="0"/>
            </a:endParaRPr>
          </a:p>
          <a:p>
            <a:pPr marL="457200" lvl="2" indent="-457200">
              <a:buFont typeface="Courier New" panose="02070309020205020404" pitchFamily="49" charset="0"/>
              <a:buChar char="o"/>
            </a:pPr>
            <a:r>
              <a:rPr lang="en-US" sz="2400" dirty="0">
                <a:latin typeface="Trebuchet MS" panose="020B0603020202020204" pitchFamily="34" charset="0"/>
              </a:rPr>
              <a:t>Deliverables: GitHub repo, dataset (CSV), 2-page proposal, and README.</a:t>
            </a:r>
            <a:endParaRPr lang="en-UG" sz="2400" dirty="0">
              <a:latin typeface="Trebuchet MS" panose="020B0603020202020204" pitchFamily="34" charset="0"/>
            </a:endParaRPr>
          </a:p>
        </p:txBody>
      </p:sp>
    </p:spTree>
    <p:extLst>
      <p:ext uri="{BB962C8B-B14F-4D97-AF65-F5344CB8AC3E}">
        <p14:creationId xmlns:p14="http://schemas.microsoft.com/office/powerpoint/2010/main" val="3051950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A3982-5098-1B82-6D0F-51EB303A5E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0C4C4E-126C-43DD-EE88-A391BE3969B9}"/>
              </a:ext>
            </a:extLst>
          </p:cNvPr>
          <p:cNvSpPr>
            <a:spLocks noGrp="1"/>
          </p:cNvSpPr>
          <p:nvPr>
            <p:ph type="title"/>
          </p:nvPr>
        </p:nvSpPr>
        <p:spPr>
          <a:xfrm>
            <a:off x="0" y="161890"/>
            <a:ext cx="12192000" cy="492443"/>
          </a:xfrm>
          <a:solidFill>
            <a:srgbClr val="093C91"/>
          </a:solidFill>
        </p:spPr>
        <p:txBody>
          <a:bodyPr wrap="square" lIns="0" tIns="0" rIns="0" bIns="0" rtlCol="0">
            <a:spAutoFit/>
          </a:bodyPr>
          <a:lstStyle/>
          <a:p>
            <a:pPr algn="l" defTabSz="457200" rtl="0">
              <a:spcBef>
                <a:spcPct val="0"/>
              </a:spcBef>
            </a:pPr>
            <a:r>
              <a:rPr lang="en-GB" sz="3200" kern="1200" dirty="0">
                <a:solidFill>
                  <a:schemeClr val="bg1"/>
                </a:solidFill>
                <a:latin typeface="Trebuchet MS" panose="020B0603020202020204" pitchFamily="34" charset="0"/>
                <a:cs typeface="+mj-cs"/>
              </a:rPr>
              <a:t> Data(</a:t>
            </a:r>
            <a:r>
              <a:rPr lang="en-GB" sz="3200" kern="1200" dirty="0" err="1">
                <a:solidFill>
                  <a:schemeClr val="bg1"/>
                </a:solidFill>
                <a:latin typeface="Trebuchet MS" panose="020B0603020202020204" pitchFamily="34" charset="0"/>
                <a:cs typeface="+mj-cs"/>
              </a:rPr>
              <a:t>Nakasongoal</a:t>
            </a:r>
            <a:r>
              <a:rPr lang="en-GB" sz="3200" kern="1200" dirty="0">
                <a:solidFill>
                  <a:schemeClr val="bg1"/>
                </a:solidFill>
                <a:latin typeface="Trebuchet MS" panose="020B0603020202020204" pitchFamily="34" charset="0"/>
                <a:cs typeface="+mj-cs"/>
              </a:rPr>
              <a:t>, jan2023-Dec2024)</a:t>
            </a:r>
            <a:endParaRPr sz="2800" kern="1200" dirty="0">
              <a:solidFill>
                <a:schemeClr val="bg1"/>
              </a:solidFill>
              <a:latin typeface="Trebuchet MS" panose="020B0603020202020204" pitchFamily="34" charset="0"/>
              <a:cs typeface="+mj-cs"/>
            </a:endParaRPr>
          </a:p>
        </p:txBody>
      </p:sp>
      <p:sp>
        <p:nvSpPr>
          <p:cNvPr id="3" name="TextBox 2">
            <a:extLst>
              <a:ext uri="{FF2B5EF4-FFF2-40B4-BE49-F238E27FC236}">
                <a16:creationId xmlns:a16="http://schemas.microsoft.com/office/drawing/2014/main" id="{140A2EF5-7B88-E203-2862-B62F38A1C5FB}"/>
              </a:ext>
            </a:extLst>
          </p:cNvPr>
          <p:cNvSpPr txBox="1"/>
          <p:nvPr/>
        </p:nvSpPr>
        <p:spPr>
          <a:xfrm>
            <a:off x="180975" y="838200"/>
            <a:ext cx="11830050" cy="5262979"/>
          </a:xfrm>
          <a:prstGeom prst="rect">
            <a:avLst/>
          </a:prstGeom>
          <a:noFill/>
        </p:spPr>
        <p:txBody>
          <a:bodyPr wrap="square">
            <a:spAutoFit/>
          </a:bodyPr>
          <a:lstStyle/>
          <a:p>
            <a:pPr marL="342900" indent="-342900" algn="just">
              <a:buFont typeface="Wingdings" panose="05000000000000000000" pitchFamily="2" charset="2"/>
              <a:buChar char="q"/>
            </a:pPr>
            <a:r>
              <a:rPr lang="en-US" sz="2800" dirty="0">
                <a:latin typeface="Trebuchet MS" panose="020B0603020202020204" pitchFamily="34" charset="0"/>
              </a:rPr>
              <a:t>Dataset will include climate proxies monitored against (temperature, rainfall, NDVI), production (milk), prices/costs, outages, finance access. </a:t>
            </a:r>
          </a:p>
          <a:p>
            <a:pPr algn="just"/>
            <a:endParaRPr lang="en-US" sz="2800" dirty="0">
              <a:latin typeface="Trebuchet MS" panose="020B0603020202020204" pitchFamily="34" charset="0"/>
            </a:endParaRPr>
          </a:p>
          <a:p>
            <a:pPr marL="342900" indent="-342900" algn="just">
              <a:buFont typeface="Wingdings" panose="05000000000000000000" pitchFamily="2" charset="2"/>
              <a:buChar char="q"/>
            </a:pPr>
            <a:r>
              <a:rPr lang="en-US" sz="2800" dirty="0">
                <a:latin typeface="Trebuchet MS" panose="020B0603020202020204" pitchFamily="34" charset="0"/>
              </a:rPr>
              <a:t>The target label will include: </a:t>
            </a:r>
            <a:r>
              <a:rPr lang="en-US" sz="2800" dirty="0" err="1">
                <a:latin typeface="Trebuchet MS" panose="020B0603020202020204" pitchFamily="34" charset="0"/>
              </a:rPr>
              <a:t>investment_feasible</a:t>
            </a:r>
            <a:r>
              <a:rPr lang="en-US" sz="2800" dirty="0">
                <a:latin typeface="Trebuchet MS" panose="020B0603020202020204" pitchFamily="34" charset="0"/>
              </a:rPr>
              <a:t> (0/1). </a:t>
            </a:r>
          </a:p>
          <a:p>
            <a:pPr algn="just"/>
            <a:endParaRPr lang="en-US" sz="2800" dirty="0">
              <a:latin typeface="Trebuchet MS" panose="020B0603020202020204" pitchFamily="34" charset="0"/>
            </a:endParaRPr>
          </a:p>
          <a:p>
            <a:pPr marL="342900" indent="-342900" algn="just">
              <a:buFont typeface="Wingdings" panose="05000000000000000000" pitchFamily="2" charset="2"/>
              <a:buChar char="q"/>
            </a:pPr>
            <a:r>
              <a:rPr lang="en-UG" sz="2800" dirty="0">
                <a:latin typeface="Trebuchet MS" panose="020B0603020202020204" pitchFamily="34" charset="0"/>
              </a:rPr>
              <a:t>Climate and environmental inputs will be sourced from open datasets—CHIRPS (rainfall), NASA POWER (temperature/precipitation), and MODIS NDVI aggregated via Google Earth Engine while production, financial, and outage variables will come from de-identified cooperative/farm administrative logs in </a:t>
            </a:r>
            <a:r>
              <a:rPr lang="en-UG" sz="2800" dirty="0" err="1">
                <a:latin typeface="Trebuchet MS" panose="020B0603020202020204" pitchFamily="34" charset="0"/>
              </a:rPr>
              <a:t>Nakasongola</a:t>
            </a:r>
            <a:r>
              <a:rPr lang="en-UG" sz="2800" dirty="0">
                <a:latin typeface="Trebuchet MS" panose="020B0603020202020204" pitchFamily="34" charset="0"/>
              </a:rPr>
              <a:t> District (Jan2023–Dec2024).</a:t>
            </a:r>
          </a:p>
        </p:txBody>
      </p:sp>
    </p:spTree>
    <p:extLst>
      <p:ext uri="{BB962C8B-B14F-4D97-AF65-F5344CB8AC3E}">
        <p14:creationId xmlns:p14="http://schemas.microsoft.com/office/powerpoint/2010/main" val="20021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1296</TotalTime>
  <Words>2430</Words>
  <Application>Microsoft Office PowerPoint</Application>
  <PresentationFormat>Widescreen</PresentationFormat>
  <Paragraphs>155</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Arial Black</vt:lpstr>
      <vt:lpstr>Courier New</vt:lpstr>
      <vt:lpstr>Trebuchet MS</vt:lpstr>
      <vt:lpstr>Wingdings</vt:lpstr>
      <vt:lpstr>Office Theme</vt:lpstr>
      <vt:lpstr>CSC8101: OBJECT ORIENTED PROGRAMMING WITH PYTHON</vt:lpstr>
      <vt:lpstr>Background(1/2)</vt:lpstr>
      <vt:lpstr>Background(2/2)</vt:lpstr>
      <vt:lpstr>Problem Statement: Purpose and Specific Objectives and Relevance</vt:lpstr>
      <vt:lpstr> Scope</vt:lpstr>
      <vt:lpstr> Expected Outcomes and Deliverables</vt:lpstr>
      <vt:lpstr> Approach &amp; Methodology(data Acquisition &amp; Modelling)</vt:lpstr>
      <vt:lpstr> Approach &amp; Methodology(data Acquisition &amp; Modelling)</vt:lpstr>
      <vt:lpstr> Data(Nakasongoal, jan2023-Dec2024)</vt:lpstr>
      <vt:lpstr>1.9 Timeline &amp; Risks 1.9.1 Timeline</vt:lpstr>
      <vt:lpstr>1.9.2 Risks and Mitigation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CSC8101</dc:title>
  <dc:creator>Pius OGWAL</dc:creator>
  <dc:description/>
  <cp:lastModifiedBy>Pius  Ogwal</cp:lastModifiedBy>
  <cp:revision>43</cp:revision>
  <cp:lastPrinted>2025-09-23T09:43:25Z</cp:lastPrinted>
  <dcterms:created xsi:type="dcterms:W3CDTF">2025-09-23T09:32:28Z</dcterms:created>
  <dcterms:modified xsi:type="dcterms:W3CDTF">2025-10-18T09:35:02Z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2025-09-18T00:00:00Z</vt:filetime>
  </property>
  <property fmtid="{D5CDD505-2E9C-101B-9397-08002B2CF9AE}" pid="3" name="Creator">
    <vt:lpwstr>WPS Presentation</vt:lpwstr>
  </property>
  <property fmtid="{D5CDD505-2E9C-101B-9397-08002B2CF9AE}" pid="4" name="LastSaved">
    <vt:filetime>2025-09-23T00:00:00Z</vt:filetime>
  </property>
  <property fmtid="{D5CDD505-2E9C-101B-9397-08002B2CF9AE}" pid="5" name="Producer">
    <vt:lpwstr>macOS Version 15.6.1 (Build 24G90) Quartz PDFContext</vt:lpwstr>
  </property>
  <property fmtid="{D5CDD505-2E9C-101B-9397-08002B2CF9AE}" pid="6" name="SourceModified">
    <vt:lpwstr>D:20250918125103+03'00'</vt:lpwstr>
  </property>
</Properties>
</file>