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1.8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E5CC6AD-706D-48B5-BBEE-F3A4D2832ACA}" emma:medium="tactile" emma:mode="ink">
          <msink:context xmlns:msink="http://schemas.microsoft.com/ink/2010/main" type="inkDrawing" rotatedBoundingBox="7387,14451 11598,14858 11517,15692 7306,15285" semanticType="callout" shapeName="None"/>
        </emma:interpretation>
      </emma:emma>
    </inkml:annotationXML>
    <inkml:trace contextRef="#ctx0" brushRef="#br0">0 598 0,'44'-22'281,"-22"22"-265,22 0-16,22 0 15,-43 0-15,21 0 0,0 0 16,-22-22 0,22 22-16,-22 0 15,0 0-15,0-22 16,1 22-16,-1-22 47,0 22-32,0 0 1,0 0 0,0 0-1,-22-23-15,22 1 31,0 0-15,0 22-16,-22-22 0,44 22 16,1-22-16,43-22 15,-66 44-15,44-22 16,-44 22-16,0 0 16,23 0-16,-23 0 0,-22-22 15,22 22-15,44-22 16,-22 22-16,0-22 15,1-23-15,-23 45 0,22 0 32,0-22-32,-44 0 0,22 22 15,0-22-15,22 22 16,-22 0 0,1 0-16,-1 0 15,-22-22 1,22 22-1,0 0-15,-22-22 16,22 22-16,0 0 16,0 0-16,0-22 15,0 22 1,0 0-16,0-22 16,67 22-16,-45-22 0,22 22 15,-44-22-15,22 22 16,1 0-16,-23-22 15,44 22-15,0 0 0,-44 0 16,22 0-16,-21 0 16,21 0-16,0 0 15,-22 0-15,0 0 16,0 0 0,0 0-16,0 0 15,0 0-15,1 0 16,-1 0-16,0 0 15,0 0 1,0 22-16,22-22 31,0 22-31,0 0 16,-22-22 0,1 22-16,21-22 0,0 22 15,-22-22-15,22 22 16,-44 0-16,44-22 15,-22 0-15,1 22 0,-1 0 16,0-22 0,0 45-16,22-23 15,0 0-15,-22 0 16,0-22-16,22 22 16,-21-22-16,-1 22 15,0 0 1,22-22-1,-22 22 1,0 22 0,0-44-1,0 22 32,0 0-16,0-22 1,1 0-17,-23 23 17,22-23-32,-22 22 15,22-22-15,-22 22 16,22 0 15,0-22-15,-22 22-16,22-22 31,-22 22-31,22 0 16,0 0-16,0 0 15,-22 22-15,22-21 31,-22-1-31,22 0 32,0 0-1,1-22-31,-23 22 16,22-22-16,22 0 15,-22 44 16,0-44-15,-22 22-16,22-22 16,0 0 31,-22 22-32,22-22 1,22 0 15,-21 0-15,-1 0 15,0 0-15,0 0 30,0 0-14,0 0-1,0 0 31,0 0-15,0 0-15,0 0 14,0 0-14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6.10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9B141FA-A4B1-496F-A27F-8810AC297D3F}" emma:medium="tactile" emma:mode="ink">
          <msink:context xmlns:msink="http://schemas.microsoft.com/ink/2010/main" type="writingRegion" rotatedBoundingBox="26655,16015 21736,16436 21654,15475 26573,15054"/>
        </emma:interpretation>
      </emma:emma>
    </inkml:annotationXML>
    <inkml:traceGroup>
      <inkml:annotationXML>
        <emma:emma xmlns:emma="http://www.w3.org/2003/04/emma" version="1.0">
          <emma:interpretation id="{4BB4E33D-621C-4FC0-991C-BF6022198E32}" emma:medium="tactile" emma:mode="ink">
            <msink:context xmlns:msink="http://schemas.microsoft.com/ink/2010/main" type="paragraph" rotatedBoundingBox="26655,16015 21736,16436 21654,15475 26573,15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8DDB93-F5D0-44CF-B1CA-51DFF1094DB2}" emma:medium="tactile" emma:mode="ink">
              <msink:context xmlns:msink="http://schemas.microsoft.com/ink/2010/main" type="line" rotatedBoundingBox="26655,16015 21736,16436 21654,15475 26573,15054"/>
            </emma:interpretation>
          </emma:emma>
        </inkml:annotationXML>
        <inkml:traceGroup>
          <inkml:annotationXML>
            <emma:emma xmlns:emma="http://www.w3.org/2003/04/emma" version="1.0">
              <emma:interpretation id="{62DF5CDC-8F69-468F-B81F-A8B5045A17A6}" emma:medium="tactile" emma:mode="ink">
                <msink:context xmlns:msink="http://schemas.microsoft.com/ink/2010/main" type="inkWord" rotatedBoundingBox="26655,16015 21736,16436 21654,15475 26573,15054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4881 0 0,'-44'22'203,"-22"-22"-187,-22 23-16,43-23 15,-21 0-15,-22 0 16,66 22-16,-23-22 15,1 0-15,22 0 16,-22 0 15,22 0-31,0 0 16,22 22 0,-22-22-1,0 0-15,0 22 16,22 0-16,-45 0 15,45 0 1,-22-22-16,22 22 16,-22 0-1,0 0 1,22 0 0,-22 0-16,0-22 15,22 23-15,-22-1 31,0 0-31,0 0 16,0 0-16,0 0 31,-1 0-31,23 0 16,-22-22-16,0 22 16,0 22-16,0-21 15,-22-1-15,22 0 0,22 0 16,-22-22-16,0 22 15,0 0 1,0 0-16,-1 0 16,1 0-1,0 0-15,0 0 16,0 0-16,0 1 31,-22-1-31,44 22 16,-22-44-1,0 22 1,0 0-16,-1 0 16,1 0-1,22 0-15,-22-22 16,0 0-16,0 0 16,22 44-16,-22-44 0,22 23 15,-22-23 1,0 0-1,0 22-15,-44-22 16,66 22-16,-23-22 16,1 0-16,0 0 15,-22 0-15,22 22 16,-22-22-16,0 0 0,22 0 16,-1 0-16,1 0 31,0 0-31,-44 0 15,22 0 1,22 0-16,0 0 16,0 0-16,0 0 15,-23 0-15,23 0 16,-22 0-16,22 0 16,-44-22-16,44 22 0,0 0 15,-23 0-15,23 0 0,22-22 16,-66 22-16,44 0 15,0 0 1,0 0-16,22-22 16,-22-23-16,-45 45 15,23-44-15,0 0 16,0 22 0,0-22-16,-45 0 0,45 21 15,0 1-15,-22 0 16,0 22-16,43-22 15,-21 0-15,-44 0 16,22 22-16,44-22 0,-67 22 16,45 0-16,44-22 15,-44 22-15,22 0 16,-44 0 0,43-22-16,1 22 15,0 0 1,-22 0-1,-22-22-15,22 22 16,22 0 0,-1 0-16,-65 0 0,44 0 15,22 0 1,-22 0-16,-23 0 16,45 0-1,0 22-15,0-22 16,0 0-16,0 0 15,-22 22-15,22-22 16,0 0-16,0 22 16,-1-22-1,1 0 1,0 0 0,0 0-16,0 22 15,0-22 1,22 22-1,-22-22 1,0 22 0,22 0-1,-22 0 17,22 0-1,-22 1 0,-22-1 0,21-22 376,1 0-345,0 0 94,0 0-93,0 0-32,22 22 63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4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4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40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5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36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7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5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2E9E-A5EE-4A7F-A294-3672E4E9C844}" type="datetimeFigureOut">
              <a:rPr lang="de-CH" smtClean="0"/>
              <a:t>20.02.2025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66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Format and Modulation Scheme for the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233" y="3633844"/>
            <a:ext cx="9655534" cy="1655762"/>
          </a:xfrm>
        </p:spPr>
        <p:txBody>
          <a:bodyPr/>
          <a:lstStyle/>
          <a:p>
            <a:r>
              <a:rPr lang="en-US" dirty="0" smtClean="0"/>
              <a:t>Maria </a:t>
            </a:r>
            <a:r>
              <a:rPr lang="en-US" dirty="0" err="1" smtClean="0"/>
              <a:t>Desteffani</a:t>
            </a:r>
            <a:r>
              <a:rPr lang="en-US" dirty="0" smtClean="0"/>
              <a:t>, </a:t>
            </a:r>
            <a:r>
              <a:rPr lang="en-US" dirty="0" err="1" smtClean="0"/>
              <a:t>Andrina</a:t>
            </a:r>
            <a:r>
              <a:rPr lang="en-US" dirty="0" smtClean="0"/>
              <a:t> Geller, Valentin </a:t>
            </a:r>
            <a:r>
              <a:rPr lang="en-US" dirty="0" err="1" smtClean="0"/>
              <a:t>Neher</a:t>
            </a:r>
            <a:r>
              <a:rPr lang="en-US" dirty="0" smtClean="0"/>
              <a:t>, Anna </a:t>
            </a:r>
            <a:r>
              <a:rPr lang="en-US" dirty="0" err="1" smtClean="0"/>
              <a:t>Pietzak</a:t>
            </a:r>
            <a:r>
              <a:rPr lang="en-US" dirty="0" smtClean="0"/>
              <a:t>, Pius Walser</a:t>
            </a:r>
          </a:p>
          <a:p>
            <a:r>
              <a:rPr lang="en-US" dirty="0" smtClean="0"/>
              <a:t>20. 2 .2025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7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Project Idea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21210" y="2536465"/>
            <a:ext cx="7632590" cy="3640497"/>
          </a:xfrm>
        </p:spPr>
        <p:txBody>
          <a:bodyPr/>
          <a:lstStyle/>
          <a:p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2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Geräten</a:t>
            </a:r>
            <a:r>
              <a:rPr lang="en-US" dirty="0" smtClean="0"/>
              <a:t> </a:t>
            </a:r>
            <a:r>
              <a:rPr lang="en-US" dirty="0" err="1" smtClean="0"/>
              <a:t>herstellen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Eigene</a:t>
            </a:r>
            <a:r>
              <a:rPr lang="en-US" dirty="0" smtClean="0"/>
              <a:t> Modulation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r>
              <a:rPr lang="en-US" dirty="0" err="1" smtClean="0"/>
              <a:t>Eigenes</a:t>
            </a:r>
            <a:r>
              <a:rPr lang="en-US" dirty="0" smtClean="0"/>
              <a:t> </a:t>
            </a:r>
            <a:r>
              <a:rPr lang="en-US" dirty="0" err="1" smtClean="0"/>
              <a:t>Paketformat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5" y="1754278"/>
            <a:ext cx="2630474" cy="37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2" y="269507"/>
            <a:ext cx="10515600" cy="1325563"/>
          </a:xfrm>
        </p:spPr>
        <p:txBody>
          <a:bodyPr/>
          <a:lstStyle/>
          <a:p>
            <a:r>
              <a:rPr lang="en-US" dirty="0" err="1" smtClean="0"/>
              <a:t>Umsetzung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" y="3465328"/>
            <a:ext cx="3182908" cy="31829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25" y="3479024"/>
            <a:ext cx="3283624" cy="3283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56" y="3699145"/>
            <a:ext cx="613452" cy="256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5" y="3568695"/>
            <a:ext cx="628154" cy="2623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630767" y="5287370"/>
              <a:ext cx="1518840" cy="336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327" y="5276930"/>
                <a:ext cx="15397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809366" y="5419490"/>
              <a:ext cx="1757520" cy="408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8926" y="5409050"/>
                <a:ext cx="1778400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2736" y="1529830"/>
            <a:ext cx="81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Laptops </a:t>
            </a:r>
            <a:r>
              <a:rPr lang="en-US" sz="2000" dirty="0" err="1" smtClean="0"/>
              <a:t>verbunden</a:t>
            </a:r>
            <a:r>
              <a:rPr lang="en-US" sz="2000" dirty="0" smtClean="0"/>
              <a:t> </a:t>
            </a:r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T-TWRs </a:t>
            </a:r>
            <a:r>
              <a:rPr lang="en-US" sz="2000" dirty="0" err="1" smtClean="0"/>
              <a:t>als</a:t>
            </a:r>
            <a:r>
              <a:rPr lang="en-US" sz="2000" dirty="0" smtClean="0"/>
              <a:t> Data Source &amp; Sink</a:t>
            </a:r>
          </a:p>
          <a:p>
            <a:r>
              <a:rPr lang="en-US" sz="2000" dirty="0" err="1" smtClean="0"/>
              <a:t>Beide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 </a:t>
            </a:r>
            <a:r>
              <a:rPr lang="en-US" sz="2000" dirty="0" err="1" smtClean="0"/>
              <a:t>Geräte</a:t>
            </a:r>
            <a:r>
              <a:rPr lang="en-US" sz="2000" dirty="0" smtClean="0"/>
              <a:t> </a:t>
            </a:r>
            <a:r>
              <a:rPr lang="en-US" sz="2000" dirty="0" err="1" smtClean="0"/>
              <a:t>können</a:t>
            </a:r>
            <a:r>
              <a:rPr lang="en-US" sz="2000" dirty="0" smtClean="0"/>
              <a:t> </a:t>
            </a:r>
            <a:r>
              <a:rPr lang="en-US" sz="2000" dirty="0" err="1" smtClean="0"/>
              <a:t>senden</a:t>
            </a:r>
            <a:r>
              <a:rPr lang="en-US" sz="2000" dirty="0" smtClean="0"/>
              <a:t> und </a:t>
            </a:r>
            <a:r>
              <a:rPr lang="en-US" sz="2000" dirty="0" err="1" smtClean="0"/>
              <a:t>empfangen</a:t>
            </a:r>
            <a:r>
              <a:rPr lang="en-US" sz="2000" dirty="0" smtClean="0"/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116" y="336427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1: Laptop </a:t>
            </a:r>
            <a:r>
              <a:rPr lang="en-US" dirty="0" err="1" smtClean="0"/>
              <a:t>sendet</a:t>
            </a:r>
            <a:r>
              <a:rPr lang="en-US" dirty="0" smtClean="0"/>
              <a:t> Strings </a:t>
            </a:r>
          </a:p>
          <a:p>
            <a:pPr algn="ctr"/>
            <a:r>
              <a:rPr lang="en-US" dirty="0" smtClean="0"/>
              <a:t>an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3462918" y="2871834"/>
            <a:ext cx="204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2: String </a:t>
            </a:r>
            <a:r>
              <a:rPr lang="en-US" dirty="0" err="1" smtClean="0"/>
              <a:t>wird</a:t>
            </a:r>
            <a:r>
              <a:rPr lang="en-US" dirty="0" smtClean="0"/>
              <a:t> in Bits </a:t>
            </a:r>
            <a:r>
              <a:rPr lang="en-US" dirty="0" err="1" smtClean="0"/>
              <a:t>verwandelt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6419056" y="264536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3: String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rekonstruiert</a:t>
            </a:r>
            <a:r>
              <a:rPr lang="en-US" dirty="0" smtClean="0"/>
              <a:t>,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korrigiert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253539" y="3304027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4: Laptop </a:t>
            </a:r>
            <a:r>
              <a:rPr lang="en-US" dirty="0" err="1" smtClean="0"/>
              <a:t>empfängt</a:t>
            </a:r>
            <a:r>
              <a:rPr lang="en-US" dirty="0" smtClean="0"/>
              <a:t> String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885" y="3842166"/>
            <a:ext cx="702026" cy="12146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523912" y="3901017"/>
            <a:ext cx="640855" cy="12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 &amp; Demodulation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8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Modulation</a:t>
            </a:r>
          </a:p>
          <a:p>
            <a:pPr marL="0" indent="0">
              <a:buNone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 Binary Frequency Shift Keying (BFSK):</a:t>
            </a:r>
          </a:p>
          <a:p>
            <a:r>
              <a:rPr lang="en-US" dirty="0" smtClean="0"/>
              <a:t>0 = 600 Hz</a:t>
            </a:r>
          </a:p>
          <a:p>
            <a:r>
              <a:rPr lang="en-US" dirty="0" smtClean="0"/>
              <a:t>1 = 1200 Hz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14777"/>
            <a:ext cx="10515600" cy="243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Demodulation</a:t>
            </a:r>
          </a:p>
          <a:p>
            <a:pPr marL="0" indent="0">
              <a:buNone/>
            </a:pPr>
            <a:r>
              <a:rPr lang="en-US" i="1" dirty="0" err="1" smtClean="0"/>
              <a:t>Ursprüngliche</a:t>
            </a:r>
            <a:r>
              <a:rPr lang="en-US" i="1" dirty="0" smtClean="0"/>
              <a:t> </a:t>
            </a:r>
            <a:r>
              <a:rPr lang="en-US" i="1" dirty="0" err="1" smtClean="0"/>
              <a:t>Idee</a:t>
            </a:r>
            <a:r>
              <a:rPr lang="en-US" dirty="0" smtClean="0"/>
              <a:t>: Fast Fourier Transformation (FFT), </a:t>
            </a:r>
            <a:r>
              <a:rPr lang="en-US" dirty="0" err="1" smtClean="0"/>
              <a:t>LilyGo</a:t>
            </a:r>
            <a:r>
              <a:rPr lang="en-US" dirty="0" smtClean="0"/>
              <a:t> T-TWRs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Speicher</a:t>
            </a:r>
          </a:p>
          <a:p>
            <a:pPr marL="0" indent="0">
              <a:buNone/>
            </a:pPr>
            <a:r>
              <a:rPr lang="en-US" i="1" dirty="0" err="1" smtClean="0"/>
              <a:t>Neu</a:t>
            </a:r>
            <a:r>
              <a:rPr lang="en-US" dirty="0" smtClean="0"/>
              <a:t>: Zero-crossing detection,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Überschneidungen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Nullpunkt</a:t>
            </a:r>
            <a:r>
              <a:rPr lang="en-US" dirty="0" smtClean="0"/>
              <a:t> </a:t>
            </a:r>
            <a:r>
              <a:rPr lang="en-US" dirty="0" err="1" smtClean="0"/>
              <a:t>Frequenz</a:t>
            </a:r>
            <a:r>
              <a:rPr lang="en-US" dirty="0" smtClean="0"/>
              <a:t> </a:t>
            </a:r>
            <a:r>
              <a:rPr lang="en-US" dirty="0" err="1" smtClean="0"/>
              <a:t>ablesen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</a:t>
            </a:r>
            <a:r>
              <a:rPr lang="en-US" dirty="0" err="1" smtClean="0"/>
              <a:t>genereller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78372"/>
            <a:ext cx="9978887" cy="7712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3851745" y="2878372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22405" y="2878807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442499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Left Brace 9"/>
          <p:cNvSpPr/>
          <p:nvPr/>
        </p:nvSpPr>
        <p:spPr>
          <a:xfrm rot="5400000" flipH="1">
            <a:off x="6439964" y="-226686"/>
            <a:ext cx="286103" cy="8468138"/>
          </a:xfrm>
          <a:prstGeom prst="leftBrace">
            <a:avLst>
              <a:gd name="adj1" fmla="val 69872"/>
              <a:gd name="adj2" fmla="val 5105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827643" y="293879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 .</a:t>
            </a:r>
            <a:endParaRPr lang="de-CH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0647" y="197086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                      8 Bit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594261" y="4277803"/>
            <a:ext cx="4057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Max. </a:t>
            </a:r>
            <a:r>
              <a:rPr lang="en-US" sz="2000" dirty="0" err="1" smtClean="0"/>
              <a:t>Nachrichtenlänge</a:t>
            </a:r>
            <a:r>
              <a:rPr lang="en-US" sz="2000" dirty="0" smtClean="0"/>
              <a:t>: 255 </a:t>
            </a:r>
            <a:r>
              <a:rPr lang="en-US" sz="2000" dirty="0" err="1" smtClean="0"/>
              <a:t>Symbole</a:t>
            </a:r>
            <a:endParaRPr lang="de-CH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7446" y="2940844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1</a:t>
            </a:r>
            <a:endParaRPr lang="de-CH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4467" y="2938790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2</a:t>
            </a:r>
            <a:endParaRPr lang="de-CH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5223" y="2938789"/>
            <a:ext cx="110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length </a:t>
            </a:r>
            <a:endParaRPr lang="de-CH" dirty="0"/>
          </a:p>
        </p:txBody>
      </p:sp>
      <p:sp>
        <p:nvSpPr>
          <p:cNvPr id="21" name="Rounded Rectangle 20"/>
          <p:cNvSpPr/>
          <p:nvPr/>
        </p:nvSpPr>
        <p:spPr>
          <a:xfrm>
            <a:off x="846151" y="2878372"/>
            <a:ext cx="1502795" cy="771277"/>
          </a:xfrm>
          <a:prstGeom prst="round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Left Brace 21"/>
          <p:cNvSpPr/>
          <p:nvPr/>
        </p:nvSpPr>
        <p:spPr>
          <a:xfrm rot="5400000">
            <a:off x="2945294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0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98345"/>
            <a:ext cx="11441927" cy="1325563"/>
          </a:xfrm>
        </p:spPr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Synchronization &amp; </a:t>
            </a:r>
            <a:r>
              <a:rPr lang="en-US" dirty="0" err="1" smtClean="0"/>
              <a:t>Fehlerkorrektur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1466350" y="3538331"/>
            <a:ext cx="934742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ounded Rectangle 4"/>
          <p:cNvSpPr/>
          <p:nvPr/>
        </p:nvSpPr>
        <p:spPr>
          <a:xfrm>
            <a:off x="1466350" y="3538331"/>
            <a:ext cx="1046261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ounded Rectangle 5"/>
          <p:cNvSpPr/>
          <p:nvPr/>
        </p:nvSpPr>
        <p:spPr>
          <a:xfrm>
            <a:off x="803080" y="3538331"/>
            <a:ext cx="585462" cy="453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111318" y="4866592"/>
            <a:ext cx="273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Barker Code (7 Bit)</a:t>
            </a:r>
            <a:r>
              <a:rPr lang="de-CH" sz="2400" dirty="0" smtClean="0"/>
              <a:t> zur Synchronisation</a:t>
            </a: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8009" y="4142629"/>
            <a:ext cx="7952" cy="6281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88542" y="1855302"/>
            <a:ext cx="443976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ounded Rectangle 10"/>
          <p:cNvSpPr/>
          <p:nvPr/>
        </p:nvSpPr>
        <p:spPr>
          <a:xfrm>
            <a:off x="1388542" y="1855302"/>
            <a:ext cx="545328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5937529" y="1774129"/>
            <a:ext cx="28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Ursprüngliches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endParaRPr lang="de-CH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05" y="4951488"/>
            <a:ext cx="782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Hamming Codes </a:t>
            </a:r>
            <a:r>
              <a:rPr lang="en-US" sz="2400" dirty="0" err="1" smtClean="0"/>
              <a:t>encoden</a:t>
            </a:r>
            <a:r>
              <a:rPr lang="en-US" sz="2400" dirty="0" smtClean="0"/>
              <a:t> 4-Bit </a:t>
            </a:r>
            <a:r>
              <a:rPr lang="en-US" sz="2400" dirty="0" err="1" smtClean="0"/>
              <a:t>Segmente</a:t>
            </a:r>
            <a:r>
              <a:rPr lang="en-US" sz="2400" dirty="0" smtClean="0"/>
              <a:t> </a:t>
            </a:r>
            <a:r>
              <a:rPr lang="en-US" sz="2400" dirty="0" err="1" smtClean="0"/>
              <a:t>zur</a:t>
            </a:r>
            <a:r>
              <a:rPr lang="en-US" sz="2400" dirty="0" smtClean="0"/>
              <a:t> </a:t>
            </a:r>
            <a:r>
              <a:rPr lang="en-US" sz="2400" dirty="0" err="1" smtClean="0"/>
              <a:t>Fehlerkorrektur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Wir</a:t>
            </a:r>
            <a:r>
              <a:rPr lang="en-US" sz="2400" dirty="0" smtClean="0"/>
              <a:t> </a:t>
            </a:r>
            <a:r>
              <a:rPr lang="en-US" sz="2400" dirty="0" err="1" smtClean="0"/>
              <a:t>benutzen</a:t>
            </a:r>
            <a:r>
              <a:rPr lang="en-US" sz="2400" dirty="0" smtClean="0"/>
              <a:t> die </a:t>
            </a:r>
            <a:r>
              <a:rPr lang="en-US" sz="2400" i="1" dirty="0" err="1" smtClean="0"/>
              <a:t>fecmagic</a:t>
            </a:r>
            <a:r>
              <a:rPr lang="en-US" sz="2400" dirty="0" smtClean="0"/>
              <a:t> library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42269" y="4142629"/>
            <a:ext cx="3379303" cy="7239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585006" y="4190534"/>
            <a:ext cx="6625" cy="676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Demo</a:t>
            </a:r>
            <a:r>
              <a:rPr lang="en-US" sz="4800" b="1" dirty="0" smtClean="0"/>
              <a:t>!</a:t>
            </a:r>
            <a:endParaRPr lang="de-CH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21" y="833469"/>
            <a:ext cx="1202151" cy="5021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63" y="771183"/>
            <a:ext cx="1202151" cy="50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Übertragungsrate</a:t>
            </a:r>
            <a:r>
              <a:rPr lang="en-US" dirty="0" smtClean="0"/>
              <a:t>: 16 Baud</a:t>
            </a:r>
            <a:r>
              <a:rPr lang="de-CH" dirty="0" smtClean="0"/>
              <a:t>, 63ms pro Symbol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Baud-rate war anfangs noch 4, klare Verbesserung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Datenübertragung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langsame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Fehlerkorrektur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‘’</a:t>
            </a:r>
            <a:r>
              <a:rPr lang="en-US" dirty="0" err="1" smtClean="0"/>
              <a:t>nur</a:t>
            </a:r>
            <a:r>
              <a:rPr lang="en-US" dirty="0" smtClean="0"/>
              <a:t>’’ BFSK und zero-crossing detection</a:t>
            </a:r>
            <a:br>
              <a:rPr lang="en-US" dirty="0" smtClean="0"/>
            </a:br>
            <a:r>
              <a:rPr lang="en-US" dirty="0" smtClean="0"/>
              <a:t>Hardware-</a:t>
            </a:r>
            <a:r>
              <a:rPr lang="en-US" dirty="0" err="1" smtClean="0"/>
              <a:t>Einschränkungen</a:t>
            </a:r>
            <a:r>
              <a:rPr lang="en-US" dirty="0" smtClean="0"/>
              <a:t> der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Momentan</a:t>
            </a:r>
            <a:r>
              <a:rPr lang="en-US" dirty="0" smtClean="0"/>
              <a:t> Audio-</a:t>
            </a:r>
            <a:r>
              <a:rPr lang="en-US" dirty="0" err="1" smtClean="0"/>
              <a:t>basierte</a:t>
            </a:r>
            <a:r>
              <a:rPr lang="en-US" dirty="0" smtClean="0"/>
              <a:t> </a:t>
            </a:r>
            <a:r>
              <a:rPr lang="en-US" dirty="0" err="1" smtClean="0"/>
              <a:t>Übertragung</a:t>
            </a:r>
            <a:r>
              <a:rPr lang="en-US" dirty="0" smtClean="0"/>
              <a:t>, </a:t>
            </a:r>
            <a:r>
              <a:rPr lang="en-US" dirty="0" err="1" smtClean="0"/>
              <a:t>Funkwellenübertragung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550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21223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Fragen</a:t>
            </a:r>
            <a:r>
              <a:rPr lang="en-US" sz="660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788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Packet Format and Modulation Scheme for the LilyGo T-TWR</vt:lpstr>
      <vt:lpstr>Recap: Project Idea</vt:lpstr>
      <vt:lpstr>Umsetzung</vt:lpstr>
      <vt:lpstr>Modulation &amp; Demodulation</vt:lpstr>
      <vt:lpstr>Paketformat – genereller Aufbau</vt:lpstr>
      <vt:lpstr>Paketformat – Synchronization &amp; Fehlerkorrektur</vt:lpstr>
      <vt:lpstr>Demo!</vt:lpstr>
      <vt:lpstr>Discussion </vt:lpstr>
      <vt:lpstr>Fragen?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Format and Modulation Scheme for the LilyGo T-TWR</dc:title>
  <dc:creator>Ausleihe</dc:creator>
  <cp:lastModifiedBy>Maria Desteffani</cp:lastModifiedBy>
  <cp:revision>12</cp:revision>
  <dcterms:created xsi:type="dcterms:W3CDTF">2025-02-19T07:20:32Z</dcterms:created>
  <dcterms:modified xsi:type="dcterms:W3CDTF">2025-02-20T07:28:14Z</dcterms:modified>
</cp:coreProperties>
</file>