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68" d="100"/>
          <a:sy n="68" d="100"/>
        </p:scale>
        <p:origin x="1171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81395" units="1/cm"/>
          <inkml:channelProperty channel="T" name="resolution" value="1" units="1/dev"/>
        </inkml:channelProperties>
      </inkml:inkSource>
      <inkml:timestamp xml:id="ts0" timeString="2025-02-19T07:28:51.802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6E5CC6AD-706D-48B5-BBEE-F3A4D2832ACA}" emma:medium="tactile" emma:mode="ink">
          <msink:context xmlns:msink="http://schemas.microsoft.com/ink/2010/main" type="inkDrawing" rotatedBoundingBox="7387,14451 11598,14858 11517,15692 7306,15285" semanticType="callout" shapeName="None"/>
        </emma:interpretation>
      </emma:emma>
    </inkml:annotationXML>
    <inkml:trace contextRef="#ctx0" brushRef="#br0">0 598 0,'44'-22'281,"-22"22"-265,22 0-16,22 0 15,-43 0-15,21 0 0,0 0 16,-22-22 0,22 22-16,-22 0 15,0 0-15,0-22 16,1 22-16,-1-22 47,0 22-32,0 0 1,0 0 0,0 0-1,-22-23-15,22 1 31,0 0-15,0 22-16,-22-22 0,44 22 16,1-22-16,43-22 15,-66 44-15,44-22 16,-44 22-16,0 0 16,23 0-16,-23 0 0,-22-22 15,22 22-15,44-22 16,-22 22-16,0-22 15,1-23-15,-23 45 0,22 0 32,0-22-32,-44 0 0,22 22 15,0-22-15,22 22 16,-22 0 0,1 0-16,-1 0 15,-22-22 1,22 22-1,0 0-15,-22-22 16,22 22-16,0 0 16,0 0-16,0-22 15,0 22 1,0 0-16,0-22 16,67 22-16,-45-22 0,22 22 15,-44-22-15,22 22 16,1 0-16,-23-22 15,44 22-15,0 0 0,-44 0 16,22 0-16,-21 0 16,21 0-16,0 0 15,-22 0-15,0 0 16,0 0 0,0 0-16,0 0 15,0 0-15,1 0 16,-1 0-16,0 0 15,0 0 1,0 22-16,22-22 31,0 22-31,0 0 16,-22-22 0,1 22-16,21-22 0,0 22 15,-22-22-15,22 22 16,-44 0-16,44-22 15,-22 0-15,1 22 0,-1 0 16,0-22 0,0 45-16,22-23 15,0 0-15,-22 0 16,0-22-16,22 22 16,-21-22-16,-1 22 15,0 0 1,22-22-1,-22 22 1,0 22 0,0-44-1,0 22 32,0 0-16,0-22 1,1 0-17,-23 23 17,22-23-32,-22 22 15,22-22-15,-22 22 16,22 0 15,0-22-15,-22 22-16,22-22 31,-22 22-31,22 0 16,0 0-16,0 0 15,-22 22-15,22-21 31,-22-1-31,22 0 32,0 0-1,1-22-31,-23 22 16,22-22-16,22 0 15,-22 44 16,0-44-15,-22 22-16,22-22 16,0 0 31,-22 22-32,22-22 1,22 0 15,-21 0-15,-1 0 15,0 0-15,0 0 30,0 0-14,0 0-1,0 0 31,0 0-15,0 0-15,0 0 14,0 0-14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81395" units="1/cm"/>
          <inkml:channelProperty channel="T" name="resolution" value="1" units="1/dev"/>
        </inkml:channelProperties>
      </inkml:inkSource>
      <inkml:timestamp xml:id="ts0" timeString="2025-02-19T07:28:56.109"/>
    </inkml:context>
    <inkml:brush xml:id="br0">
      <inkml:brushProperty name="width" value="0.05833" units="cm"/>
      <inkml:brushProperty name="height" value="0.05833" units="cm"/>
      <inkml:brushProperty name="fitToCurve" value="1"/>
    </inkml:brush>
  </inkml:definitions>
  <inkml:traceGroup>
    <inkml:annotationXML>
      <emma:emma xmlns:emma="http://www.w3.org/2003/04/emma" version="1.0">
        <emma:interpretation id="{79B141FA-A4B1-496F-A27F-8810AC297D3F}" emma:medium="tactile" emma:mode="ink">
          <msink:context xmlns:msink="http://schemas.microsoft.com/ink/2010/main" type="writingRegion" rotatedBoundingBox="26655,16015 21736,16436 21654,15475 26573,15054"/>
        </emma:interpretation>
      </emma:emma>
    </inkml:annotationXML>
    <inkml:traceGroup>
      <inkml:annotationXML>
        <emma:emma xmlns:emma="http://www.w3.org/2003/04/emma" version="1.0">
          <emma:interpretation id="{4BB4E33D-621C-4FC0-991C-BF6022198E32}" emma:medium="tactile" emma:mode="ink">
            <msink:context xmlns:msink="http://schemas.microsoft.com/ink/2010/main" type="paragraph" rotatedBoundingBox="26655,16015 21736,16436 21654,15475 26573,150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18DDB93-F5D0-44CF-B1CA-51DFF1094DB2}" emma:medium="tactile" emma:mode="ink">
              <msink:context xmlns:msink="http://schemas.microsoft.com/ink/2010/main" type="line" rotatedBoundingBox="26655,16015 21736,16436 21654,15475 26573,15054"/>
            </emma:interpretation>
          </emma:emma>
        </inkml:annotationXML>
        <inkml:traceGroup>
          <inkml:annotationXML>
            <emma:emma xmlns:emma="http://www.w3.org/2003/04/emma" version="1.0">
              <emma:interpretation id="{62DF5CDC-8F69-468F-B81F-A8B5045A17A6}" emma:medium="tactile" emma:mode="ink">
                <msink:context xmlns:msink="http://schemas.microsoft.com/ink/2010/main" type="inkWord" rotatedBoundingBox="26655,16015 21736,16436 21654,15475 26573,15054"/>
              </emma:interpretation>
              <emma:one-of disjunction-type="recognition" id="oneOf0">
                <emma:interpretation id="interp0" emma:lang="" emma:confidence="0.5">
                  <emma:literal>.</emma:literal>
                </emma:interpretation>
                <emma:interpretation id="interp1" emma:lang="" emma:confidence="0">
                  <emma:literal>~</emma:literal>
                </emma:interpretation>
                <emma:interpretation id="interp2" emma:lang="" emma:confidence="0">
                  <emma:literal>_</emma:literal>
                </emma:interpretation>
                <emma:interpretation id="interp3" emma:lang="" emma:confidence="0">
                  <emma:literal>-</emma:literal>
                </emma:interpretation>
                <emma:interpretation id="interp4" emma:lang="" emma:confidence="0">
                  <emma:literal>s</emma:literal>
                </emma:interpretation>
              </emma:one-of>
            </emma:emma>
          </inkml:annotationXML>
          <inkml:trace contextRef="#ctx0" brushRef="#br0">4881 0 0,'-44'22'203,"-22"-22"-187,-22 23-16,43-23 15,-21 0-15,-22 0 16,66 22-16,-23-22 15,1 0-15,22 0 16,-22 0 15,22 0-31,0 0 16,22 22 0,-22-22-1,0 0-15,0 22 16,22 0-16,-45 0 15,45 0 1,-22-22-16,22 22 16,-22 0-1,0 0 1,22 0 0,-22 0-16,0-22 15,22 23-15,-22-1 31,0 0-31,0 0 16,0 0-16,0 0 31,-1 0-31,23 0 16,-22-22-16,0 22 16,0 22-16,0-21 15,-22-1-15,22 0 0,22 0 16,-22-22-16,0 22 15,0 0 1,0 0-16,-1 0 16,1 0-1,0 0-15,0 0 16,0 0-16,0 1 31,-22-1-31,44 22 16,-22-44-1,0 22 1,0 0-16,-1 0 16,1 0-1,22 0-15,-22-22 16,0 0-16,0 0 16,22 44-16,-22-44 0,22 23 15,-22-23 1,0 0-1,0 22-15,-44-22 16,66 22-16,-23-22 16,1 0-16,0 0 15,-22 0-15,22 22 16,-22-22-16,0 0 0,22 0 16,-1 0-16,1 0 31,0 0-31,-44 0 15,22 0 1,22 0-16,0 0 16,0 0-16,0 0 15,-23 0-15,23 0 16,-22 0-16,22 0 16,-44-22-16,44 22 0,0 0 15,-23 0-15,23 0 0,22-22 16,-66 22-16,44 0 15,0 0 1,0 0-16,22-22 16,-22-23-16,-45 45 15,23-44-15,0 0 16,0 22 0,0-22-16,-45 0 0,45 21 15,0 1-15,-22 0 16,0 22-16,43-22 15,-21 0-15,-44 0 16,22 22-16,44-22 0,-67 22 16,45 0-16,44-22 15,-44 22-15,22 0 16,-44 0 0,43-22-16,1 22 15,0 0 1,-22 0-1,-22-22-15,22 22 16,22 0 0,-1 0-16,-65 0 0,44 0 15,22 0 1,-22 0-16,-23 0 16,45 0-1,0 22-15,0-22 16,0 0-16,0 0 15,-22 22-15,22-22 16,0 0-16,0 22 16,-1-22-1,1 0 1,0 0 0,0 0-16,0 22 15,0-22 1,22 22-1,-22-22 1,0 22 0,22 0-1,-22 0 17,22 0-1,-22 1 0,-22-1 0,21-22 376,1 0-345,0 0 94,0 0-93,0 0-32,22 22 63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2E9E-A5EE-4A7F-A294-3672E4E9C844}" type="datetimeFigureOut">
              <a:rPr lang="de-CH" smtClean="0"/>
              <a:t>19.02.2025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5369-2C83-4DCC-9436-7E1D49C66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448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2E9E-A5EE-4A7F-A294-3672E4E9C844}" type="datetimeFigureOut">
              <a:rPr lang="de-CH" smtClean="0"/>
              <a:t>19.02.2025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5369-2C83-4DCC-9436-7E1D49C66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651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2E9E-A5EE-4A7F-A294-3672E4E9C844}" type="datetimeFigureOut">
              <a:rPr lang="de-CH" smtClean="0"/>
              <a:t>19.02.2025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5369-2C83-4DCC-9436-7E1D49C66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99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2E9E-A5EE-4A7F-A294-3672E4E9C844}" type="datetimeFigureOut">
              <a:rPr lang="de-CH" smtClean="0"/>
              <a:t>19.02.2025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5369-2C83-4DCC-9436-7E1D49C66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044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2E9E-A5EE-4A7F-A294-3672E4E9C844}" type="datetimeFigureOut">
              <a:rPr lang="de-CH" smtClean="0"/>
              <a:t>19.02.2025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5369-2C83-4DCC-9436-7E1D49C66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262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2E9E-A5EE-4A7F-A294-3672E4E9C844}" type="datetimeFigureOut">
              <a:rPr lang="de-CH" smtClean="0"/>
              <a:t>19.02.2025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5369-2C83-4DCC-9436-7E1D49C66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408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2E9E-A5EE-4A7F-A294-3672E4E9C844}" type="datetimeFigureOut">
              <a:rPr lang="de-CH" smtClean="0"/>
              <a:t>19.02.2025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5369-2C83-4DCC-9436-7E1D49C66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851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2E9E-A5EE-4A7F-A294-3672E4E9C844}" type="datetimeFigureOut">
              <a:rPr lang="de-CH" smtClean="0"/>
              <a:t>19.02.2025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5369-2C83-4DCC-9436-7E1D49C66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67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2E9E-A5EE-4A7F-A294-3672E4E9C844}" type="datetimeFigureOut">
              <a:rPr lang="de-CH" smtClean="0"/>
              <a:t>19.02.2025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5369-2C83-4DCC-9436-7E1D49C66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236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2E9E-A5EE-4A7F-A294-3672E4E9C844}" type="datetimeFigureOut">
              <a:rPr lang="de-CH" smtClean="0"/>
              <a:t>19.02.2025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5369-2C83-4DCC-9436-7E1D49C66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373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62E9E-A5EE-4A7F-A294-3672E4E9C844}" type="datetimeFigureOut">
              <a:rPr lang="de-CH" smtClean="0"/>
              <a:t>19.02.2025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75369-2C83-4DCC-9436-7E1D49C66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350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62E9E-A5EE-4A7F-A294-3672E4E9C844}" type="datetimeFigureOut">
              <a:rPr lang="de-CH" smtClean="0"/>
              <a:t>19.02.2025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75369-2C83-4DCC-9436-7E1D49C665B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664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.emf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Packet Format and Modulation Scheme for the </a:t>
            </a:r>
            <a:r>
              <a:rPr lang="en-US" dirty="0" err="1" smtClean="0"/>
              <a:t>LilyGo</a:t>
            </a:r>
            <a:r>
              <a:rPr lang="en-US" dirty="0" smtClean="0"/>
              <a:t> T-TWR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233" y="3633844"/>
            <a:ext cx="9655534" cy="1655762"/>
          </a:xfrm>
        </p:spPr>
        <p:txBody>
          <a:bodyPr/>
          <a:lstStyle/>
          <a:p>
            <a:r>
              <a:rPr lang="en-US" dirty="0" smtClean="0"/>
              <a:t>Maria </a:t>
            </a:r>
            <a:r>
              <a:rPr lang="en-US" dirty="0" err="1" smtClean="0"/>
              <a:t>Desteffani</a:t>
            </a:r>
            <a:r>
              <a:rPr lang="en-US" dirty="0" smtClean="0"/>
              <a:t>, </a:t>
            </a:r>
            <a:r>
              <a:rPr lang="en-US" dirty="0" err="1" smtClean="0"/>
              <a:t>Andrina</a:t>
            </a:r>
            <a:r>
              <a:rPr lang="en-US" dirty="0" smtClean="0"/>
              <a:t> Geller, Valentin </a:t>
            </a:r>
            <a:r>
              <a:rPr lang="en-US" dirty="0" err="1" smtClean="0"/>
              <a:t>Neher</a:t>
            </a:r>
            <a:r>
              <a:rPr lang="en-US" dirty="0" smtClean="0"/>
              <a:t>, Anna </a:t>
            </a:r>
            <a:r>
              <a:rPr lang="en-US" dirty="0" err="1" smtClean="0"/>
              <a:t>Pietzak</a:t>
            </a:r>
            <a:r>
              <a:rPr lang="en-US" dirty="0" smtClean="0"/>
              <a:t>, Pius Walser</a:t>
            </a:r>
          </a:p>
          <a:p>
            <a:r>
              <a:rPr lang="en-US" dirty="0" smtClean="0"/>
              <a:t>20. 2 .2025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975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Project Idea</a:t>
            </a:r>
            <a:endParaRPr lang="de-CH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721210" y="2536465"/>
            <a:ext cx="7632590" cy="3640497"/>
          </a:xfrm>
        </p:spPr>
        <p:txBody>
          <a:bodyPr/>
          <a:lstStyle/>
          <a:p>
            <a:r>
              <a:rPr lang="en-US" dirty="0" err="1" smtClean="0"/>
              <a:t>Kommunikation</a:t>
            </a:r>
            <a:r>
              <a:rPr lang="en-US" dirty="0" smtClean="0"/>
              <a:t> </a:t>
            </a:r>
            <a:r>
              <a:rPr lang="en-US" dirty="0" err="1" smtClean="0"/>
              <a:t>zwischen</a:t>
            </a:r>
            <a:r>
              <a:rPr lang="en-US" dirty="0" smtClean="0"/>
              <a:t> 2 </a:t>
            </a:r>
            <a:r>
              <a:rPr lang="en-US" dirty="0" err="1" smtClean="0"/>
              <a:t>LilyGo</a:t>
            </a:r>
            <a:r>
              <a:rPr lang="en-US" dirty="0" smtClean="0"/>
              <a:t> T-TWR </a:t>
            </a:r>
            <a:r>
              <a:rPr lang="en-US" dirty="0" err="1" smtClean="0"/>
              <a:t>Geräten</a:t>
            </a:r>
            <a:r>
              <a:rPr lang="en-US" dirty="0" smtClean="0"/>
              <a:t> </a:t>
            </a:r>
            <a:r>
              <a:rPr lang="en-US" dirty="0" err="1" smtClean="0"/>
              <a:t>herstellen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Eigene</a:t>
            </a:r>
            <a:r>
              <a:rPr lang="en-US" dirty="0" smtClean="0"/>
              <a:t> Modulation </a:t>
            </a:r>
            <a:r>
              <a:rPr lang="en-US" dirty="0" err="1" smtClean="0"/>
              <a:t>implementieren</a:t>
            </a:r>
            <a:endParaRPr lang="en-US" dirty="0" smtClean="0"/>
          </a:p>
          <a:p>
            <a:r>
              <a:rPr lang="en-US" dirty="0" err="1" smtClean="0"/>
              <a:t>Eigenes</a:t>
            </a:r>
            <a:r>
              <a:rPr lang="en-US" dirty="0" smtClean="0"/>
              <a:t> </a:t>
            </a:r>
            <a:r>
              <a:rPr lang="en-US" dirty="0" err="1" smtClean="0"/>
              <a:t>Paketformat</a:t>
            </a:r>
            <a:endParaRPr lang="de-CH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55" y="1754278"/>
            <a:ext cx="2630474" cy="373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4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932" y="269507"/>
            <a:ext cx="10515600" cy="1325563"/>
          </a:xfrm>
        </p:spPr>
        <p:txBody>
          <a:bodyPr/>
          <a:lstStyle/>
          <a:p>
            <a:r>
              <a:rPr lang="en-US" dirty="0" err="1" smtClean="0"/>
              <a:t>Umsetzung</a:t>
            </a:r>
            <a:endParaRPr lang="de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66" y="3465328"/>
            <a:ext cx="3182908" cy="318290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125" y="3479024"/>
            <a:ext cx="3283624" cy="32836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856" y="3699145"/>
            <a:ext cx="613452" cy="25624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515" y="3568695"/>
            <a:ext cx="628154" cy="262388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2630767" y="5287370"/>
              <a:ext cx="1518840" cy="33624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20327" y="5276930"/>
                <a:ext cx="153972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/>
              <p14:cNvContentPartPr/>
              <p14:nvPr/>
            </p14:nvContentPartPr>
            <p14:xfrm>
              <a:off x="7809366" y="5419490"/>
              <a:ext cx="1757520" cy="40824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98926" y="5409050"/>
                <a:ext cx="1778400" cy="4291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/>
          <p:cNvSpPr txBox="1"/>
          <p:nvPr/>
        </p:nvSpPr>
        <p:spPr>
          <a:xfrm>
            <a:off x="532736" y="1529830"/>
            <a:ext cx="8155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Laptops </a:t>
            </a:r>
            <a:r>
              <a:rPr lang="en-US" sz="2000" dirty="0" err="1" smtClean="0"/>
              <a:t>verbunden</a:t>
            </a:r>
            <a:r>
              <a:rPr lang="en-US" sz="2000" dirty="0" smtClean="0"/>
              <a:t> </a:t>
            </a:r>
            <a:r>
              <a:rPr lang="en-US" sz="2000" dirty="0" err="1" smtClean="0"/>
              <a:t>mit</a:t>
            </a:r>
            <a:r>
              <a:rPr lang="en-US" sz="2000" dirty="0" smtClean="0"/>
              <a:t> </a:t>
            </a:r>
            <a:r>
              <a:rPr lang="en-US" sz="2000" dirty="0" err="1" smtClean="0"/>
              <a:t>LilyGo</a:t>
            </a:r>
            <a:r>
              <a:rPr lang="en-US" sz="2000" dirty="0" smtClean="0"/>
              <a:t> T-TWRs </a:t>
            </a:r>
            <a:r>
              <a:rPr lang="en-US" sz="2000" dirty="0" err="1" smtClean="0"/>
              <a:t>als</a:t>
            </a:r>
            <a:r>
              <a:rPr lang="en-US" sz="2000" dirty="0" smtClean="0"/>
              <a:t> Data Source &amp; Sink</a:t>
            </a:r>
          </a:p>
          <a:p>
            <a:r>
              <a:rPr lang="en-US" sz="2000" dirty="0" err="1" smtClean="0"/>
              <a:t>Beide</a:t>
            </a:r>
            <a:r>
              <a:rPr lang="en-US" sz="2000" dirty="0" smtClean="0"/>
              <a:t> </a:t>
            </a:r>
            <a:r>
              <a:rPr lang="en-US" sz="2000" dirty="0" err="1" smtClean="0"/>
              <a:t>LilyGo</a:t>
            </a:r>
            <a:r>
              <a:rPr lang="en-US" sz="2000" dirty="0" smtClean="0"/>
              <a:t> T-TWR </a:t>
            </a:r>
            <a:r>
              <a:rPr lang="en-US" sz="2000" dirty="0" err="1" smtClean="0"/>
              <a:t>Geräte</a:t>
            </a:r>
            <a:r>
              <a:rPr lang="en-US" sz="2000" dirty="0" smtClean="0"/>
              <a:t> </a:t>
            </a:r>
            <a:r>
              <a:rPr lang="en-US" sz="2000" dirty="0" err="1" smtClean="0"/>
              <a:t>können</a:t>
            </a:r>
            <a:r>
              <a:rPr lang="en-US" sz="2000" dirty="0" smtClean="0"/>
              <a:t> </a:t>
            </a:r>
            <a:r>
              <a:rPr lang="en-US" sz="2000" dirty="0" err="1" smtClean="0"/>
              <a:t>senden</a:t>
            </a:r>
            <a:r>
              <a:rPr lang="en-US" sz="2000" dirty="0" smtClean="0"/>
              <a:t> und </a:t>
            </a:r>
            <a:r>
              <a:rPr lang="en-US" sz="2000" dirty="0" err="1" smtClean="0"/>
              <a:t>empfangen</a:t>
            </a:r>
            <a:r>
              <a:rPr lang="en-US" sz="2000" dirty="0" smtClean="0"/>
              <a:t>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4116" y="3364275"/>
            <a:ext cx="2403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1: Laptop </a:t>
            </a:r>
            <a:r>
              <a:rPr lang="en-US" dirty="0" err="1" smtClean="0"/>
              <a:t>sendet</a:t>
            </a:r>
            <a:r>
              <a:rPr lang="en-US" dirty="0" smtClean="0"/>
              <a:t> Strings </a:t>
            </a:r>
          </a:p>
          <a:p>
            <a:pPr algn="ctr"/>
            <a:r>
              <a:rPr lang="en-US" dirty="0" smtClean="0"/>
              <a:t>an </a:t>
            </a:r>
            <a:r>
              <a:rPr lang="en-US" dirty="0" err="1" smtClean="0"/>
              <a:t>LilyGo</a:t>
            </a:r>
            <a:r>
              <a:rPr lang="en-US" dirty="0" smtClean="0"/>
              <a:t> T-TWR</a:t>
            </a:r>
            <a:endParaRPr lang="de-CH" dirty="0"/>
          </a:p>
        </p:txBody>
      </p:sp>
      <p:sp>
        <p:nvSpPr>
          <p:cNvPr id="14" name="TextBox 13"/>
          <p:cNvSpPr txBox="1"/>
          <p:nvPr/>
        </p:nvSpPr>
        <p:spPr>
          <a:xfrm>
            <a:off x="3462918" y="2871834"/>
            <a:ext cx="204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2: String </a:t>
            </a:r>
            <a:r>
              <a:rPr lang="en-US" dirty="0" err="1" smtClean="0"/>
              <a:t>wird</a:t>
            </a:r>
            <a:r>
              <a:rPr lang="en-US" dirty="0" smtClean="0"/>
              <a:t> in Bits </a:t>
            </a:r>
            <a:r>
              <a:rPr lang="en-US" dirty="0" err="1" smtClean="0"/>
              <a:t>verwandelt</a:t>
            </a:r>
            <a:endParaRPr lang="de-CH" dirty="0"/>
          </a:p>
        </p:txBody>
      </p:sp>
      <p:sp>
        <p:nvSpPr>
          <p:cNvPr id="15" name="TextBox 14"/>
          <p:cNvSpPr txBox="1"/>
          <p:nvPr/>
        </p:nvSpPr>
        <p:spPr>
          <a:xfrm>
            <a:off x="6419056" y="2645365"/>
            <a:ext cx="2403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3: String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rekonstruiert</a:t>
            </a:r>
            <a:r>
              <a:rPr lang="en-US" dirty="0" smtClean="0"/>
              <a:t>, </a:t>
            </a:r>
            <a:r>
              <a:rPr lang="en-US" dirty="0" err="1" smtClean="0"/>
              <a:t>Fehler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 </a:t>
            </a:r>
            <a:r>
              <a:rPr lang="en-US" dirty="0" err="1" smtClean="0"/>
              <a:t>korrigiert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9253539" y="3304027"/>
            <a:ext cx="2403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4: Laptop </a:t>
            </a:r>
            <a:r>
              <a:rPr lang="en-US" dirty="0" err="1" smtClean="0"/>
              <a:t>empfängt</a:t>
            </a:r>
            <a:r>
              <a:rPr lang="en-US" dirty="0" smtClean="0"/>
              <a:t> String </a:t>
            </a:r>
            <a:r>
              <a:rPr lang="en-US" dirty="0" err="1" smtClean="0"/>
              <a:t>vom</a:t>
            </a:r>
            <a:r>
              <a:rPr lang="en-US" dirty="0" smtClean="0"/>
              <a:t> </a:t>
            </a:r>
            <a:r>
              <a:rPr lang="en-US" dirty="0" err="1" smtClean="0"/>
              <a:t>LilyGo</a:t>
            </a:r>
            <a:r>
              <a:rPr lang="en-US" dirty="0" smtClean="0"/>
              <a:t> T-TWR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5885" y="3842166"/>
            <a:ext cx="702026" cy="121461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6523912" y="3901017"/>
            <a:ext cx="640855" cy="121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8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Paketformat</a:t>
            </a:r>
            <a:r>
              <a:rPr lang="en-US" dirty="0" smtClean="0"/>
              <a:t> – </a:t>
            </a:r>
            <a:r>
              <a:rPr lang="en-US" dirty="0" err="1" smtClean="0"/>
              <a:t>genereller</a:t>
            </a:r>
            <a:r>
              <a:rPr lang="en-US" dirty="0" smtClean="0"/>
              <a:t> </a:t>
            </a:r>
            <a:r>
              <a:rPr lang="en-US" dirty="0" err="1" smtClean="0"/>
              <a:t>Aufbau</a:t>
            </a:r>
            <a:endParaRPr lang="de-CH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2878372"/>
            <a:ext cx="9978887" cy="77127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" name="Straight Connector 6"/>
          <p:cNvCxnSpPr/>
          <p:nvPr/>
        </p:nvCxnSpPr>
        <p:spPr>
          <a:xfrm>
            <a:off x="3851745" y="2878372"/>
            <a:ext cx="7951" cy="7712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322405" y="2878807"/>
            <a:ext cx="7951" cy="7712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 rot="5400000">
            <a:off x="1442499" y="1851185"/>
            <a:ext cx="310101" cy="1502797"/>
          </a:xfrm>
          <a:prstGeom prst="leftBrace">
            <a:avLst>
              <a:gd name="adj1" fmla="val 69872"/>
              <a:gd name="adj2" fmla="val 5105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Left Brace 9"/>
          <p:cNvSpPr/>
          <p:nvPr/>
        </p:nvSpPr>
        <p:spPr>
          <a:xfrm rot="5400000" flipH="1">
            <a:off x="6439964" y="-226686"/>
            <a:ext cx="286103" cy="8468138"/>
          </a:xfrm>
          <a:prstGeom prst="leftBrace">
            <a:avLst>
              <a:gd name="adj1" fmla="val 69872"/>
              <a:gd name="adj2" fmla="val 51058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TextBox 10"/>
          <p:cNvSpPr txBox="1"/>
          <p:nvPr/>
        </p:nvSpPr>
        <p:spPr>
          <a:xfrm>
            <a:off x="5827643" y="2938790"/>
            <a:ext cx="795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. . . .</a:t>
            </a:r>
            <a:endParaRPr lang="de-CH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200647" y="197086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 Bit                      8 Bit</a:t>
            </a:r>
            <a:endParaRPr lang="de-CH" dirty="0"/>
          </a:p>
        </p:txBody>
      </p:sp>
      <p:sp>
        <p:nvSpPr>
          <p:cNvPr id="13" name="TextBox 12"/>
          <p:cNvSpPr txBox="1"/>
          <p:nvPr/>
        </p:nvSpPr>
        <p:spPr>
          <a:xfrm>
            <a:off x="4594261" y="4277803"/>
            <a:ext cx="4057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Max. </a:t>
            </a:r>
            <a:r>
              <a:rPr lang="en-US" sz="2000" dirty="0" err="1" smtClean="0"/>
              <a:t>Nachrichtenlänge</a:t>
            </a:r>
            <a:r>
              <a:rPr lang="en-US" sz="2000" dirty="0" smtClean="0"/>
              <a:t>: 255 </a:t>
            </a:r>
            <a:r>
              <a:rPr lang="en-US" sz="2000" dirty="0" err="1" smtClean="0"/>
              <a:t>Symbole</a:t>
            </a:r>
            <a:endParaRPr lang="de-CH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417446" y="2940844"/>
            <a:ext cx="1405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ASCII Character </a:t>
            </a:r>
            <a:r>
              <a:rPr lang="en-US" b="1" dirty="0" smtClean="0"/>
              <a:t>1</a:t>
            </a:r>
            <a:endParaRPr lang="de-CH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924467" y="2938790"/>
            <a:ext cx="1405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ASCII Character </a:t>
            </a:r>
            <a:r>
              <a:rPr lang="en-US" b="1" dirty="0" smtClean="0"/>
              <a:t>2</a:t>
            </a:r>
            <a:endParaRPr lang="de-CH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45223" y="2938789"/>
            <a:ext cx="1104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Message length </a:t>
            </a:r>
            <a:endParaRPr lang="de-CH" dirty="0"/>
          </a:p>
        </p:txBody>
      </p:sp>
      <p:sp>
        <p:nvSpPr>
          <p:cNvPr id="21" name="Rounded Rectangle 20"/>
          <p:cNvSpPr/>
          <p:nvPr/>
        </p:nvSpPr>
        <p:spPr>
          <a:xfrm>
            <a:off x="846151" y="2878372"/>
            <a:ext cx="1502795" cy="771277"/>
          </a:xfrm>
          <a:prstGeom prst="roundRect">
            <a:avLst/>
          </a:prstGeom>
          <a:solidFill>
            <a:srgbClr val="ED7D31">
              <a:alpha val="1098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Left Brace 21"/>
          <p:cNvSpPr/>
          <p:nvPr/>
        </p:nvSpPr>
        <p:spPr>
          <a:xfrm rot="5400000">
            <a:off x="2945294" y="1851185"/>
            <a:ext cx="310101" cy="1502797"/>
          </a:xfrm>
          <a:prstGeom prst="leftBrace">
            <a:avLst>
              <a:gd name="adj1" fmla="val 69872"/>
              <a:gd name="adj2" fmla="val 51058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2023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295" y="198345"/>
            <a:ext cx="11441927" cy="1325563"/>
          </a:xfrm>
        </p:spPr>
        <p:txBody>
          <a:bodyPr/>
          <a:lstStyle/>
          <a:p>
            <a:r>
              <a:rPr lang="en-US" dirty="0" err="1" smtClean="0"/>
              <a:t>Paketformat</a:t>
            </a:r>
            <a:r>
              <a:rPr lang="en-US" dirty="0" smtClean="0"/>
              <a:t> – Synchronization &amp; </a:t>
            </a:r>
            <a:r>
              <a:rPr lang="en-US" dirty="0" err="1" smtClean="0"/>
              <a:t>Fehlerkorrektur</a:t>
            </a:r>
            <a:endParaRPr lang="de-CH" dirty="0"/>
          </a:p>
        </p:txBody>
      </p:sp>
      <p:sp>
        <p:nvSpPr>
          <p:cNvPr id="4" name="Rounded Rectangle 3"/>
          <p:cNvSpPr/>
          <p:nvPr/>
        </p:nvSpPr>
        <p:spPr>
          <a:xfrm>
            <a:off x="1466350" y="3538331"/>
            <a:ext cx="9347424" cy="45322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ounded Rectangle 4"/>
          <p:cNvSpPr/>
          <p:nvPr/>
        </p:nvSpPr>
        <p:spPr>
          <a:xfrm>
            <a:off x="1466350" y="3538331"/>
            <a:ext cx="1046261" cy="453224"/>
          </a:xfrm>
          <a:prstGeom prst="roundRect">
            <a:avLst/>
          </a:prstGeom>
          <a:solidFill>
            <a:srgbClr val="ED7D31">
              <a:alpha val="43137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ounded Rectangle 5"/>
          <p:cNvSpPr/>
          <p:nvPr/>
        </p:nvSpPr>
        <p:spPr>
          <a:xfrm>
            <a:off x="803080" y="3538331"/>
            <a:ext cx="585462" cy="4532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111318" y="4866592"/>
            <a:ext cx="2735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Barker Code (7 Bit)</a:t>
            </a:r>
            <a:r>
              <a:rPr lang="de-CH" sz="2400" dirty="0" smtClean="0"/>
              <a:t> zur Synchronisation</a:t>
            </a:r>
            <a:endParaRPr lang="en-US" sz="2400" dirty="0" smtClean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78009" y="4142629"/>
            <a:ext cx="7952" cy="6281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388542" y="1855302"/>
            <a:ext cx="4439764" cy="453224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ounded Rectangle 10"/>
          <p:cNvSpPr/>
          <p:nvPr/>
        </p:nvSpPr>
        <p:spPr>
          <a:xfrm>
            <a:off x="1388542" y="1855302"/>
            <a:ext cx="545328" cy="453224"/>
          </a:xfrm>
          <a:prstGeom prst="roundRect">
            <a:avLst/>
          </a:prstGeom>
          <a:solidFill>
            <a:srgbClr val="ED7D31">
              <a:alpha val="43137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TextBox 11"/>
          <p:cNvSpPr txBox="1"/>
          <p:nvPr/>
        </p:nvSpPr>
        <p:spPr>
          <a:xfrm>
            <a:off x="5937529" y="1774129"/>
            <a:ext cx="2801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Ursprüngliches</a:t>
            </a:r>
            <a:r>
              <a:rPr lang="en-US" sz="2400" dirty="0" smtClean="0"/>
              <a:t> </a:t>
            </a:r>
            <a:r>
              <a:rPr lang="en-US" sz="2400" dirty="0" err="1" smtClean="0"/>
              <a:t>Paket</a:t>
            </a:r>
            <a:endParaRPr lang="de-CH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524605" y="4951488"/>
            <a:ext cx="78291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Hamming Codes </a:t>
            </a:r>
            <a:r>
              <a:rPr lang="en-US" sz="2400" dirty="0" err="1" smtClean="0"/>
              <a:t>encoden</a:t>
            </a:r>
            <a:r>
              <a:rPr lang="en-US" sz="2400" dirty="0" smtClean="0"/>
              <a:t> 4-Bit </a:t>
            </a:r>
            <a:r>
              <a:rPr lang="en-US" sz="2400" dirty="0" err="1" smtClean="0"/>
              <a:t>Segmente</a:t>
            </a:r>
            <a:r>
              <a:rPr lang="en-US" sz="2400" dirty="0" smtClean="0"/>
              <a:t> </a:t>
            </a:r>
            <a:r>
              <a:rPr lang="en-US" sz="2400" dirty="0" err="1" smtClean="0"/>
              <a:t>zur</a:t>
            </a:r>
            <a:r>
              <a:rPr lang="en-US" sz="2400" dirty="0" smtClean="0"/>
              <a:t> </a:t>
            </a:r>
            <a:r>
              <a:rPr lang="en-US" sz="2400" dirty="0" err="1" smtClean="0"/>
              <a:t>Fehlerkorrektur</a:t>
            </a:r>
            <a:endParaRPr lang="en-US" sz="2400" dirty="0" smtClean="0"/>
          </a:p>
          <a:p>
            <a:pPr algn="ctr"/>
            <a:r>
              <a:rPr lang="en-US" sz="2400" dirty="0" err="1" smtClean="0"/>
              <a:t>Wir</a:t>
            </a:r>
            <a:r>
              <a:rPr lang="en-US" sz="2400" dirty="0" smtClean="0"/>
              <a:t> </a:t>
            </a:r>
            <a:r>
              <a:rPr lang="en-US" sz="2400" dirty="0" err="1" smtClean="0"/>
              <a:t>benutzen</a:t>
            </a:r>
            <a:r>
              <a:rPr lang="en-US" sz="2400" dirty="0" smtClean="0"/>
              <a:t> die </a:t>
            </a:r>
            <a:r>
              <a:rPr lang="en-US" sz="2400" i="1" dirty="0" err="1" smtClean="0"/>
              <a:t>fecmagic</a:t>
            </a:r>
            <a:r>
              <a:rPr lang="en-US" sz="2400" dirty="0" smtClean="0"/>
              <a:t> library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242269" y="4142629"/>
            <a:ext cx="3379303" cy="72396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585006" y="4190534"/>
            <a:ext cx="6625" cy="6760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31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Modulation &amp; Demodulation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286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Modulation</a:t>
            </a:r>
          </a:p>
          <a:p>
            <a:pPr marL="0" indent="0">
              <a:buNone/>
            </a:pPr>
            <a:r>
              <a:rPr lang="en-US" dirty="0" err="1" smtClean="0"/>
              <a:t>Wir</a:t>
            </a:r>
            <a:r>
              <a:rPr lang="en-US" dirty="0" smtClean="0"/>
              <a:t> </a:t>
            </a:r>
            <a:r>
              <a:rPr lang="en-US" dirty="0" err="1" smtClean="0"/>
              <a:t>benutzen</a:t>
            </a:r>
            <a:r>
              <a:rPr lang="en-US" dirty="0" smtClean="0"/>
              <a:t> Binary Frequency Shift Keying (BFSK):</a:t>
            </a:r>
          </a:p>
          <a:p>
            <a:r>
              <a:rPr lang="en-US" dirty="0" smtClean="0"/>
              <a:t>0 = 600 Hz</a:t>
            </a:r>
          </a:p>
          <a:p>
            <a:r>
              <a:rPr lang="en-US" dirty="0" smtClean="0"/>
              <a:t>1 = 1200 Hz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814777"/>
            <a:ext cx="10515600" cy="2434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Demodulation</a:t>
            </a:r>
          </a:p>
          <a:p>
            <a:pPr marL="0" indent="0">
              <a:buNone/>
            </a:pPr>
            <a:r>
              <a:rPr lang="en-US" i="1" dirty="0" err="1" smtClean="0"/>
              <a:t>Ursprüngliche</a:t>
            </a:r>
            <a:r>
              <a:rPr lang="en-US" i="1" dirty="0" smtClean="0"/>
              <a:t> </a:t>
            </a:r>
            <a:r>
              <a:rPr lang="en-US" i="1" dirty="0" err="1" smtClean="0"/>
              <a:t>Idee</a:t>
            </a:r>
            <a:r>
              <a:rPr lang="en-US" dirty="0" smtClean="0"/>
              <a:t>: Fast Fourier Transformation (FFT), </a:t>
            </a:r>
            <a:r>
              <a:rPr lang="en-US" dirty="0" err="1" smtClean="0"/>
              <a:t>LilyGo</a:t>
            </a:r>
            <a:r>
              <a:rPr lang="en-US" dirty="0" smtClean="0"/>
              <a:t> T-TWRs </a:t>
            </a:r>
            <a:r>
              <a:rPr lang="en-US" dirty="0" err="1" smtClean="0"/>
              <a:t>hatten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wenig</a:t>
            </a:r>
            <a:r>
              <a:rPr lang="en-US" dirty="0" smtClean="0"/>
              <a:t> Speicher</a:t>
            </a:r>
          </a:p>
          <a:p>
            <a:pPr marL="0" indent="0">
              <a:buNone/>
            </a:pPr>
            <a:r>
              <a:rPr lang="en-US" i="1" dirty="0" err="1" smtClean="0"/>
              <a:t>Neu</a:t>
            </a:r>
            <a:r>
              <a:rPr lang="en-US" dirty="0" smtClean="0"/>
              <a:t>: Zero-crossing detection, </a:t>
            </a:r>
            <a:r>
              <a:rPr lang="en-US" dirty="0" err="1" smtClean="0"/>
              <a:t>anhand</a:t>
            </a:r>
            <a:r>
              <a:rPr lang="en-US" dirty="0" smtClean="0"/>
              <a:t> </a:t>
            </a:r>
            <a:r>
              <a:rPr lang="en-US" dirty="0" err="1" smtClean="0"/>
              <a:t>Überschneidungen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dem</a:t>
            </a:r>
            <a:r>
              <a:rPr lang="en-US" dirty="0" smtClean="0"/>
              <a:t> </a:t>
            </a:r>
            <a:r>
              <a:rPr lang="en-US" dirty="0" err="1" smtClean="0"/>
              <a:t>Nullpunkt</a:t>
            </a:r>
            <a:r>
              <a:rPr lang="en-US" dirty="0" smtClean="0"/>
              <a:t> </a:t>
            </a:r>
            <a:r>
              <a:rPr lang="en-US" dirty="0" err="1" smtClean="0"/>
              <a:t>Frequenz</a:t>
            </a:r>
            <a:r>
              <a:rPr lang="en-US" dirty="0" smtClean="0"/>
              <a:t> </a:t>
            </a:r>
            <a:r>
              <a:rPr lang="en-US" dirty="0" err="1" smtClean="0"/>
              <a:t>ablesen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2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/>
              <a:t>Demo</a:t>
            </a:r>
            <a:r>
              <a:rPr lang="en-US" sz="4800" b="1" dirty="0" smtClean="0"/>
              <a:t>!</a:t>
            </a:r>
            <a:endParaRPr lang="de-CH" sz="4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321" y="833469"/>
            <a:ext cx="1202151" cy="50215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063" y="771183"/>
            <a:ext cx="1202151" cy="502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3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Übertragungsrate</a:t>
            </a:r>
            <a:r>
              <a:rPr lang="en-US" dirty="0" smtClean="0"/>
              <a:t>: 16 Baud</a:t>
            </a:r>
            <a:r>
              <a:rPr lang="de-CH" dirty="0" smtClean="0"/>
              <a:t>, 63ms pro Symbol</a:t>
            </a:r>
            <a:r>
              <a:rPr lang="de-CH" dirty="0"/>
              <a:t/>
            </a:r>
            <a:br>
              <a:rPr lang="de-CH" dirty="0"/>
            </a:br>
            <a:r>
              <a:rPr lang="de-CH" dirty="0" smtClean="0"/>
              <a:t>Baud-rate war anfangs noch 4, klare Verbesserung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Datenübertragung</a:t>
            </a:r>
            <a:r>
              <a:rPr lang="en-US" dirty="0" smtClean="0"/>
              <a:t> </a:t>
            </a:r>
            <a:r>
              <a:rPr lang="en-US" dirty="0" err="1" smtClean="0"/>
              <a:t>aber</a:t>
            </a:r>
            <a:r>
              <a:rPr lang="en-US" dirty="0" smtClean="0"/>
              <a:t> </a:t>
            </a:r>
            <a:r>
              <a:rPr lang="en-US" dirty="0" err="1" smtClean="0"/>
              <a:t>langsame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Fehlerkorrektur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‘’</a:t>
            </a:r>
            <a:r>
              <a:rPr lang="en-US" dirty="0" err="1" smtClean="0"/>
              <a:t>nur</a:t>
            </a:r>
            <a:r>
              <a:rPr lang="en-US" dirty="0" smtClean="0"/>
              <a:t>’’ BFSK und zero-crossing detection</a:t>
            </a:r>
            <a:br>
              <a:rPr lang="en-US" dirty="0" smtClean="0"/>
            </a:br>
            <a:r>
              <a:rPr lang="en-US" dirty="0" smtClean="0"/>
              <a:t>Hardware-</a:t>
            </a:r>
            <a:r>
              <a:rPr lang="en-US" dirty="0" err="1" smtClean="0"/>
              <a:t>Einschränkungen</a:t>
            </a:r>
            <a:r>
              <a:rPr lang="en-US" dirty="0" smtClean="0"/>
              <a:t> der </a:t>
            </a:r>
            <a:r>
              <a:rPr lang="en-US" dirty="0" err="1" smtClean="0"/>
              <a:t>LilyGo</a:t>
            </a:r>
            <a:r>
              <a:rPr lang="en-US" dirty="0" smtClean="0"/>
              <a:t> T-TWR </a:t>
            </a:r>
            <a:r>
              <a:rPr lang="en-US" dirty="0" err="1" smtClean="0"/>
              <a:t>Geräte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Momentan</a:t>
            </a:r>
            <a:r>
              <a:rPr lang="en-US" dirty="0" smtClean="0"/>
              <a:t> Audio-</a:t>
            </a:r>
            <a:r>
              <a:rPr lang="en-US" dirty="0" err="1" smtClean="0"/>
              <a:t>basierte</a:t>
            </a:r>
            <a:r>
              <a:rPr lang="en-US" dirty="0" smtClean="0"/>
              <a:t> </a:t>
            </a:r>
            <a:r>
              <a:rPr lang="en-US" dirty="0" err="1" smtClean="0"/>
              <a:t>Übertragung</a:t>
            </a:r>
            <a:r>
              <a:rPr lang="en-US" dirty="0" smtClean="0"/>
              <a:t>, </a:t>
            </a:r>
            <a:r>
              <a:rPr lang="en-US" dirty="0" err="1" smtClean="0"/>
              <a:t>Funkwellenübertragung</a:t>
            </a:r>
            <a:r>
              <a:rPr lang="en-US" dirty="0" smtClean="0"/>
              <a:t> </a:t>
            </a:r>
            <a:r>
              <a:rPr lang="en-US" dirty="0" err="1" smtClean="0"/>
              <a:t>wäre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gute</a:t>
            </a:r>
            <a:r>
              <a:rPr lang="en-US" dirty="0" smtClean="0"/>
              <a:t> </a:t>
            </a:r>
            <a:r>
              <a:rPr lang="en-US" dirty="0" err="1" smtClean="0"/>
              <a:t>Erweiterung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305507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Packet Format and Modulation Scheme for the LilyGo T-TWR</vt:lpstr>
      <vt:lpstr>Recap: Project Idea</vt:lpstr>
      <vt:lpstr>Umsetzung</vt:lpstr>
      <vt:lpstr>Paketformat – genereller Aufbau</vt:lpstr>
      <vt:lpstr>Paketformat – Synchronization &amp; Fehlerkorrektur</vt:lpstr>
      <vt:lpstr>Modulation &amp; Demodulation</vt:lpstr>
      <vt:lpstr>Demo!</vt:lpstr>
      <vt:lpstr>Discussion </vt:lpstr>
    </vt:vector>
  </TitlesOfParts>
  <Company>Universität Basel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Packet Format and Modulation Scheme for the LilyGo T-TWR</dc:title>
  <dc:creator>Ausleihe</dc:creator>
  <cp:lastModifiedBy>Ausleihe</cp:lastModifiedBy>
  <cp:revision>9</cp:revision>
  <dcterms:created xsi:type="dcterms:W3CDTF">2025-02-19T07:20:32Z</dcterms:created>
  <dcterms:modified xsi:type="dcterms:W3CDTF">2025-02-19T08:24:20Z</dcterms:modified>
</cp:coreProperties>
</file>