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9" r:id="rId9"/>
    <p:sldId id="267" r:id="rId10"/>
    <p:sldId id="270" r:id="rId11"/>
    <p:sldId id="261" r:id="rId12"/>
    <p:sldId id="263" r:id="rId13"/>
    <p:sldId id="264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2B0A-9C83-1672-F136-8671EBACA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EAA3C-2F0D-C658-0242-E530B0C2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77507-9C91-8233-D832-23D3A3E7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58DE-1756-3334-5304-45E2E3FB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624F-B4C8-A453-B3D5-A71F271E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08CA-498D-9576-4B33-A6D32A67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19C6A-0423-B3F6-C41B-8B85ED99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1931-9B76-7C55-12ED-7C056555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B193-BFFF-7ABB-33F9-8EFF99EF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91E0-B64F-FE30-B230-A031D3A8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5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1202D-4AEA-3C5A-9714-944629321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0B04D-B5D6-9EDC-6C8C-21689E9F8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27FC-D41E-6F11-77CA-B4114466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1441-C97E-89C7-34DB-04D35C93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01D2-F09F-DFEC-B776-C318611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A70D-7919-A9DC-BA02-3DD7AF85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1AE7-A82C-F32D-17C3-2CE820E9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368E-CD09-01EE-D0A9-102A25E1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23C4-C59B-1C90-E4B1-4BDCDB2A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2FFE-2691-ABBF-017D-DD324976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9822-801C-5F84-352B-83BA14DF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50A50-A013-9147-8DA9-956A81BE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40F7-B3FD-5A1B-892C-DA66C1A4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F2B4-1E67-CD9A-D15E-BECE6B3C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DCEF7-BDBB-3EC4-6F5E-18A84714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5EE0-8810-4A14-2B7E-C6901905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EC9F-E87B-66D7-72AD-66ACEBD3E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276B3-8783-009C-B3CF-05A10CE1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16EC-D82E-B60C-E8BE-5C6251D6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9466D-8D15-E7C4-1286-AA8CC42C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BE811-19C4-F258-FD3E-265EF2CD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4207-0D68-AAB9-7F2C-591713EA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FD94D-089B-7192-2E28-A50AD37F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3C108-2494-E466-592F-685B22BA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E1FEE-1EC4-07C2-D498-F3C57F16F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29E84-E579-A157-1AF9-7FD0F55DC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1F8D5-1D29-FBF9-2E78-8FFDD394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BA38C-F675-953C-A1AA-E4ED6F9E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F0BC8-A0BA-B08E-C10F-74A2EAEA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8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6631-9E98-803D-D2FA-431145E2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7DE6E-90CA-C27D-154E-2DA4B7B1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A5EE6-1C1A-3DDF-3613-4C85F568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E3027-CA75-DBC5-C9E1-EE5D24A8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9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9481C-8305-F738-CB68-275DBAED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0EA9D-1B1E-6A0B-C7DB-CCDF3EE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79CA5-FC32-F960-5D30-79EE3BA7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808B-ECEB-33CC-F64B-0EBD6512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1509-D7CF-D4EC-5B51-ADD87BADB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E611-4AD5-D9CB-0F67-570FB9EC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A4B97-1668-A97A-ED00-89230AE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1DAE4-24F0-933F-8164-20C21EA7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BE401-012E-E7AE-843A-7352C13A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5B72-B9FE-F564-009C-991A1496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3EB73-D334-B3B9-428E-BD1F283FA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F6C6E-3819-F929-CC22-415A616E8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D5617-5C1F-6D19-791B-F28DB100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EC0A2-9713-2DBE-94C4-770A2C67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3703C-D476-97BE-00BB-6C658028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7D0D5-3C88-5FD3-A2A2-88919A72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8E7F-C23F-08B4-06D8-E8B3F240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4BA9-1157-D7DA-955B-A67004C3F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1D3A-9C16-4F1F-BCCC-12C9E50C1068}" type="datetimeFigureOut">
              <a:rPr lang="en-US" smtClean="0"/>
              <a:t>2022-06-17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0A4A-B05C-1872-0EA9-A5EA889D7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F47C-06F8-F0BE-DAF2-42E6C656A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EC8-5EA6-4E71-8D80-EAED03D5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4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9CCE-B178-03CA-EFF7-90A52CCBD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3-D Poisson’s equation</a:t>
            </a:r>
            <a:br>
              <a:rPr lang="en-US" dirty="0">
                <a:latin typeface="Calisto MT" panose="02040603050505030304" pitchFamily="18" charset="0"/>
              </a:rPr>
            </a:br>
            <a:r>
              <a:rPr lang="en-US" sz="4400" dirty="0">
                <a:latin typeface="Calisto MT" panose="02040603050505030304" pitchFamily="18" charset="0"/>
              </a:rPr>
              <a:t>using non-stationary iterative method</a:t>
            </a:r>
            <a:endParaRPr lang="en-US" sz="66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6735-316D-2724-8850-186BF871D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9524"/>
            <a:ext cx="9144000" cy="1438275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HBM 514E - Parallel Numerical Algorithms and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43D37-B5F9-4C5B-B6CB-DB0A463E3FB0}"/>
              </a:ext>
            </a:extLst>
          </p:cNvPr>
          <p:cNvSpPr txBox="1"/>
          <p:nvPr/>
        </p:nvSpPr>
        <p:spPr>
          <a:xfrm>
            <a:off x="215264" y="5934760"/>
            <a:ext cx="2160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sto MT" panose="02040603050505030304" pitchFamily="18" charset="0"/>
              </a:rPr>
              <a:t>Valentin L’HOMEL</a:t>
            </a:r>
          </a:p>
          <a:p>
            <a:r>
              <a:rPr lang="en-US" dirty="0">
                <a:latin typeface="Calisto MT" panose="02040603050505030304" pitchFamily="18" charset="0"/>
              </a:rPr>
              <a:t>922110009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4C7069-6F6D-620C-8A5F-279607CBB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648" y="4832375"/>
            <a:ext cx="28670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58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6F8-832F-6014-421D-60CBB512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Conjugate Gradient</a:t>
            </a:r>
          </a:p>
        </p:txBody>
      </p:sp>
      <p:pic>
        <p:nvPicPr>
          <p:cNvPr id="8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BC412C82-BFA1-2FB7-563F-5D2C73810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3" y="1984103"/>
            <a:ext cx="3343742" cy="197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D9942-6A2A-466C-35E3-A7184A2F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3" y="4736796"/>
            <a:ext cx="11470794" cy="1611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930916-0D1D-0CFD-258D-8AA5D0E35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643" y="2071485"/>
            <a:ext cx="7742274" cy="17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5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3342-EB3D-AA8A-4B2D-41EAAD66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Final data access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F296EF-96F3-44CF-4EFD-74A385A7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72693" cy="4351338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Currently, process’ data are “appended” to each others</a:t>
            </a:r>
          </a:p>
        </p:txBody>
      </p:sp>
      <p:pic>
        <p:nvPicPr>
          <p:cNvPr id="8" name="Content Placeholder 4" descr="A picture containing shoji&#10;&#10;Description automatically generated">
            <a:extLst>
              <a:ext uri="{FF2B5EF4-FFF2-40B4-BE49-F238E27FC236}">
                <a16:creationId xmlns:a16="http://schemas.microsoft.com/office/drawing/2014/main" id="{F3FF6566-8804-7363-3927-AA37FD4D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92" y="0"/>
            <a:ext cx="4531570" cy="435133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E897D7AA-21EF-2186-8218-B53D8BF67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592" y="2943313"/>
            <a:ext cx="2245134" cy="35019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8EF95D27-8B2F-64A3-6234-4DFA7E784F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9126" y="2998751"/>
                <a:ext cx="7358762" cy="3178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Calisto MT" panose="02040603050505030304" pitchFamily="18" charset="0"/>
                </a:endParaRPr>
              </a:p>
              <a:p>
                <a:endParaRPr lang="en-US" dirty="0">
                  <a:latin typeface="Calisto MT" panose="02040603050505030304" pitchFamily="18" charset="0"/>
                </a:endParaRPr>
              </a:p>
              <a:p>
                <a:r>
                  <a:rPr lang="en-US" dirty="0">
                    <a:latin typeface="Calisto MT" panose="02040603050505030304" pitchFamily="18" charset="0"/>
                  </a:rPr>
                  <a:t>To access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 we need: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latin typeface="Calisto MT" panose="02040603050505030304" pitchFamily="18" charset="0"/>
                  </a:rPr>
                  <a:t>Process’ offset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latin typeface="Calisto MT" panose="02040603050505030304" pitchFamily="18" charset="0"/>
                  </a:rPr>
                  <a:t>Internal offset</a:t>
                </a:r>
              </a:p>
              <a:p>
                <a:pPr>
                  <a:spcBef>
                    <a:spcPts val="0"/>
                  </a:spcBef>
                </a:pPr>
                <a:endParaRPr lang="en-US" dirty="0">
                  <a:latin typeface="Calisto MT" panose="02040603050505030304" pitchFamily="18" charset="0"/>
                </a:endParaRPr>
              </a:p>
              <a:p>
                <a:endParaRPr lang="en-US" dirty="0">
                  <a:latin typeface="Calisto MT" panose="02040603050505030304" pitchFamily="18" charset="0"/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8EF95D27-8B2F-64A3-6234-4DFA7E784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126" y="2998751"/>
                <a:ext cx="7358762" cy="3178212"/>
              </a:xfrm>
              <a:prstGeom prst="rect">
                <a:avLst/>
              </a:prstGeom>
              <a:blipFill>
                <a:blip r:embed="rId4"/>
                <a:stretch>
                  <a:fillRect l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90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2CD6-EB34-BDE2-E34A-B76BBAFA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Test case: 500x500x500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AB653B3-EA06-9980-2314-49BC8DF9B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15019"/>
              </p:ext>
            </p:extLst>
          </p:nvPr>
        </p:nvGraphicFramePr>
        <p:xfrm>
          <a:off x="838199" y="2337593"/>
          <a:ext cx="4042144" cy="3327400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767317">
                  <a:extLst>
                    <a:ext uri="{9D8B030D-6E8A-4147-A177-3AD203B41FA5}">
                      <a16:colId xmlns:a16="http://schemas.microsoft.com/office/drawing/2014/main" val="3191265255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3780082288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366655767"/>
                    </a:ext>
                  </a:extLst>
                </a:gridCol>
                <a:gridCol w="1127050">
                  <a:extLst>
                    <a:ext uri="{9D8B030D-6E8A-4147-A177-3AD203B41FA5}">
                      <a16:colId xmlns:a16="http://schemas.microsoft.com/office/drawing/2014/main" val="1342846002"/>
                    </a:ext>
                  </a:extLst>
                </a:gridCol>
              </a:tblGrid>
              <a:tr h="2400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sto MT" panose="02040603050505030304" pitchFamily="18" charset="0"/>
                        </a:rPr>
                        <a:t>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Time (s)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Speed-Up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Efficiency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5231631"/>
                  </a:ext>
                </a:extLst>
              </a:tr>
              <a:tr h="24007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sto MT" panose="0204060305050503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312.193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66661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sto MT" panose="0204060305050503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138.685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2.25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1.126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67666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sto MT" panose="0204060305050503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69.702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4.48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1.120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2506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sto MT" panose="0204060305050503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38.299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8.15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1.019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5371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sto MT" panose="0204060305050503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20.205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15.45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0.966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835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sto MT" panose="0204060305050503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10.682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29.23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0.913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92982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sto MT" panose="0204060305050503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5.437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57.42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0.897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2412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sto MT" panose="0204060305050503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2.864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109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0.852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499941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FA01E56-3CDD-3A62-8D5F-C48B116D9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902" y="2337593"/>
            <a:ext cx="671941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3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C212-A059-47AD-8674-54549000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Test case: 500x500x500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22B32-A6D8-3A0E-E2C6-A222B0D8C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1428"/>
          <a:stretch/>
        </p:blipFill>
        <p:spPr>
          <a:xfrm>
            <a:off x="403677" y="2258678"/>
            <a:ext cx="5528222" cy="3233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C15B9-424C-09BC-1832-BA6C5903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65" y="2258678"/>
            <a:ext cx="5573758" cy="323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7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F07A-F8F7-4AE7-1A81-F30D73DF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Other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5FA-FE4F-D53A-79C7-EB3462BA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sto MT" panose="02040603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3CE40-9710-9844-9CD3-BE98D6B00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3"/>
          <a:stretch/>
        </p:blipFill>
        <p:spPr>
          <a:xfrm>
            <a:off x="1955360" y="1807143"/>
            <a:ext cx="828128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1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E63-5A3C-EE62-777B-4A7CBFE7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Possible improvements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6E576-9371-5431-34D0-90C26A341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Parallelize vector operations with OpenMP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Parallelize X and gradient calculation with OpenMP</a:t>
                </a:r>
              </a:p>
              <a:p>
                <a:endParaRPr lang="en-US" dirty="0">
                  <a:latin typeface="Calisto MT" panose="02040603050505030304" pitchFamily="18" charset="0"/>
                </a:endParaRPr>
              </a:p>
              <a:p>
                <a:r>
                  <a:rPr lang="en-US" dirty="0">
                    <a:latin typeface="Calisto MT" panose="02040603050505030304" pitchFamily="18" charset="0"/>
                  </a:rPr>
                  <a:t>Using SIMD instructions</a:t>
                </a:r>
              </a:p>
              <a:p>
                <a:endParaRPr lang="en-US" dirty="0">
                  <a:latin typeface="Calisto MT" panose="02040603050505030304" pitchFamily="18" charset="0"/>
                </a:endParaRPr>
              </a:p>
              <a:p>
                <a:r>
                  <a:rPr lang="en-US" dirty="0">
                    <a:latin typeface="Calisto MT" panose="02040603050505030304" pitchFamily="18" charset="0"/>
                  </a:rPr>
                  <a:t>Avoid duplication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𝑑𝑖𝑟</m:t>
                    </m:r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 vector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6E576-9371-5431-34D0-90C26A341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51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DA1E-B5B3-B246-3BD7-2DDF90E8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3-D Poisson’s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656D5-AC3C-070A-5C0D-22951AD6E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4700"/>
                <a:ext cx="10515600" cy="11747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656D5-AC3C-070A-5C0D-22951AD6E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4700"/>
                <a:ext cx="10515600" cy="11747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3E23F33-9891-C4FC-CB6D-D39A9A7A8F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25837"/>
                <a:ext cx="10515600" cy="2722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3E23F33-9891-C4FC-CB6D-D39A9A7A8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5837"/>
                <a:ext cx="10515600" cy="2722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28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E9255-F43C-08E6-90FC-F1C3AE7A8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350"/>
                <a:ext cx="10515600" cy="14605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listo MT" panose="020406030505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with two points on X, Y and Z:</a:t>
                </a:r>
                <a:endParaRPr lang="en-US" sz="2800" dirty="0">
                  <a:effectLst/>
                  <a:latin typeface="Calisto MT" panose="02040603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E9255-F43C-08E6-90FC-F1C3AE7A8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350"/>
                <a:ext cx="10515600" cy="1460500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4F76E8B-A1E3-9BA5-7AB3-69DA578D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3-D Poisson’s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4F15318-49FC-A682-9829-042217B7F1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819400"/>
                <a:ext cx="10515600" cy="34194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0,0,0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1,0,0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0,1,0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1,1,0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0,0,1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1,0,1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0,1, 1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1,1,1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1,0,0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0,1,0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1,1,0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0,0,1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1,0,1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0,1,1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1,1,1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4F15318-49FC-A682-9829-042217B7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9400"/>
                <a:ext cx="10515600" cy="341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09A32A6-18CE-CDE5-40DB-9BBE4E101F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7725" y="2819400"/>
                <a:ext cx="10515600" cy="34194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     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0,0,0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1,0,0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0,1,0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1,1,0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,0,1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1,0,1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0,1, 1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1,1,1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0,1,0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1,1,0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0,0,1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1,0,1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0,1,1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1,1,1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09A32A6-18CE-CDE5-40DB-9BBE4E101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25" y="2819400"/>
                <a:ext cx="10515600" cy="3419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5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D54D06-4CAD-8D1E-FC24-792143F7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Topology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1723EF-C409-708C-3D79-2CFB10EA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668" cy="4351338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Need to split A, X and B</a:t>
            </a:r>
          </a:p>
          <a:p>
            <a:pPr lvl="1"/>
            <a:r>
              <a:rPr lang="en-US" dirty="0">
                <a:latin typeface="Calisto MT" panose="02040603050505030304" pitchFamily="18" charset="0"/>
              </a:rPr>
              <a:t>A can be ignored</a:t>
            </a:r>
          </a:p>
          <a:p>
            <a:pPr lvl="1"/>
            <a:r>
              <a:rPr lang="en-US" dirty="0">
                <a:latin typeface="Calisto MT" panose="02040603050505030304" pitchFamily="18" charset="0"/>
              </a:rPr>
              <a:t>X is initially 0</a:t>
            </a:r>
          </a:p>
          <a:p>
            <a:pPr lvl="1"/>
            <a:r>
              <a:rPr lang="en-US" dirty="0">
                <a:latin typeface="Calisto MT" panose="02040603050505030304" pitchFamily="18" charset="0"/>
              </a:rPr>
              <a:t>B can be calculated locally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Split the coordinates</a:t>
            </a:r>
          </a:p>
        </p:txBody>
      </p:sp>
      <p:pic>
        <p:nvPicPr>
          <p:cNvPr id="11" name="Content Placeholder 4" descr="A diagram of a house&#10;&#10;Description automatically generated with medium confidence">
            <a:extLst>
              <a:ext uri="{FF2B5EF4-FFF2-40B4-BE49-F238E27FC236}">
                <a16:creationId xmlns:a16="http://schemas.microsoft.com/office/drawing/2014/main" id="{0DF24C05-8771-9B6C-299E-AA001F291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68" y="2448502"/>
            <a:ext cx="6858957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6F8-832F-6014-421D-60CBB512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Conjugate Gradient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86BFEAD-BF65-040D-8DEF-A4BD4B59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Non-transitive iterative method solving</a:t>
            </a:r>
          </a:p>
          <a:p>
            <a:r>
              <a:rPr lang="en-US" dirty="0">
                <a:latin typeface="Calisto MT" panose="02040603050505030304" pitchFamily="18" charset="0"/>
              </a:rPr>
              <a:t>Required symmetric and positive-definite matrix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Composed of 4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Determining the gradient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Determining the direction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Determining the coefficient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Updating the solution vector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26583FB-FE78-45F4-A738-AE992CF4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41" y="3047472"/>
            <a:ext cx="5646681" cy="207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6F8-832F-6014-421D-60CBB512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Conjugate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8BB201-6AA1-6CA5-8B84-861F0900E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25600"/>
                <a:ext cx="5133975" cy="508952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Iteration 0:</a:t>
                </a:r>
              </a:p>
              <a:p>
                <a:pPr lvl="1"/>
                <a:r>
                  <a:rPr lang="en-US" dirty="0"/>
                  <a:t>g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𝑔𝑟𝑎𝑑</m:t>
                    </m:r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𝑜𝑒𝑓𝑓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𝑑𝑖𝑟</m:t>
                        </m:r>
                      </m:den>
                    </m:f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𝑐𝑜𝑒𝑓𝑓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𝑑𝑖𝑟</m:t>
                    </m:r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  <a:p>
                <a:r>
                  <a:rPr lang="en-US" dirty="0">
                    <a:latin typeface="Calisto MT" panose="02040603050505030304" pitchFamily="18" charset="0"/>
                  </a:rPr>
                  <a:t>Iteration 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𝑐𝑜𝑒𝑓𝑓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𝑑𝑖𝑟</m:t>
                    </m:r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𝑑𝑖𝑟</m:t>
                    </m:r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𝑜𝑒𝑓𝑓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𝑑𝑖𝑟</m:t>
                        </m:r>
                      </m:den>
                    </m:f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𝑐𝑜𝑒𝑓𝑓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𝑑𝑖𝑟</m:t>
                    </m:r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8BB201-6AA1-6CA5-8B84-861F0900E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25600"/>
                <a:ext cx="5133975" cy="5089525"/>
              </a:xfrm>
              <a:blipFill>
                <a:blip r:embed="rId2"/>
                <a:stretch>
                  <a:fillRect l="-201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D9AD4B6-E9A1-AA3B-C610-51FDCA1FA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680" y="1690687"/>
            <a:ext cx="6207422" cy="47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6F8-832F-6014-421D-60CBB512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Conjugate Gradient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B201-6AA1-6CA5-8B84-861F090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62601" cy="4732861"/>
          </a:xfrm>
        </p:spPr>
        <p:txBody>
          <a:bodyPr>
            <a:norm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Vector addition:</a:t>
            </a:r>
          </a:p>
          <a:p>
            <a:pPr lvl="1"/>
            <a:r>
              <a:rPr lang="en-US" dirty="0">
                <a:latin typeface="Calisto MT" panose="02040603050505030304" pitchFamily="18" charset="0"/>
              </a:rPr>
              <a:t>Calculated locally</a:t>
            </a:r>
          </a:p>
          <a:p>
            <a:pPr marL="0" indent="0">
              <a:buNone/>
            </a:pPr>
            <a:endParaRPr lang="en-US" dirty="0">
              <a:latin typeface="Calisto MT" panose="02040603050505030304" pitchFamily="18" charset="0"/>
            </a:endParaRPr>
          </a:p>
          <a:p>
            <a:endParaRPr lang="en-US" dirty="0">
              <a:latin typeface="Calisto MT" panose="02040603050505030304" pitchFamily="18" charset="0"/>
            </a:endParaRPr>
          </a:p>
          <a:p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Dot product: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Calculated locally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Summed among all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14966-EC6E-7D8F-F8CC-49574DF3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34" y="1825625"/>
            <a:ext cx="6812804" cy="1180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C7313-B45A-9184-30CA-23A92197D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2595" y="4157485"/>
            <a:ext cx="6275368" cy="165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6F8-832F-6014-421D-60CBB512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Conjugate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8BB201-6AA1-6CA5-8B84-861F0900E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Matrix-vector multiplication:</a:t>
                </a:r>
              </a:p>
              <a:p>
                <a:pPr lvl="1"/>
                <a:r>
                  <a:rPr lang="en-US" dirty="0">
                    <a:latin typeface="Calisto MT" panose="02040603050505030304" pitchFamily="18" charset="0"/>
                  </a:rPr>
                  <a:t>Requires whole vector OR</a:t>
                </a:r>
              </a:p>
              <a:p>
                <a:pPr lvl="1"/>
                <a:r>
                  <a:rPr lang="en-US" dirty="0">
                    <a:latin typeface="Calisto MT" panose="02040603050505030304" pitchFamily="18" charset="0"/>
                  </a:rPr>
                  <a:t>Synchronization between all processes</a:t>
                </a:r>
              </a:p>
              <a:p>
                <a:pPr marL="457200" lvl="1" indent="0">
                  <a:buNone/>
                </a:pPr>
                <a:endParaRPr lang="en-US" dirty="0">
                  <a:latin typeface="Calisto MT" panose="020406030505050303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listo MT" panose="02040603050505030304" pitchFamily="18" charset="0"/>
                </a:endParaRPr>
              </a:p>
              <a:p>
                <a:r>
                  <a:rPr lang="en-US" dirty="0">
                    <a:latin typeface="Calisto MT" panose="02040603050505030304" pitchFamily="18" charset="0"/>
                  </a:rPr>
                  <a:t>A is sparse: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 requires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,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8BB201-6AA1-6CA5-8B84-861F0900E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21" descr="Red lights in the dark&#10;&#10;Description automatically generated with medium confidence">
            <a:extLst>
              <a:ext uri="{FF2B5EF4-FFF2-40B4-BE49-F238E27FC236}">
                <a16:creationId xmlns:a16="http://schemas.microsoft.com/office/drawing/2014/main" id="{B97829F3-A576-B302-7B71-5909C70DE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58" y="3270318"/>
            <a:ext cx="3496010" cy="3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6F8-832F-6014-421D-60CBB512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Conjugate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8BB201-6AA1-6CA5-8B84-861F0900E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5114"/>
                <a:ext cx="10515600" cy="4351338"/>
              </a:xfrm>
            </p:spPr>
            <p:txBody>
              <a:bodyPr/>
              <a:lstStyle/>
              <a:p>
                <a:endParaRPr lang="en-US" dirty="0">
                  <a:latin typeface="Calisto MT" panose="02040603050505030304" pitchFamily="18" charset="0"/>
                </a:endParaRPr>
              </a:p>
              <a:p>
                <a:endParaRPr lang="en-US" dirty="0">
                  <a:latin typeface="Calisto MT" panose="02040603050505030304" pitchFamily="18" charset="0"/>
                </a:endParaRPr>
              </a:p>
              <a:p>
                <a:endParaRPr lang="en-US" dirty="0">
                  <a:latin typeface="Calisto MT" panose="02040603050505030304" pitchFamily="18" charset="0"/>
                </a:endParaRPr>
              </a:p>
              <a:p>
                <a:endParaRPr lang="en-US" dirty="0">
                  <a:latin typeface="Calisto MT" panose="02040603050505030304" pitchFamily="18" charset="0"/>
                </a:endParaRPr>
              </a:p>
              <a:p>
                <a:endParaRPr lang="en-US" dirty="0">
                  <a:latin typeface="Calisto MT" panose="02040603050505030304" pitchFamily="18" charset="0"/>
                </a:endParaRPr>
              </a:p>
              <a:p>
                <a:endParaRPr lang="en-US" dirty="0">
                  <a:latin typeface="Calisto MT" panose="02040603050505030304" pitchFamily="18" charset="0"/>
                </a:endParaRPr>
              </a:p>
              <a:p>
                <a:r>
                  <a:rPr lang="en-US" dirty="0">
                    <a:latin typeface="Calisto MT" panose="02040603050505030304" pitchFamily="18" charset="0"/>
                  </a:rPr>
                  <a:t>Using an extended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𝑑𝑖𝑟</m:t>
                    </m:r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 vector</a:t>
                </a:r>
              </a:p>
              <a:p>
                <a:pPr lvl="1"/>
                <a:r>
                  <a:rPr lang="en-US" dirty="0">
                    <a:latin typeface="Calisto MT" panose="02040603050505030304" pitchFamily="18" charset="0"/>
                  </a:rPr>
                  <a:t>Copy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𝑑𝑖𝑟</m:t>
                    </m:r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 + ghost points from neighboring processes</a:t>
                </a:r>
              </a:p>
              <a:p>
                <a:pPr marL="0" indent="0">
                  <a:buNone/>
                </a:pPr>
                <a:endParaRPr lang="en-US" dirty="0">
                  <a:latin typeface="Calisto MT" panose="0204060305050503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8BB201-6AA1-6CA5-8B84-861F0900E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5114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E23EA7-5F7D-8029-4CE1-54D57A80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14" y="1648049"/>
            <a:ext cx="7303771" cy="31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7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366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Calisto MT</vt:lpstr>
      <vt:lpstr>Cambria Math</vt:lpstr>
      <vt:lpstr>Office Theme</vt:lpstr>
      <vt:lpstr>3-D Poisson’s equation using non-stationary iterative method</vt:lpstr>
      <vt:lpstr>3-D Poisson’s equation</vt:lpstr>
      <vt:lpstr>3-D Poisson’s equation</vt:lpstr>
      <vt:lpstr>Topology</vt:lpstr>
      <vt:lpstr>Conjugate Gradient</vt:lpstr>
      <vt:lpstr>Conjugate Gradient</vt:lpstr>
      <vt:lpstr>Conjugate Gradient</vt:lpstr>
      <vt:lpstr>Conjugate Gradient</vt:lpstr>
      <vt:lpstr>Conjugate Gradient</vt:lpstr>
      <vt:lpstr>Conjugate Gradient</vt:lpstr>
      <vt:lpstr>Final data access</vt:lpstr>
      <vt:lpstr>Test case: 500x500x500</vt:lpstr>
      <vt:lpstr>Test case: 500x500x500</vt:lpstr>
      <vt:lpstr>Other test cases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3-D Poisson’s equation using non-stationary iterative method</dc:title>
  <dc:creator>valentin l'homel</dc:creator>
  <cp:lastModifiedBy>valentin l'homel</cp:lastModifiedBy>
  <cp:revision>4</cp:revision>
  <dcterms:created xsi:type="dcterms:W3CDTF">2022-06-16T14:34:11Z</dcterms:created>
  <dcterms:modified xsi:type="dcterms:W3CDTF">2022-06-17T11:19:26Z</dcterms:modified>
</cp:coreProperties>
</file>