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471" r:id="rId3"/>
    <p:sldId id="474" r:id="rId4"/>
    <p:sldId id="472" r:id="rId5"/>
    <p:sldId id="473" r:id="rId6"/>
    <p:sldId id="478" r:id="rId7"/>
    <p:sldId id="476" r:id="rId8"/>
    <p:sldId id="477" r:id="rId9"/>
    <p:sldId id="29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2186"/>
    <a:srgbClr val="153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/>
    <p:restoredTop sz="86871"/>
  </p:normalViewPr>
  <p:slideViewPr>
    <p:cSldViewPr snapToGrid="0" snapToObjects="1">
      <p:cViewPr varScale="1">
        <p:scale>
          <a:sx n="93" d="100"/>
          <a:sy n="93" d="100"/>
        </p:scale>
        <p:origin x="68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07603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758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13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903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648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64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25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968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Shape 17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Shape 17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 – Title">
    <p:bg>
      <p:bgPr>
        <a:solidFill>
          <a:schemeClr val="l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 descr="IMG_0276.jp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71"/>
          <a:stretch/>
        </p:blipFill>
        <p:spPr>
          <a:xfrm>
            <a:off x="614425" y="0"/>
            <a:ext cx="85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gradFill>
            <a:gsLst>
              <a:gs pos="0">
                <a:srgbClr val="1AB9A5"/>
              </a:gs>
              <a:gs pos="10000">
                <a:srgbClr val="1AB9A5"/>
              </a:gs>
              <a:gs pos="100000">
                <a:srgbClr val="1AB9A5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A9DB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633275" y="3110100"/>
            <a:ext cx="738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23203" y="1737025"/>
            <a:ext cx="6158400" cy="119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5133546" y="4782050"/>
            <a:ext cx="3926100" cy="19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2017 Pivotal Software, Inc. All rights Reserved. Version 1.0</a:t>
            </a:r>
          </a:p>
          <a:p>
            <a:pPr lvl="0" rtl="0">
              <a:spcBef>
                <a:spcPts val="0"/>
              </a:spcBef>
              <a:buNone/>
            </a:pP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" name="Shape 12"/>
          <p:cNvGrpSpPr/>
          <p:nvPr/>
        </p:nvGrpSpPr>
        <p:grpSpPr>
          <a:xfrm>
            <a:off x="634506" y="819388"/>
            <a:ext cx="1337013" cy="313169"/>
            <a:chOff x="1841475" y="2392725"/>
            <a:chExt cx="3928925" cy="920275"/>
          </a:xfrm>
        </p:grpSpPr>
        <p:sp>
          <p:nvSpPr>
            <p:cNvPr id="13" name="Shape 13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523200" y="3306700"/>
            <a:ext cx="4173600" cy="1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buNone/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 – 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 – Design Grid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83" name="Shape 83"/>
          <p:cNvGrpSpPr/>
          <p:nvPr/>
        </p:nvGrpSpPr>
        <p:grpSpPr>
          <a:xfrm>
            <a:off x="287524" y="4854555"/>
            <a:ext cx="634914" cy="148716"/>
            <a:chOff x="1841475" y="2392725"/>
            <a:chExt cx="3928925" cy="920275"/>
          </a:xfrm>
        </p:grpSpPr>
        <p:sp>
          <p:nvSpPr>
            <p:cNvPr id="84" name="Shape 84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4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20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118" indent="0">
              <a:buNone/>
              <a:defRPr sz="2000" b="1"/>
            </a:lvl2pPr>
            <a:lvl3pPr marL="914243" indent="0">
              <a:buNone/>
              <a:defRPr sz="1800" b="1"/>
            </a:lvl3pPr>
            <a:lvl4pPr marL="1371362" indent="0">
              <a:buNone/>
              <a:defRPr sz="1600" b="1"/>
            </a:lvl4pPr>
            <a:lvl5pPr marL="1828484" indent="0">
              <a:buNone/>
              <a:defRPr sz="1600" b="1"/>
            </a:lvl5pPr>
            <a:lvl6pPr marL="2285601" indent="0">
              <a:buNone/>
              <a:defRPr sz="1600" b="1"/>
            </a:lvl6pPr>
            <a:lvl7pPr marL="2742719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6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45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71490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 - multiple level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300" y="4880197"/>
            <a:ext cx="1112315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2779" y="4855076"/>
            <a:ext cx="731400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37300" y="624700"/>
            <a:ext cx="9035700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700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289150" y="1214375"/>
            <a:ext cx="7358700" cy="323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0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‒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‒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3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3434557" y="4948098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</a:t>
            </a:r>
            <a:r>
              <a:rPr lang="en" sz="650">
                <a:solidFill>
                  <a:srgbClr val="7F7F7F"/>
                </a:solidFill>
              </a:rPr>
              <a:t>7</a:t>
            </a:r>
            <a:r>
              <a:rPr lang="en" sz="6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Pivotal Software, Inc.  All rights reserved.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300"/>
              <a:t>‹#›</a:t>
            </a:fld>
            <a:endParaRPr lang="en" sz="1300"/>
          </a:p>
        </p:txBody>
      </p:sp>
    </p:spTree>
    <p:extLst>
      <p:ext uri="{BB962C8B-B14F-4D97-AF65-F5344CB8AC3E}">
        <p14:creationId xmlns:p14="http://schemas.microsoft.com/office/powerpoint/2010/main" val="12176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689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image3.png" descr="pivotal_t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80" y="4855076"/>
            <a:ext cx="731521" cy="171299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113721" y="149918"/>
            <a:ext cx="8796930" cy="474446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lnSpc>
                <a:spcPct val="100000"/>
              </a:lnSpc>
              <a:defRPr sz="2800" b="1">
                <a:solidFill>
                  <a:srgbClr val="008774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249" name="Shape 249"/>
          <p:cNvSpPr>
            <a:spLocks noGrp="1"/>
          </p:cNvSpPr>
          <p:nvPr>
            <p:ph type="sldNum" sz="quarter" idx="2"/>
          </p:nvPr>
        </p:nvSpPr>
        <p:spPr>
          <a:xfrm>
            <a:off x="48247" y="4861462"/>
            <a:ext cx="231277" cy="214702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457200">
              <a:defRPr sz="9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body" sz="quarter" idx="1"/>
          </p:nvPr>
        </p:nvSpPr>
        <p:spPr>
          <a:xfrm>
            <a:off x="114300" y="624363"/>
            <a:ext cx="8796339" cy="288565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57200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7F7F7F"/>
                </a:solidFill>
              </a:defRPr>
            </a:lvl1pPr>
            <a:lvl2pPr marL="640896" indent="-183696" defTabSz="457200">
              <a:spcBef>
                <a:spcPts val="400"/>
              </a:spcBef>
              <a:buClrTx/>
              <a:buFontTx/>
              <a:defRPr sz="1800">
                <a:solidFill>
                  <a:srgbClr val="7F7F7F"/>
                </a:solidFill>
              </a:defRPr>
            </a:lvl2pPr>
            <a:lvl3pPr marL="1085850" indent="-171450" defTabSz="457200">
              <a:spcBef>
                <a:spcPts val="400"/>
              </a:spcBef>
              <a:buClrTx/>
              <a:buFontTx/>
              <a:buChar char="•"/>
              <a:defRPr sz="1800">
                <a:solidFill>
                  <a:srgbClr val="7F7F7F"/>
                </a:solidFill>
              </a:defRPr>
            </a:lvl3pPr>
            <a:lvl4pPr marL="1577339" indent="-205739" defTabSz="457200">
              <a:spcBef>
                <a:spcPts val="400"/>
              </a:spcBef>
              <a:buClrTx/>
              <a:buFontTx/>
              <a:buChar char="–"/>
              <a:defRPr sz="1800">
                <a:solidFill>
                  <a:srgbClr val="7F7F7F"/>
                </a:solidFill>
              </a:defRPr>
            </a:lvl4pPr>
            <a:lvl5pPr marL="2034539" indent="-205739" defTabSz="457200">
              <a:spcBef>
                <a:spcPts val="400"/>
              </a:spcBef>
              <a:buClrTx/>
              <a:buFontTx/>
              <a:defRPr sz="1800">
                <a:solidFill>
                  <a:srgbClr val="7F7F7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51" name="Shape 251"/>
          <p:cNvSpPr/>
          <p:nvPr/>
        </p:nvSpPr>
        <p:spPr>
          <a:xfrm>
            <a:off x="0" y="0"/>
            <a:ext cx="9144000" cy="53992"/>
          </a:xfrm>
          <a:prstGeom prst="rect">
            <a:avLst/>
          </a:prstGeom>
          <a:solidFill>
            <a:srgbClr val="00877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28255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3.png" descr="pivotal_t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80" y="4855076"/>
            <a:ext cx="731521" cy="171299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xfrm>
            <a:off x="113721" y="149918"/>
            <a:ext cx="8796930" cy="474446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lnSpc>
                <a:spcPct val="100000"/>
              </a:lnSpc>
              <a:defRPr sz="2800" b="1">
                <a:solidFill>
                  <a:srgbClr val="008774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282" name="Shape 282"/>
          <p:cNvSpPr>
            <a:spLocks noGrp="1"/>
          </p:cNvSpPr>
          <p:nvPr>
            <p:ph type="sldNum" sz="quarter" idx="2"/>
          </p:nvPr>
        </p:nvSpPr>
        <p:spPr>
          <a:xfrm>
            <a:off x="48247" y="4861462"/>
            <a:ext cx="231277" cy="214702"/>
          </a:xfrm>
          <a:prstGeom prst="rect">
            <a:avLst/>
          </a:prstGeom>
        </p:spPr>
        <p:txBody>
          <a:bodyPr lIns="45719" tIns="45719" rIns="45719" bIns="45719"/>
          <a:lstStyle>
            <a:lvl1pPr algn="l" defTabSz="457200">
              <a:defRPr sz="9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0" y="0"/>
            <a:ext cx="9144000" cy="53992"/>
          </a:xfrm>
          <a:prstGeom prst="rect">
            <a:avLst/>
          </a:prstGeom>
          <a:solidFill>
            <a:srgbClr val="00877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589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61" r:id="rId4"/>
    <p:sldLayoutId id="2147483668" r:id="rId5"/>
    <p:sldLayoutId id="2147483670" r:id="rId6"/>
    <p:sldLayoutId id="2147483677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ivotal.io/runtimes/pks/1-4/vsphere-prepare-env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523200" y="1737025"/>
            <a:ext cx="6643200" cy="1191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>
                <a:latin typeface="Proxima Nova Rg" panose="02000506030000020004" pitchFamily="2" charset="0"/>
              </a:rPr>
              <a:t>PKS on vSphere Requirements</a:t>
            </a:r>
            <a:endParaRPr lang="en" sz="3200" dirty="0">
              <a:latin typeface="Proxima Nova Rg" panose="02000506030000020004" pitchFamily="2" charset="0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7102094" y="1683819"/>
            <a:ext cx="1124700" cy="1124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072" y="62383"/>
                </a:moveTo>
                <a:lnTo>
                  <a:pt x="113088" y="62411"/>
                </a:lnTo>
                <a:lnTo>
                  <a:pt x="61272" y="89683"/>
                </a:lnTo>
                <a:lnTo>
                  <a:pt x="61255" y="89655"/>
                </a:lnTo>
                <a:cubicBezTo>
                  <a:pt x="60872" y="89855"/>
                  <a:pt x="60461" y="90000"/>
                  <a:pt x="60000" y="90000"/>
                </a:cubicBezTo>
                <a:cubicBezTo>
                  <a:pt x="59538" y="90000"/>
                  <a:pt x="59127" y="89855"/>
                  <a:pt x="58744" y="89655"/>
                </a:cubicBezTo>
                <a:lnTo>
                  <a:pt x="58727" y="89683"/>
                </a:lnTo>
                <a:lnTo>
                  <a:pt x="6911" y="62411"/>
                </a:lnTo>
                <a:lnTo>
                  <a:pt x="6927" y="62383"/>
                </a:lnTo>
                <a:cubicBezTo>
                  <a:pt x="6061" y="61927"/>
                  <a:pt x="5455" y="61044"/>
                  <a:pt x="5455" y="60000"/>
                </a:cubicBezTo>
                <a:cubicBezTo>
                  <a:pt x="5455" y="58955"/>
                  <a:pt x="6061" y="58072"/>
                  <a:pt x="6927" y="57616"/>
                </a:cubicBezTo>
                <a:lnTo>
                  <a:pt x="6911" y="57588"/>
                </a:lnTo>
                <a:lnTo>
                  <a:pt x="19788" y="50811"/>
                </a:lnTo>
                <a:lnTo>
                  <a:pt x="56183" y="69966"/>
                </a:lnTo>
                <a:lnTo>
                  <a:pt x="56205" y="69933"/>
                </a:lnTo>
                <a:cubicBezTo>
                  <a:pt x="57344" y="70538"/>
                  <a:pt x="58622" y="70911"/>
                  <a:pt x="60000" y="70911"/>
                </a:cubicBezTo>
                <a:cubicBezTo>
                  <a:pt x="61377" y="70911"/>
                  <a:pt x="62655" y="70538"/>
                  <a:pt x="63794" y="69933"/>
                </a:cubicBezTo>
                <a:lnTo>
                  <a:pt x="63811" y="69966"/>
                </a:lnTo>
                <a:lnTo>
                  <a:pt x="100211" y="50811"/>
                </a:lnTo>
                <a:lnTo>
                  <a:pt x="113088" y="57588"/>
                </a:lnTo>
                <a:lnTo>
                  <a:pt x="113072" y="57616"/>
                </a:lnTo>
                <a:cubicBezTo>
                  <a:pt x="113938" y="58072"/>
                  <a:pt x="114544" y="58955"/>
                  <a:pt x="114544" y="60000"/>
                </a:cubicBezTo>
                <a:cubicBezTo>
                  <a:pt x="114544" y="61044"/>
                  <a:pt x="113938" y="61927"/>
                  <a:pt x="113072" y="62383"/>
                </a:cubicBezTo>
                <a:moveTo>
                  <a:pt x="113088" y="82133"/>
                </a:moveTo>
                <a:lnTo>
                  <a:pt x="113072" y="82166"/>
                </a:lnTo>
                <a:cubicBezTo>
                  <a:pt x="113938" y="82622"/>
                  <a:pt x="114544" y="83500"/>
                  <a:pt x="114544" y="84544"/>
                </a:cubicBezTo>
                <a:cubicBezTo>
                  <a:pt x="114544" y="85594"/>
                  <a:pt x="113938" y="86472"/>
                  <a:pt x="113072" y="86927"/>
                </a:cubicBezTo>
                <a:lnTo>
                  <a:pt x="113088" y="86961"/>
                </a:lnTo>
                <a:lnTo>
                  <a:pt x="61272" y="114233"/>
                </a:lnTo>
                <a:lnTo>
                  <a:pt x="61255" y="114200"/>
                </a:lnTo>
                <a:cubicBezTo>
                  <a:pt x="60872" y="114400"/>
                  <a:pt x="60461" y="114544"/>
                  <a:pt x="60000" y="114544"/>
                </a:cubicBezTo>
                <a:cubicBezTo>
                  <a:pt x="59538" y="114544"/>
                  <a:pt x="59127" y="114400"/>
                  <a:pt x="58744" y="114200"/>
                </a:cubicBezTo>
                <a:lnTo>
                  <a:pt x="58727" y="114233"/>
                </a:lnTo>
                <a:lnTo>
                  <a:pt x="6911" y="86961"/>
                </a:lnTo>
                <a:lnTo>
                  <a:pt x="6927" y="86927"/>
                </a:lnTo>
                <a:cubicBezTo>
                  <a:pt x="6061" y="86472"/>
                  <a:pt x="5455" y="85594"/>
                  <a:pt x="5455" y="84544"/>
                </a:cubicBezTo>
                <a:cubicBezTo>
                  <a:pt x="5455" y="83500"/>
                  <a:pt x="6061" y="82622"/>
                  <a:pt x="6927" y="82166"/>
                </a:cubicBezTo>
                <a:lnTo>
                  <a:pt x="6911" y="82133"/>
                </a:lnTo>
                <a:lnTo>
                  <a:pt x="19788" y="75355"/>
                </a:lnTo>
                <a:lnTo>
                  <a:pt x="56183" y="94511"/>
                </a:lnTo>
                <a:lnTo>
                  <a:pt x="56205" y="94477"/>
                </a:lnTo>
                <a:cubicBezTo>
                  <a:pt x="57344" y="95083"/>
                  <a:pt x="58622" y="95455"/>
                  <a:pt x="60000" y="95455"/>
                </a:cubicBezTo>
                <a:cubicBezTo>
                  <a:pt x="61377" y="95455"/>
                  <a:pt x="62655" y="95083"/>
                  <a:pt x="63794" y="94477"/>
                </a:cubicBezTo>
                <a:lnTo>
                  <a:pt x="63811" y="94511"/>
                </a:lnTo>
                <a:lnTo>
                  <a:pt x="100211" y="75355"/>
                </a:lnTo>
                <a:cubicBezTo>
                  <a:pt x="100211" y="75355"/>
                  <a:pt x="113088" y="82133"/>
                  <a:pt x="113088" y="82133"/>
                </a:cubicBezTo>
                <a:close/>
                <a:moveTo>
                  <a:pt x="6911" y="37866"/>
                </a:moveTo>
                <a:lnTo>
                  <a:pt x="6927" y="37838"/>
                </a:lnTo>
                <a:cubicBezTo>
                  <a:pt x="6061" y="37377"/>
                  <a:pt x="5455" y="36500"/>
                  <a:pt x="5455" y="35455"/>
                </a:cubicBezTo>
                <a:cubicBezTo>
                  <a:pt x="5455" y="34411"/>
                  <a:pt x="6061" y="33527"/>
                  <a:pt x="6927" y="33072"/>
                </a:cubicBezTo>
                <a:lnTo>
                  <a:pt x="6911" y="33038"/>
                </a:lnTo>
                <a:lnTo>
                  <a:pt x="58727" y="5766"/>
                </a:lnTo>
                <a:lnTo>
                  <a:pt x="58744" y="5800"/>
                </a:lnTo>
                <a:cubicBezTo>
                  <a:pt x="59127" y="5600"/>
                  <a:pt x="59538" y="5455"/>
                  <a:pt x="60000" y="5455"/>
                </a:cubicBezTo>
                <a:cubicBezTo>
                  <a:pt x="60461" y="5455"/>
                  <a:pt x="60872" y="5600"/>
                  <a:pt x="61255" y="5800"/>
                </a:cubicBezTo>
                <a:lnTo>
                  <a:pt x="61272" y="5766"/>
                </a:lnTo>
                <a:lnTo>
                  <a:pt x="113088" y="33038"/>
                </a:lnTo>
                <a:lnTo>
                  <a:pt x="113072" y="33072"/>
                </a:lnTo>
                <a:cubicBezTo>
                  <a:pt x="113938" y="33527"/>
                  <a:pt x="114544" y="34411"/>
                  <a:pt x="114544" y="35455"/>
                </a:cubicBezTo>
                <a:cubicBezTo>
                  <a:pt x="114544" y="36500"/>
                  <a:pt x="113938" y="37377"/>
                  <a:pt x="113072" y="37838"/>
                </a:cubicBezTo>
                <a:lnTo>
                  <a:pt x="113088" y="37866"/>
                </a:lnTo>
                <a:lnTo>
                  <a:pt x="61272" y="65138"/>
                </a:lnTo>
                <a:lnTo>
                  <a:pt x="61255" y="65111"/>
                </a:lnTo>
                <a:cubicBezTo>
                  <a:pt x="60872" y="65311"/>
                  <a:pt x="60461" y="65455"/>
                  <a:pt x="60000" y="65455"/>
                </a:cubicBezTo>
                <a:cubicBezTo>
                  <a:pt x="59538" y="65455"/>
                  <a:pt x="59127" y="65311"/>
                  <a:pt x="58744" y="65111"/>
                </a:cubicBezTo>
                <a:lnTo>
                  <a:pt x="58727" y="65138"/>
                </a:lnTo>
                <a:cubicBezTo>
                  <a:pt x="58727" y="65138"/>
                  <a:pt x="6911" y="37866"/>
                  <a:pt x="6911" y="37866"/>
                </a:cubicBezTo>
                <a:close/>
                <a:moveTo>
                  <a:pt x="120000" y="60000"/>
                </a:moveTo>
                <a:cubicBezTo>
                  <a:pt x="120000" y="56855"/>
                  <a:pt x="118211" y="54161"/>
                  <a:pt x="115611" y="52794"/>
                </a:cubicBezTo>
                <a:lnTo>
                  <a:pt x="115627" y="52761"/>
                </a:lnTo>
                <a:lnTo>
                  <a:pt x="106066" y="47727"/>
                </a:lnTo>
                <a:lnTo>
                  <a:pt x="115627" y="42694"/>
                </a:lnTo>
                <a:lnTo>
                  <a:pt x="115611" y="42661"/>
                </a:lnTo>
                <a:cubicBezTo>
                  <a:pt x="118211" y="41294"/>
                  <a:pt x="120000" y="38600"/>
                  <a:pt x="120000" y="35455"/>
                </a:cubicBezTo>
                <a:cubicBezTo>
                  <a:pt x="120000" y="32311"/>
                  <a:pt x="118211" y="29616"/>
                  <a:pt x="115611" y="28250"/>
                </a:cubicBezTo>
                <a:lnTo>
                  <a:pt x="115627" y="28216"/>
                </a:lnTo>
                <a:lnTo>
                  <a:pt x="63811" y="944"/>
                </a:lnTo>
                <a:lnTo>
                  <a:pt x="63794" y="972"/>
                </a:lnTo>
                <a:cubicBezTo>
                  <a:pt x="62655" y="372"/>
                  <a:pt x="61377" y="0"/>
                  <a:pt x="60000" y="0"/>
                </a:cubicBezTo>
                <a:cubicBezTo>
                  <a:pt x="58622" y="0"/>
                  <a:pt x="57344" y="372"/>
                  <a:pt x="56205" y="972"/>
                </a:cubicBezTo>
                <a:lnTo>
                  <a:pt x="56183" y="944"/>
                </a:lnTo>
                <a:lnTo>
                  <a:pt x="4366" y="28216"/>
                </a:lnTo>
                <a:lnTo>
                  <a:pt x="4388" y="28250"/>
                </a:lnTo>
                <a:cubicBezTo>
                  <a:pt x="1788" y="29616"/>
                  <a:pt x="0" y="32311"/>
                  <a:pt x="0" y="35455"/>
                </a:cubicBezTo>
                <a:cubicBezTo>
                  <a:pt x="0" y="38600"/>
                  <a:pt x="1788" y="41294"/>
                  <a:pt x="4388" y="42661"/>
                </a:cubicBezTo>
                <a:lnTo>
                  <a:pt x="4366" y="42694"/>
                </a:lnTo>
                <a:lnTo>
                  <a:pt x="13933" y="47727"/>
                </a:lnTo>
                <a:lnTo>
                  <a:pt x="4366" y="52761"/>
                </a:lnTo>
                <a:lnTo>
                  <a:pt x="4388" y="52794"/>
                </a:lnTo>
                <a:cubicBezTo>
                  <a:pt x="1788" y="54161"/>
                  <a:pt x="0" y="56855"/>
                  <a:pt x="0" y="60000"/>
                </a:cubicBezTo>
                <a:cubicBezTo>
                  <a:pt x="0" y="63144"/>
                  <a:pt x="1788" y="65838"/>
                  <a:pt x="4388" y="67205"/>
                </a:cubicBezTo>
                <a:lnTo>
                  <a:pt x="4366" y="67238"/>
                </a:lnTo>
                <a:lnTo>
                  <a:pt x="13933" y="72272"/>
                </a:lnTo>
                <a:lnTo>
                  <a:pt x="4366" y="77305"/>
                </a:lnTo>
                <a:lnTo>
                  <a:pt x="4388" y="77338"/>
                </a:lnTo>
                <a:cubicBezTo>
                  <a:pt x="1788" y="78705"/>
                  <a:pt x="0" y="81400"/>
                  <a:pt x="0" y="84544"/>
                </a:cubicBezTo>
                <a:cubicBezTo>
                  <a:pt x="0" y="87688"/>
                  <a:pt x="1788" y="90383"/>
                  <a:pt x="4388" y="91750"/>
                </a:cubicBezTo>
                <a:lnTo>
                  <a:pt x="4366" y="91783"/>
                </a:lnTo>
                <a:lnTo>
                  <a:pt x="56183" y="119055"/>
                </a:lnTo>
                <a:lnTo>
                  <a:pt x="56205" y="119027"/>
                </a:lnTo>
                <a:cubicBezTo>
                  <a:pt x="57344" y="119627"/>
                  <a:pt x="58622" y="120000"/>
                  <a:pt x="60000" y="120000"/>
                </a:cubicBezTo>
                <a:cubicBezTo>
                  <a:pt x="61377" y="120000"/>
                  <a:pt x="62655" y="119627"/>
                  <a:pt x="63794" y="119027"/>
                </a:cubicBezTo>
                <a:lnTo>
                  <a:pt x="63811" y="119055"/>
                </a:lnTo>
                <a:lnTo>
                  <a:pt x="115627" y="91783"/>
                </a:lnTo>
                <a:lnTo>
                  <a:pt x="115611" y="91750"/>
                </a:lnTo>
                <a:cubicBezTo>
                  <a:pt x="118211" y="90383"/>
                  <a:pt x="120000" y="87688"/>
                  <a:pt x="120000" y="84544"/>
                </a:cubicBezTo>
                <a:cubicBezTo>
                  <a:pt x="120000" y="81400"/>
                  <a:pt x="118211" y="78705"/>
                  <a:pt x="115611" y="77338"/>
                </a:cubicBezTo>
                <a:lnTo>
                  <a:pt x="115627" y="77305"/>
                </a:lnTo>
                <a:lnTo>
                  <a:pt x="106066" y="72272"/>
                </a:lnTo>
                <a:lnTo>
                  <a:pt x="115627" y="67238"/>
                </a:lnTo>
                <a:lnTo>
                  <a:pt x="115611" y="67205"/>
                </a:lnTo>
                <a:cubicBezTo>
                  <a:pt x="118211" y="65838"/>
                  <a:pt x="120000" y="63144"/>
                  <a:pt x="120000" y="6000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14275" tIns="14275" rIns="14275" bIns="1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Proxima Nova Rg" panose="02000506030000020004" pitchFamily="2" charset="0"/>
                <a:ea typeface="Proxima Nova" charset="0"/>
                <a:cs typeface="Proxima Nova" charset="0"/>
              </a:rPr>
              <a:t>General Requirements</a:t>
            </a:r>
            <a:endParaRPr lang="en" dirty="0">
              <a:solidFill>
                <a:schemeClr val="tx1"/>
              </a:solidFill>
              <a:latin typeface="Proxima Nova Rg" panose="02000506030000020004" pitchFamily="2" charset="0"/>
              <a:ea typeface="Proxima Nova" charset="0"/>
              <a:cs typeface="Proxima Nov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66714" y="1074738"/>
            <a:ext cx="7872030" cy="3382962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wildcard DNS record that points to router or load balancer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Wildcard TLS certificate which matches with DNS record you set above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NTP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Proxima Nova Rg" panose="02000506030000020004" pitchFamily="2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0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Proxima Nova Rg" panose="02000506030000020004" pitchFamily="2" charset="0"/>
                <a:ea typeface="Proxima Nova" charset="0"/>
                <a:cs typeface="Proxima Nova" charset="0"/>
              </a:rPr>
              <a:t>Network Requirements</a:t>
            </a:r>
            <a:endParaRPr lang="en" dirty="0">
              <a:solidFill>
                <a:schemeClr val="tx1"/>
              </a:solidFill>
              <a:latin typeface="Proxima Nova Rg" panose="02000506030000020004" pitchFamily="2" charset="0"/>
              <a:ea typeface="Proxima Nova" charset="0"/>
              <a:cs typeface="Proxima Nov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66714" y="1074738"/>
            <a:ext cx="7872030" cy="3382962"/>
          </a:xfrm>
          <a:prstGeom prst="rect">
            <a:avLst/>
          </a:prstGeom>
        </p:spPr>
        <p:txBody>
          <a:bodyPr/>
          <a:lstStyle/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roxima Nova Rg" panose="02000506030000020004" pitchFamily="2" charset="0"/>
                <a:ea typeface="Proxima Nova" charset="0"/>
                <a:cs typeface="Proxima Nova" charset="0"/>
              </a:rPr>
              <a:t>1 Subnet can be used, but best practice is to have two.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062620-B945-394B-BF44-B4C787E25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338673"/>
              </p:ext>
            </p:extLst>
          </p:nvPr>
        </p:nvGraphicFramePr>
        <p:xfrm>
          <a:off x="905256" y="197739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46593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9569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Subnet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49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PCF Management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10.10.11.0/24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14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PCF PKS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10.10.12.0/24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919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06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Proxima Nova" panose="02000506030000020004" pitchFamily="2" charset="0"/>
                <a:ea typeface="Proxima Nova" charset="0"/>
                <a:cs typeface="Proxima Nova" charset="0"/>
              </a:rPr>
              <a:t>vSphere Requirements</a:t>
            </a:r>
            <a:endParaRPr lang="en" dirty="0">
              <a:solidFill>
                <a:schemeClr val="tx1"/>
              </a:solidFill>
              <a:latin typeface="Proxima Nova" panose="02000506030000020004" pitchFamily="2" charset="0"/>
              <a:ea typeface="Proxima Nova" charset="0"/>
              <a:cs typeface="Proxima Nov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66714" y="1074738"/>
            <a:ext cx="7872030" cy="3382962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 Nova" panose="02000506030000020004" pitchFamily="2" charset="0"/>
              </a:rPr>
              <a:t>vSphere 6.5 U1-U2, 6.7-U1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 Nova" panose="02000506030000020004" pitchFamily="2" charset="0"/>
              </a:rPr>
              <a:t>vSphere Enterprise Plus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 Nova" panose="02000506030000020004" pitchFamily="2" charset="0"/>
              </a:rPr>
              <a:t>Ops Manager must have HTTPS access to </a:t>
            </a:r>
            <a:r>
              <a:rPr lang="en-US" sz="2000" dirty="0" err="1">
                <a:latin typeface="Proxima Nova" panose="02000506030000020004" pitchFamily="2" charset="0"/>
              </a:rPr>
              <a:t>vCenter</a:t>
            </a:r>
            <a:r>
              <a:rPr lang="en-US" sz="2000" dirty="0">
                <a:latin typeface="Proxima Nova" panose="02000506030000020004" pitchFamily="2" charset="0"/>
              </a:rPr>
              <a:t> and ESX hosts on TCP port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 Nova" panose="02000506030000020004" pitchFamily="2" charset="0"/>
              </a:rPr>
              <a:t>If DRS is enabled, you must set the Automation level to </a:t>
            </a:r>
            <a:r>
              <a:rPr lang="en-US" sz="2000" b="1" dirty="0">
                <a:latin typeface="Proxima Nova" panose="02000506030000020004" pitchFamily="2" charset="0"/>
              </a:rPr>
              <a:t>Partially automated</a:t>
            </a:r>
            <a:r>
              <a:rPr lang="en-US" sz="2000" dirty="0">
                <a:latin typeface="Proxima Nova" panose="02000506030000020004" pitchFamily="2" charset="0"/>
              </a:rPr>
              <a:t> or </a:t>
            </a:r>
            <a:r>
              <a:rPr lang="en-US" sz="2000" b="1" dirty="0">
                <a:latin typeface="Proxima Nova" panose="02000506030000020004" pitchFamily="2" charset="0"/>
              </a:rPr>
              <a:t>Fully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 Nova" panose="02000506030000020004" pitchFamily="2" charset="0"/>
              </a:rPr>
              <a:t>Disable hardware virtualization if your vSphere hosts do not support VT-X/EPT.</a:t>
            </a:r>
          </a:p>
        </p:txBody>
      </p:sp>
    </p:spTree>
    <p:extLst>
      <p:ext uri="{BB962C8B-B14F-4D97-AF65-F5344CB8AC3E}">
        <p14:creationId xmlns:p14="http://schemas.microsoft.com/office/powerpoint/2010/main" val="267685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Proxima Nova" panose="02000506030000020004" pitchFamily="2" charset="0"/>
                <a:ea typeface="Proxima Nova" charset="0"/>
                <a:cs typeface="Proxima Nova" charset="0"/>
              </a:rPr>
              <a:t>vSphere Accounts</a:t>
            </a:r>
            <a:endParaRPr lang="en" dirty="0">
              <a:solidFill>
                <a:schemeClr val="tx1"/>
              </a:solidFill>
              <a:latin typeface="Proxima Nova" panose="02000506030000020004" pitchFamily="2" charset="0"/>
              <a:ea typeface="Proxima Nova" charset="0"/>
              <a:cs typeface="Proxima Nov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66714" y="1074738"/>
            <a:ext cx="7872030" cy="3382962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 Nova" panose="02000506030000020004" pitchFamily="2" charset="0"/>
              </a:rPr>
              <a:t>For Security purpose, you should have separate service account for BOSH/Ops Manager, and Master Node Service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 Nova" panose="02000506030000020004" pitchFamily="2" charset="0"/>
              </a:rPr>
              <a:t>There are number of privileges to set for each accounts.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 Nova" panose="02000506030000020004" pitchFamily="2" charset="0"/>
              </a:rPr>
              <a:t>Look at the full list here and assign it to each account - </a:t>
            </a:r>
            <a:r>
              <a:rPr lang="en-US" sz="2000" dirty="0">
                <a:hlinkClick r:id="rId3"/>
              </a:rPr>
              <a:t>https://docs.pivotal.io/runtimes/pks/1-4/vsphere-prepare-env.html</a:t>
            </a:r>
            <a:endParaRPr lang="en-US" sz="2000" dirty="0">
              <a:latin typeface="Proxima Nova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0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Proxima Nova" panose="02000506030000020004" pitchFamily="2" charset="0"/>
                <a:ea typeface="Proxima Nova" charset="0"/>
                <a:cs typeface="Proxima Nova" charset="0"/>
              </a:rPr>
              <a:t>High Level Server Specs</a:t>
            </a:r>
            <a:endParaRPr lang="en" dirty="0">
              <a:solidFill>
                <a:schemeClr val="tx1"/>
              </a:solidFill>
              <a:latin typeface="Proxima Nova" panose="02000506030000020004" pitchFamily="2" charset="0"/>
              <a:ea typeface="Proxima Nova" charset="0"/>
              <a:cs typeface="Proxima Nov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66714" y="1074738"/>
            <a:ext cx="7872030" cy="3382962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roxima Nova" panose="02000506030000020004" pitchFamily="2" charset="0"/>
              </a:rPr>
              <a:t>12 Cores, 96GB RAM,  400GB Storage</a:t>
            </a:r>
          </a:p>
          <a:p>
            <a:endParaRPr lang="en-US" sz="1200" dirty="0">
              <a:latin typeface="Proxima Nova" panose="02000506030000020004" pitchFamily="2" charset="0"/>
            </a:endParaRPr>
          </a:p>
          <a:p>
            <a:endParaRPr lang="en-US" sz="1200" dirty="0">
              <a:latin typeface="Proxima Nova" panose="02000506030000020004" pitchFamily="2" charset="0"/>
            </a:endParaRPr>
          </a:p>
          <a:p>
            <a:endParaRPr lang="en-US" sz="1200">
              <a:latin typeface="Proxima Nova" panose="02000506030000020004" pitchFamily="2" charset="0"/>
            </a:endParaRPr>
          </a:p>
          <a:p>
            <a:r>
              <a:rPr lang="en-US" sz="1200">
                <a:latin typeface="Proxima Nova" panose="02000506030000020004" pitchFamily="2" charset="0"/>
              </a:rPr>
              <a:t>This </a:t>
            </a:r>
            <a:r>
              <a:rPr lang="en-US" sz="1200" dirty="0">
                <a:latin typeface="Proxima Nova" panose="02000506030000020004" pitchFamily="2" charset="0"/>
              </a:rPr>
              <a:t>is in addition to </a:t>
            </a:r>
            <a:r>
              <a:rPr lang="en-US" sz="1200" dirty="0" err="1">
                <a:latin typeface="Proxima Nova" panose="02000506030000020004" pitchFamily="2" charset="0"/>
              </a:rPr>
              <a:t>Vsphere</a:t>
            </a:r>
            <a:r>
              <a:rPr lang="en-US" sz="1200" dirty="0">
                <a:latin typeface="Proxima Nova" panose="02000506030000020004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7429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Proxima Nova" panose="02000506030000020004" pitchFamily="2" charset="0"/>
                <a:ea typeface="Proxima Nova" charset="0"/>
                <a:cs typeface="Proxima Nova" charset="0"/>
              </a:rPr>
              <a:t>Resource Requirements for Control Plane</a:t>
            </a:r>
            <a:endParaRPr lang="en" dirty="0">
              <a:solidFill>
                <a:schemeClr val="tx1"/>
              </a:solidFill>
              <a:latin typeface="Proxima Nova" panose="02000506030000020004" pitchFamily="2" charset="0"/>
              <a:ea typeface="Proxima Nova" charset="0"/>
              <a:cs typeface="Proxima Nova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D724DA-0FE9-9A49-A3C7-C28F53D9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8816"/>
              </p:ext>
            </p:extLst>
          </p:nvPr>
        </p:nvGraphicFramePr>
        <p:xfrm>
          <a:off x="440389" y="1260500"/>
          <a:ext cx="8263220" cy="2377440"/>
        </p:xfrm>
        <a:graphic>
          <a:graphicData uri="http://schemas.openxmlformats.org/drawingml/2006/table">
            <a:tbl>
              <a:tblPr/>
              <a:tblGrid>
                <a:gridCol w="3360646">
                  <a:extLst>
                    <a:ext uri="{9D8B030D-6E8A-4147-A177-3AD203B41FA5}">
                      <a16:colId xmlns:a16="http://schemas.microsoft.com/office/drawing/2014/main" val="4032607894"/>
                    </a:ext>
                  </a:extLst>
                </a:gridCol>
                <a:gridCol w="519953">
                  <a:extLst>
                    <a:ext uri="{9D8B030D-6E8A-4147-A177-3AD203B41FA5}">
                      <a16:colId xmlns:a16="http://schemas.microsoft.com/office/drawing/2014/main" val="294469825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973433786"/>
                    </a:ext>
                  </a:extLst>
                </a:gridCol>
                <a:gridCol w="948355">
                  <a:extLst>
                    <a:ext uri="{9D8B030D-6E8A-4147-A177-3AD203B41FA5}">
                      <a16:colId xmlns:a16="http://schemas.microsoft.com/office/drawing/2014/main" val="4200894784"/>
                    </a:ext>
                  </a:extLst>
                </a:gridCol>
                <a:gridCol w="2582619">
                  <a:extLst>
                    <a:ext uri="{9D8B030D-6E8A-4147-A177-3AD203B41FA5}">
                      <a16:colId xmlns:a16="http://schemas.microsoft.com/office/drawing/2014/main" val="3434379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4B6475"/>
                          </a:solidFill>
                          <a:effectLst/>
                          <a:latin typeface="Proxima Nova" panose="02000506030000020004" pitchFamily="2" charset="0"/>
                        </a:rPr>
                        <a:t>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4B6475"/>
                          </a:solidFill>
                          <a:effectLst/>
                          <a:latin typeface="Proxima Nova" panose="02000506030000020004" pitchFamily="2" charset="0"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4B6475"/>
                          </a:solidFill>
                          <a:effectLst/>
                          <a:latin typeface="Proxima Nova" panose="02000506030000020004" pitchFamily="2" charset="0"/>
                        </a:rPr>
                        <a:t>vCPU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4B6475"/>
                          </a:solidFill>
                          <a:effectLst/>
                          <a:latin typeface="Proxima Nova" panose="02000506030000020004" pitchFamily="2" charset="0"/>
                        </a:rPr>
                        <a:t>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4B6475"/>
                          </a:solidFill>
                          <a:effectLst/>
                          <a:latin typeface="Proxima Nova" panose="02000506030000020004" pitchFamily="2" charset="0"/>
                        </a:rPr>
                        <a:t>Storage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92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Pivotal Container 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oxima Nova" panose="02000506030000020004" pitchFamily="2" charset="0"/>
                        </a:rPr>
                        <a:t>8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oxima Nova" panose="02000506030000020004" pitchFamily="2" charset="0"/>
                        </a:rPr>
                        <a:t>16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13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Pivotal Ops Manager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8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oxima Nova" panose="02000506030000020004" pitchFamily="2" charset="0"/>
                        </a:rPr>
                        <a:t>160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7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BOSH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oxima Nova" panose="02000506030000020004" pitchFamily="2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8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16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259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BOSH Compilation VMs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8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8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708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Proxima Nova" panose="0200050603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13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32GB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200GB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E78CEB9-082E-E64A-BA8C-23997A15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694" y="232105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roxima Nova" panose="02000506030000020004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roxima Nova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7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Proxima Nova" panose="02000506030000020004" pitchFamily="2" charset="0"/>
                <a:ea typeface="Proxima Nova" charset="0"/>
                <a:cs typeface="Proxima Nova" charset="0"/>
              </a:rPr>
              <a:t>Resource Requirements for K8s Cluster</a:t>
            </a:r>
            <a:endParaRPr lang="en" dirty="0">
              <a:solidFill>
                <a:schemeClr val="tx1"/>
              </a:solidFill>
              <a:latin typeface="Proxima Nova" panose="02000506030000020004" pitchFamily="2" charset="0"/>
              <a:ea typeface="Proxima Nova" charset="0"/>
              <a:cs typeface="Proxima Nova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78CEB9-082E-E64A-BA8C-23997A15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694" y="232105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roxima Nova" panose="02000506030000020004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roxima Nova" panose="02000506030000020004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D8FCDB-C752-3542-80D3-0B9F864EE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46594"/>
              </p:ext>
            </p:extLst>
          </p:nvPr>
        </p:nvGraphicFramePr>
        <p:xfrm>
          <a:off x="366712" y="1406650"/>
          <a:ext cx="8726574" cy="2987040"/>
        </p:xfrm>
        <a:graphic>
          <a:graphicData uri="http://schemas.openxmlformats.org/drawingml/2006/table">
            <a:tbl>
              <a:tblPr/>
              <a:tblGrid>
                <a:gridCol w="1617759">
                  <a:extLst>
                    <a:ext uri="{9D8B030D-6E8A-4147-A177-3AD203B41FA5}">
                      <a16:colId xmlns:a16="http://schemas.microsoft.com/office/drawing/2014/main" val="3441644244"/>
                    </a:ext>
                  </a:extLst>
                </a:gridCol>
                <a:gridCol w="1894655">
                  <a:extLst>
                    <a:ext uri="{9D8B030D-6E8A-4147-A177-3AD203B41FA5}">
                      <a16:colId xmlns:a16="http://schemas.microsoft.com/office/drawing/2014/main" val="2417557871"/>
                    </a:ext>
                  </a:extLst>
                </a:gridCol>
                <a:gridCol w="1142298">
                  <a:extLst>
                    <a:ext uri="{9D8B030D-6E8A-4147-A177-3AD203B41FA5}">
                      <a16:colId xmlns:a16="http://schemas.microsoft.com/office/drawing/2014/main" val="1867749984"/>
                    </a:ext>
                  </a:extLst>
                </a:gridCol>
                <a:gridCol w="1260288">
                  <a:extLst>
                    <a:ext uri="{9D8B030D-6E8A-4147-A177-3AD203B41FA5}">
                      <a16:colId xmlns:a16="http://schemas.microsoft.com/office/drawing/2014/main" val="979960906"/>
                    </a:ext>
                  </a:extLst>
                </a:gridCol>
                <a:gridCol w="1426854">
                  <a:extLst>
                    <a:ext uri="{9D8B030D-6E8A-4147-A177-3AD203B41FA5}">
                      <a16:colId xmlns:a16="http://schemas.microsoft.com/office/drawing/2014/main" val="1988547441"/>
                    </a:ext>
                  </a:extLst>
                </a:gridCol>
                <a:gridCol w="1384720">
                  <a:extLst>
                    <a:ext uri="{9D8B030D-6E8A-4147-A177-3AD203B41FA5}">
                      <a16:colId xmlns:a16="http://schemas.microsoft.com/office/drawing/2014/main" val="2425019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4B6475"/>
                          </a:solidFill>
                          <a:effectLst/>
                          <a:latin typeface="Proxima Nova" panose="02000506030000020004" pitchFamily="2" charset="0"/>
                        </a:rPr>
                        <a:t>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4B6475"/>
                          </a:solidFill>
                          <a:effectLst/>
                          <a:latin typeface="Proxima Nova" panose="02000506030000020004" pitchFamily="2" charset="0"/>
                        </a:rPr>
                        <a:t>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solidFill>
                            <a:srgbClr val="4B6475"/>
                          </a:solidFill>
                          <a:effectLst/>
                          <a:latin typeface="Proxima Nova" panose="02000506030000020004" pitchFamily="2" charset="0"/>
                        </a:rPr>
                        <a:t>vCPU</a:t>
                      </a:r>
                      <a:endParaRPr lang="en-US" sz="2000" dirty="0">
                        <a:solidFill>
                          <a:srgbClr val="4B6475"/>
                        </a:solidFill>
                        <a:effectLst/>
                        <a:latin typeface="Proxima Nova" panose="0200050603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4B6475"/>
                          </a:solidFill>
                          <a:effectLst/>
                          <a:latin typeface="Proxima Nova" panose="02000506030000020004" pitchFamily="2" charset="0"/>
                        </a:rPr>
                        <a:t>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4B6475"/>
                          </a:solidFill>
                          <a:effectLst/>
                          <a:latin typeface="Proxima Nova" panose="02000506030000020004" pitchFamily="2" charset="0"/>
                        </a:rPr>
                        <a:t>Ephemeral Disk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4B6475"/>
                          </a:solidFill>
                          <a:effectLst/>
                          <a:latin typeface="Proxima Nova" panose="02000506030000020004" pitchFamily="2" charset="0"/>
                        </a:rPr>
                        <a:t>Persistent Disk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042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oxima Nova" panose="02000506030000020004" pitchFamily="2" charset="0"/>
                        </a:rPr>
                        <a:t>master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oxima Nova" panose="02000506030000020004" pitchFamily="2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oxima Nova" panose="02000506030000020004" pitchFamily="2" charset="0"/>
                        </a:rPr>
                        <a:t>4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oxima Nova" panose="02000506030000020004" pitchFamily="2" charset="0"/>
                        </a:rPr>
                        <a:t>8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oxima Nova" panose="02000506030000020004" pitchFamily="2" charset="0"/>
                        </a:rPr>
                        <a:t>5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070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oxima Nova" panose="02000506030000020004" pitchFamily="2" charset="0"/>
                        </a:rPr>
                        <a:t>worker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3 or more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oxima Nova" panose="02000506030000020004" pitchFamily="2" charset="0"/>
                        </a:rPr>
                        <a:t>4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oxima Nova" panose="02000506030000020004" pitchFamily="2" charset="0"/>
                        </a:rPr>
                        <a:t>8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oxima Nova" panose="02000506030000020004" pitchFamily="2" charset="0"/>
                        </a:rPr>
                        <a:t>50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478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errand (ephemeral)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oxima Nova" panose="02000506030000020004" pitchFamily="2" charset="0"/>
                        </a:rPr>
                        <a:t>1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Proxima Nova" panose="02000506030000020004" pitchFamily="2" charset="0"/>
                        </a:rPr>
                        <a:t>8 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None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905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Proxima Nova" panose="0200050603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13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25GB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56GB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Proxima Nova" panose="02000506030000020004" pitchFamily="2" charset="0"/>
                        </a:rPr>
                        <a:t>165GB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Proxima Nova" panose="0200050603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Proxima Nova" panose="0200050603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Proxima Nova" panose="0200050603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Proxima Nova" panose="0200050603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Proxima Nova" panose="0200050603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Proxima Nova" panose="02000506030000020004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ECA689D-D90D-B942-9DA1-0C0CEB6DF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24" y="11082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6" name="Shape 1706" descr="SiliconValley-01.jpg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7" name="Shape 1707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gradFill>
            <a:gsLst>
              <a:gs pos="0">
                <a:srgbClr val="1AB9A5"/>
              </a:gs>
              <a:gs pos="10000">
                <a:srgbClr val="1AB9A5"/>
              </a:gs>
              <a:gs pos="100000">
                <a:srgbClr val="1AB9A5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A9DB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Shape 1708"/>
          <p:cNvSpPr txBox="1"/>
          <p:nvPr/>
        </p:nvSpPr>
        <p:spPr>
          <a:xfrm>
            <a:off x="668800" y="2538500"/>
            <a:ext cx="7796700" cy="152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500">
                <a:solidFill>
                  <a:srgbClr val="00253E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Transforming How The World Builds Software</a:t>
            </a:r>
          </a:p>
        </p:txBody>
      </p:sp>
      <p:cxnSp>
        <p:nvCxnSpPr>
          <p:cNvPr id="1709" name="Shape 1709"/>
          <p:cNvCxnSpPr/>
          <p:nvPr/>
        </p:nvCxnSpPr>
        <p:spPr>
          <a:xfrm>
            <a:off x="4202556" y="2323836"/>
            <a:ext cx="738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10" name="Shape 1710"/>
          <p:cNvGrpSpPr/>
          <p:nvPr/>
        </p:nvGrpSpPr>
        <p:grpSpPr>
          <a:xfrm>
            <a:off x="3681215" y="1516126"/>
            <a:ext cx="1866239" cy="437130"/>
            <a:chOff x="1841475" y="2392725"/>
            <a:chExt cx="3928925" cy="920275"/>
          </a:xfrm>
        </p:grpSpPr>
        <p:sp>
          <p:nvSpPr>
            <p:cNvPr id="1711" name="Shape 1711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 txBox="1"/>
          <p:nvPr/>
        </p:nvSpPr>
        <p:spPr>
          <a:xfrm>
            <a:off x="5133546" y="4782050"/>
            <a:ext cx="3926100" cy="19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2017 Pivotal Software, Inc. All rights 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votal Presentation Theme v1">
  <a:themeElements>
    <a:clrScheme name="Custom 8">
      <a:dk1>
        <a:srgbClr val="00253E"/>
      </a:dk1>
      <a:lt1>
        <a:srgbClr val="434343"/>
      </a:lt1>
      <a:dk2>
        <a:srgbClr val="999999"/>
      </a:dk2>
      <a:lt2>
        <a:srgbClr val="1AB9A5"/>
      </a:lt2>
      <a:accent1>
        <a:srgbClr val="D5EDEA"/>
      </a:accent1>
      <a:accent2>
        <a:srgbClr val="009FDF"/>
      </a:accent2>
      <a:accent3>
        <a:srgbClr val="0066AB"/>
      </a:accent3>
      <a:accent4>
        <a:srgbClr val="2E3092"/>
      </a:accent4>
      <a:accent5>
        <a:srgbClr val="F27062"/>
      </a:accent5>
      <a:accent6>
        <a:srgbClr val="F7DC5F"/>
      </a:accent6>
      <a:hlink>
        <a:srgbClr val="009FD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7514</TotalTime>
  <Words>290</Words>
  <Application>Microsoft Macintosh PowerPoint</Application>
  <PresentationFormat>On-screen Show (16:9)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Lato Light</vt:lpstr>
      <vt:lpstr>Noto Symbol</vt:lpstr>
      <vt:lpstr>Proxima Nova</vt:lpstr>
      <vt:lpstr>Proxima Nova Rg</vt:lpstr>
      <vt:lpstr>Verdana</vt:lpstr>
      <vt:lpstr>Wingdings</vt:lpstr>
      <vt:lpstr>Pivotal Presentation Theme v1</vt:lpstr>
      <vt:lpstr>PKS on vSphere Requirements</vt:lpstr>
      <vt:lpstr>General Requirements</vt:lpstr>
      <vt:lpstr>Network Requirements</vt:lpstr>
      <vt:lpstr>vSphere Requirements</vt:lpstr>
      <vt:lpstr>vSphere Accounts</vt:lpstr>
      <vt:lpstr>High Level Server Specs</vt:lpstr>
      <vt:lpstr>Resource Requirements for Control Plane</vt:lpstr>
      <vt:lpstr>Resource Requirements for K8s Cluster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Java </dc:title>
  <cp:lastModifiedBy>Pongsak Khamdee</cp:lastModifiedBy>
  <cp:revision>111</cp:revision>
  <cp:lastPrinted>2018-02-08T03:29:09Z</cp:lastPrinted>
  <dcterms:modified xsi:type="dcterms:W3CDTF">2019-06-20T01:50:03Z</dcterms:modified>
</cp:coreProperties>
</file>