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61" r:id="rId3"/>
    <p:sldId id="262" r:id="rId4"/>
    <p:sldId id="272" r:id="rId5"/>
    <p:sldId id="273" r:id="rId6"/>
    <p:sldId id="274" r:id="rId7"/>
    <p:sldId id="275" r:id="rId8"/>
    <p:sldId id="278" r:id="rId9"/>
    <p:sldId id="279" r:id="rId10"/>
    <p:sldId id="276" r:id="rId11"/>
    <p:sldId id="280" r:id="rId12"/>
    <p:sldId id="281" r:id="rId13"/>
    <p:sldId id="282" r:id="rId14"/>
    <p:sldId id="283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EE"/>
    <a:srgbClr val="CE5B54"/>
    <a:srgbClr val="00B050"/>
    <a:srgbClr val="E25E54"/>
    <a:srgbClr val="AB6964"/>
    <a:srgbClr val="CB2F23"/>
    <a:srgbClr val="C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3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05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4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1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10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00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3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9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1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59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6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39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3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Διαφάνεια τίτλου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ανοραμική εικόνα με λεζάντα">
  <p:cSld name="Πανοραμική εικόνα με λεζάντα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λεζάντα">
  <p:cSld name="Τίτλος και λεζάντα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σαγωγικά με λεζάντα">
  <p:cSld name="Εισαγωγικά με λεζάντα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l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l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">
  <p:cSld name="Κάρτα ονόματος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στήλες">
  <p:cSld name="3 στήλες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τήλη 3 εικόνων">
  <p:cSld name="Στήλη 3 εικόνων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2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100" cy="38862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222049" y="1665362"/>
            <a:ext cx="5016381" cy="135878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 Creation Using Deep Learning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41681" y="3478138"/>
            <a:ext cx="6593700" cy="12437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r"/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ΣΚΟΥΡΟΓΙΑΝΝΗΣ ΚΩΝΣΤΑΝΤΙΝΟΣ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MTN</a:t>
            </a: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2115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/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ΠΑΛΛΗΚΑΡΗΣ ΗΡΑΚΛΗΣ ΜΤΝ2119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1346844"/>
            <a:ext cx="8147237" cy="33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Θετικά: Συνέχεια και Πληρότητα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K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ωδικοποίηση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πιάνου διάστασης K, 𝑧</a:t>
            </a:r>
            <a:r>
              <a:rPr lang="el-GR" sz="2400" baseline="-25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𝑡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-Προσθέτουμε θόρυβο (τυπική απόκλιση =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hyperparameter)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-Οι παράμετροι του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latent space -&gt;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MelodyNN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: Perceptron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πολλαπλών επιπέδων μαθαίνει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αντιστοιχεία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από την προηγούμενη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latent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κατανομή στην επόμενη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-Τα άλλα όργανα: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latent z</a:t>
            </a:r>
            <a:r>
              <a:rPr lang="en-US" sz="2400" baseline="-25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t+1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+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w</a:t>
            </a:r>
            <a:r>
              <a:rPr lang="en-US" sz="2400" baseline="-250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= επόμενη περίοδος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w</a:t>
            </a:r>
            <a:r>
              <a:rPr lang="en-US" sz="2400" baseline="-25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t+1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Τυπική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απόκληση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: 0,5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ως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1,0</a:t>
            </a:r>
            <a:endParaRPr lang="el-GR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7917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6389370" y="2204850"/>
            <a:ext cx="1566358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6330F-B133-EDF3-86B9-95532425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64166"/>
            <a:ext cx="4400549" cy="4815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4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8EF66-9700-2772-A677-3AA0716A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" y="1033514"/>
            <a:ext cx="4283805" cy="294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5801B-10F9-3C88-D750-D4FDEDB20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1033514"/>
            <a:ext cx="4557303" cy="29416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7;p20">
            <a:extLst>
              <a:ext uri="{FF2B5EF4-FFF2-40B4-BE49-F238E27FC236}">
                <a16:creationId xmlns:a16="http://schemas.microsoft.com/office/drawing/2014/main" id="{E7582EFF-96B1-EDEA-951F-1A1D3DD84171}"/>
              </a:ext>
            </a:extLst>
          </p:cNvPr>
          <p:cNvSpPr txBox="1"/>
          <p:nvPr/>
        </p:nvSpPr>
        <p:spPr>
          <a:xfrm>
            <a:off x="-1" y="4109986"/>
            <a:ext cx="9043577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Δύο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pianorolls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που δημιουργούνται από την ίδια αρχική σειρά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1845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σε συγκεκριμένο στυλ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1346844"/>
            <a:ext cx="8147237" cy="33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Σπάμε το τραγούδι σε ακολουθίες 32 βημάτων και κωδικοποιούμε το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pianoroll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κάθε ακολουθίας στον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latent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χώρο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-Κατά τη δημιουργία μουσικής από μια αρχική ακολουθία, λαμβάνεται δείγμα από ένα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latent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διάνυσμα ανά όργανο από αυτό το σύνολο 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-Το δείγμα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s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γίνεται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interpollated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με το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z</a:t>
            </a:r>
            <a:r>
              <a:rPr lang="en-US" sz="2400" baseline="-250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της προηγούμενης ακολουθίας για να δημιουργηθεί το 𝑧𝑡′=𝛼𝒔+(1−𝛼)𝑧𝑡 (α είναι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υπερπαράμετρος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). 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-Τέλος παίρνουμε το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zt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’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αντί για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zt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στο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MelodyNN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08866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617220" y="250320"/>
            <a:ext cx="7520939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 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σε συγκεκριμένο στυλ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1D732-69B7-CCED-F5A9-840E1ABC9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"/>
          <a:stretch/>
        </p:blipFill>
        <p:spPr bwMode="auto">
          <a:xfrm>
            <a:off x="766762" y="1062019"/>
            <a:ext cx="7291387" cy="38311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129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841681" y="1878496"/>
            <a:ext cx="2819771" cy="69325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Ερωτήσεις?</a:t>
            </a:r>
            <a:endParaRPr sz="4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42AAF47B-4B73-421F-858C-74B88C672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886" y="1439931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023730" y="2007705"/>
            <a:ext cx="7911548" cy="69325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Ευχαριστούμε για τον χρόνο σας!</a:t>
            </a:r>
            <a:endParaRPr sz="4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School boy">
            <a:extLst>
              <a:ext uri="{FF2B5EF4-FFF2-40B4-BE49-F238E27FC236}">
                <a16:creationId xmlns:a16="http://schemas.microsoft.com/office/drawing/2014/main" id="{83A36995-A0C4-405D-AE51-28081662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766" y="2871883"/>
            <a:ext cx="914400" cy="914400"/>
          </a:xfrm>
          <a:prstGeom prst="rect">
            <a:avLst/>
          </a:prstGeom>
        </p:spPr>
      </p:pic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id="{927F8FD3-2471-4666-B414-CF77C176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836" y="2871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1042505" y="350685"/>
            <a:ext cx="693926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Ποια ήταν η εργασία μας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38" name="Google Shape;247;p20">
            <a:extLst>
              <a:ext uri="{FF2B5EF4-FFF2-40B4-BE49-F238E27FC236}">
                <a16:creationId xmlns:a16="http://schemas.microsoft.com/office/drawing/2014/main" id="{B40A9A55-0B84-4D29-8BC6-CE1E1D14BD6F}"/>
              </a:ext>
            </a:extLst>
          </p:cNvPr>
          <p:cNvSpPr txBox="1"/>
          <p:nvPr/>
        </p:nvSpPr>
        <p:spPr>
          <a:xfrm>
            <a:off x="2608237" y="1184736"/>
            <a:ext cx="3807796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Δημιουργία μουσικής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MIDI 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1" name="Google Shape;247;p20">
            <a:extLst>
              <a:ext uri="{FF2B5EF4-FFF2-40B4-BE49-F238E27FC236}">
                <a16:creationId xmlns:a16="http://schemas.microsoft.com/office/drawing/2014/main" id="{C5939CF2-2BDE-439A-B00E-7FAB0297C2E8}"/>
              </a:ext>
            </a:extLst>
          </p:cNvPr>
          <p:cNvSpPr txBox="1"/>
          <p:nvPr/>
        </p:nvSpPr>
        <p:spPr>
          <a:xfrm>
            <a:off x="4114795" y="1815940"/>
            <a:ext cx="914400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RNNs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2" name="Google Shape;247;p20">
            <a:extLst>
              <a:ext uri="{FF2B5EF4-FFF2-40B4-BE49-F238E27FC236}">
                <a16:creationId xmlns:a16="http://schemas.microsoft.com/office/drawing/2014/main" id="{8CBD0355-16C0-2EEB-349C-D409BD23E4DE}"/>
              </a:ext>
            </a:extLst>
          </p:cNvPr>
          <p:cNvSpPr txBox="1"/>
          <p:nvPr/>
        </p:nvSpPr>
        <p:spPr>
          <a:xfrm>
            <a:off x="4114797" y="2326417"/>
            <a:ext cx="914400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CNNs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3" name="Google Shape;247;p20">
            <a:extLst>
              <a:ext uri="{FF2B5EF4-FFF2-40B4-BE49-F238E27FC236}">
                <a16:creationId xmlns:a16="http://schemas.microsoft.com/office/drawing/2014/main" id="{FCCC3896-8A07-6350-7A6B-1970BF9D8E3A}"/>
              </a:ext>
            </a:extLst>
          </p:cNvPr>
          <p:cNvSpPr txBox="1"/>
          <p:nvPr/>
        </p:nvSpPr>
        <p:spPr>
          <a:xfrm>
            <a:off x="3083240" y="2897359"/>
            <a:ext cx="2977511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Melody and Harmony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4" name="Google Shape;247;p20">
            <a:extLst>
              <a:ext uri="{FF2B5EF4-FFF2-40B4-BE49-F238E27FC236}">
                <a16:creationId xmlns:a16="http://schemas.microsoft.com/office/drawing/2014/main" id="{7D5C5749-FEFC-A257-ECA7-5BBD0A7E00CD}"/>
              </a:ext>
            </a:extLst>
          </p:cNvPr>
          <p:cNvSpPr txBox="1"/>
          <p:nvPr/>
        </p:nvSpPr>
        <p:spPr>
          <a:xfrm>
            <a:off x="3465320" y="3521440"/>
            <a:ext cx="2213355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VAEs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5" name="Google Shape;247;p20">
            <a:extLst>
              <a:ext uri="{FF2B5EF4-FFF2-40B4-BE49-F238E27FC236}">
                <a16:creationId xmlns:a16="http://schemas.microsoft.com/office/drawing/2014/main" id="{B22F356C-33C2-771A-7468-4359588B3955}"/>
              </a:ext>
            </a:extLst>
          </p:cNvPr>
          <p:cNvSpPr txBox="1"/>
          <p:nvPr/>
        </p:nvSpPr>
        <p:spPr>
          <a:xfrm>
            <a:off x="4043360" y="4013741"/>
            <a:ext cx="1057272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GANs 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4591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Που βρίσκεται η τεχνολογία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6" name="Google Shape;247;p20">
            <a:extLst>
              <a:ext uri="{FF2B5EF4-FFF2-40B4-BE49-F238E27FC236}">
                <a16:creationId xmlns:a16="http://schemas.microsoft.com/office/drawing/2014/main" id="{26DD7F62-119B-E29E-49FC-EF03945E143C}"/>
              </a:ext>
            </a:extLst>
          </p:cNvPr>
          <p:cNvSpPr txBox="1"/>
          <p:nvPr/>
        </p:nvSpPr>
        <p:spPr>
          <a:xfrm>
            <a:off x="836747" y="1203250"/>
            <a:ext cx="2637973" cy="94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Computer Vision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NLP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Graphic 3" descr="Waxing Crescent Moon with solid fill">
            <a:extLst>
              <a:ext uri="{FF2B5EF4-FFF2-40B4-BE49-F238E27FC236}">
                <a16:creationId xmlns:a16="http://schemas.microsoft.com/office/drawing/2014/main" id="{0304E9BA-B007-E971-7D86-F1C53969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8350" y="2052719"/>
            <a:ext cx="650081" cy="650081"/>
          </a:xfrm>
          <a:prstGeom prst="rect">
            <a:avLst/>
          </a:prstGeom>
        </p:spPr>
      </p:pic>
      <p:pic>
        <p:nvPicPr>
          <p:cNvPr id="6" name="Graphic 5" descr="Rocket with solid fill">
            <a:extLst>
              <a:ext uri="{FF2B5EF4-FFF2-40B4-BE49-F238E27FC236}">
                <a16:creationId xmlns:a16="http://schemas.microsoft.com/office/drawing/2014/main" id="{DE8FEEA6-0B4A-AD43-C597-569CBEE91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549" y="2058723"/>
            <a:ext cx="614861" cy="614861"/>
          </a:xfrm>
          <a:prstGeom prst="rect">
            <a:avLst/>
          </a:prstGeom>
        </p:spPr>
      </p:pic>
      <p:pic>
        <p:nvPicPr>
          <p:cNvPr id="9" name="Graphic 8" descr="Mountains with solid fill">
            <a:extLst>
              <a:ext uri="{FF2B5EF4-FFF2-40B4-BE49-F238E27FC236}">
                <a16:creationId xmlns:a16="http://schemas.microsoft.com/office/drawing/2014/main" id="{52CFC99E-A1F6-6D44-C46E-2995C951E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4071" y="1766623"/>
            <a:ext cx="1143000" cy="1143000"/>
          </a:xfrm>
          <a:prstGeom prst="rect">
            <a:avLst/>
          </a:prstGeom>
        </p:spPr>
      </p:pic>
      <p:pic>
        <p:nvPicPr>
          <p:cNvPr id="13" name="Graphic 12" descr="Snail with solid fill">
            <a:extLst>
              <a:ext uri="{FF2B5EF4-FFF2-40B4-BE49-F238E27FC236}">
                <a16:creationId xmlns:a16="http://schemas.microsoft.com/office/drawing/2014/main" id="{003D6BCE-E969-C791-DEB0-C9623DDD5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147699">
            <a:off x="5405945" y="2029997"/>
            <a:ext cx="616252" cy="616252"/>
          </a:xfrm>
          <a:prstGeom prst="rect">
            <a:avLst/>
          </a:prstGeom>
        </p:spPr>
      </p:pic>
      <p:sp>
        <p:nvSpPr>
          <p:cNvPr id="27" name="Google Shape;247;p20">
            <a:extLst>
              <a:ext uri="{FF2B5EF4-FFF2-40B4-BE49-F238E27FC236}">
                <a16:creationId xmlns:a16="http://schemas.microsoft.com/office/drawing/2014/main" id="{99BA95F4-3A05-9EC9-BC38-C01A70991E5D}"/>
              </a:ext>
            </a:extLst>
          </p:cNvPr>
          <p:cNvSpPr txBox="1"/>
          <p:nvPr/>
        </p:nvSpPr>
        <p:spPr>
          <a:xfrm>
            <a:off x="4820448" y="1203250"/>
            <a:ext cx="2637973" cy="73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Music Generation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9F58D0D-0311-79E4-6837-048C3E90929E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3663418" y="1570151"/>
            <a:ext cx="1157031" cy="1485608"/>
          </a:xfrm>
          <a:prstGeom prst="bentConnector2">
            <a:avLst/>
          </a:prstGeom>
          <a:ln w="76200"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247;p20">
            <a:extLst>
              <a:ext uri="{FF2B5EF4-FFF2-40B4-BE49-F238E27FC236}">
                <a16:creationId xmlns:a16="http://schemas.microsoft.com/office/drawing/2014/main" id="{DB331164-C3D8-E18A-9B74-2EF0A8AE25C7}"/>
              </a:ext>
            </a:extLst>
          </p:cNvPr>
          <p:cNvSpPr txBox="1"/>
          <p:nvPr/>
        </p:nvSpPr>
        <p:spPr>
          <a:xfrm>
            <a:off x="1187400" y="3055759"/>
            <a:ext cx="4952034" cy="14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1. Είναι στον χρόνο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2. Πολλαπλά όργανα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3.συγχορδίες,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arpeggio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μελωδίες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30" name="Google Shape;247;p20">
            <a:extLst>
              <a:ext uri="{FF2B5EF4-FFF2-40B4-BE49-F238E27FC236}">
                <a16:creationId xmlns:a16="http://schemas.microsoft.com/office/drawing/2014/main" id="{18A2D6E7-7180-04F9-DD02-F972ED77CEA9}"/>
              </a:ext>
            </a:extLst>
          </p:cNvPr>
          <p:cNvSpPr txBox="1"/>
          <p:nvPr/>
        </p:nvSpPr>
        <p:spPr>
          <a:xfrm>
            <a:off x="5807964" y="3414148"/>
            <a:ext cx="2935985" cy="73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= κάθε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time-step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έχει πολλές εξόδους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5218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Dataset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6" name="Google Shape;247;p20">
            <a:extLst>
              <a:ext uri="{FF2B5EF4-FFF2-40B4-BE49-F238E27FC236}">
                <a16:creationId xmlns:a16="http://schemas.microsoft.com/office/drawing/2014/main" id="{26DD7F62-119B-E29E-49FC-EF03945E143C}"/>
              </a:ext>
            </a:extLst>
          </p:cNvPr>
          <p:cNvSpPr txBox="1"/>
          <p:nvPr/>
        </p:nvSpPr>
        <p:spPr>
          <a:xfrm>
            <a:off x="525780" y="1405521"/>
            <a:ext cx="8012429" cy="5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Lakh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Pianoroll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: 174.154 multitrack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pianorolls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2" name="Google Shape;247;p20">
            <a:extLst>
              <a:ext uri="{FF2B5EF4-FFF2-40B4-BE49-F238E27FC236}">
                <a16:creationId xmlns:a16="http://schemas.microsoft.com/office/drawing/2014/main" id="{114071F5-83DF-2D71-CC45-B9AAA22BC306}"/>
              </a:ext>
            </a:extLst>
          </p:cNvPr>
          <p:cNvSpPr txBox="1"/>
          <p:nvPr/>
        </p:nvSpPr>
        <p:spPr>
          <a:xfrm>
            <a:off x="525779" y="1864294"/>
            <a:ext cx="8012429" cy="5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Από το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set Lakh MIDI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του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Academia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Sinica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2409834"/>
            <a:ext cx="8012429" cy="146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Έκδοση: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LPD-5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Cleansed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όπου περιέχει 21.245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.mid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Files</a:t>
            </a:r>
          </a:p>
          <a:p>
            <a:pPr algn="ctr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+ metadata (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το όνομα του καλλιτέχνη, τίτλος, κ.α.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)</a:t>
            </a:r>
          </a:p>
        </p:txBody>
      </p:sp>
      <p:pic>
        <p:nvPicPr>
          <p:cNvPr id="1026" name="Picture 2" descr="Piano roll of an MIDI file. | Download Scientific Diagram">
            <a:extLst>
              <a:ext uri="{FF2B5EF4-FFF2-40B4-BE49-F238E27FC236}">
                <a16:creationId xmlns:a16="http://schemas.microsoft.com/office/drawing/2014/main" id="{0AE27A8A-A01A-A827-D007-62B3D01BD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5" b="23742"/>
          <a:stretch/>
        </p:blipFill>
        <p:spPr bwMode="auto">
          <a:xfrm>
            <a:off x="1789383" y="3461816"/>
            <a:ext cx="5565233" cy="13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RNN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– Μόνο πιάνο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1346844"/>
            <a:ext cx="8147237" cy="33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Πρόβλημα πρόβλεψης επόμενης νότας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-Vanilla RNN -&gt; Gated Recurrent Unit (GRU)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διατηρεί καλύτερα μακροπρόθεσμα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dependencies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-Training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σε υποσύνολο κάθε τραγουδιού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Prediction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επόμενης νότας, από ακολουθία νοτών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-Ακολουθία εισόδου -&gt;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embedded layer -&gt; embeddings size 96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-Embedding -&gt; single layer GRU -&gt;Fully Connected layer -&gt;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κατανομή πιθανοτήτων επόμενης νότας. (= μη ντετερμινιστική)</a:t>
            </a:r>
          </a:p>
          <a:p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887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RNN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– Πολλά όργανα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1346844"/>
            <a:ext cx="8147237" cy="33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Piano roll 5x128 -&gt; flattened to 640d vector =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μουσική σε κάθε χρονικό σημείο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Training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δεδομένης ακολουθίας  32 διανύσματα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64d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να βρει κάνει πρόβλεψη το επόμενο (= όχι καλά αποτελέσματα)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-Πρόβλημα: Πολλά όργανα =/= πολλές νότες όλα μαζί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-Λύση: εκτέλεση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softmax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ξεχωριστά σε κάθε όργανο (5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x128)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Πρόβλημα: Ανεξάρτητη δειγματοληψία στα όργανα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-Πρόβλημα: Πόσες νότες δειγματοληπτούμε για κάθε όργανο;</a:t>
            </a:r>
          </a:p>
        </p:txBody>
      </p:sp>
    </p:spTree>
    <p:extLst>
      <p:ext uri="{BB962C8B-B14F-4D97-AF65-F5344CB8AC3E}">
        <p14:creationId xmlns:p14="http://schemas.microsoft.com/office/powerpoint/2010/main" val="11575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CNN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4" name="Google Shape;247;p20">
            <a:extLst>
              <a:ext uri="{FF2B5EF4-FFF2-40B4-BE49-F238E27FC236}">
                <a16:creationId xmlns:a16="http://schemas.microsoft.com/office/drawing/2014/main" id="{432E1E89-867A-0646-C1F3-9B9F706D5785}"/>
              </a:ext>
            </a:extLst>
          </p:cNvPr>
          <p:cNvSpPr txBox="1"/>
          <p:nvPr/>
        </p:nvSpPr>
        <p:spPr>
          <a:xfrm>
            <a:off x="619573" y="1346844"/>
            <a:ext cx="8147237" cy="33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Δημιουργεί απευθείας 5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x32x128 tensor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MelodyCNN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Conditional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HarmonyCNNs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(32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x128)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3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συνελικτικά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, 3 πυκνά, 3 αποσυνελικτικά στρώματα (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Melody)</a:t>
            </a:r>
          </a:p>
          <a:p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-3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συνελικτικα, τα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tensor 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του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Melody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πριν τα </a:t>
            </a:r>
            <a:r>
              <a:rPr lang="el-GR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πικνά</a:t>
            </a:r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, 3 αποσυνελικτικά στρώματα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(Harmony)</a:t>
            </a:r>
            <a:endParaRPr lang="el-GR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-Θετικό: Δημιουργία μουσικής των άλλων οργάνων συμπληρωματική στο πιάνο</a:t>
            </a:r>
          </a:p>
          <a:p>
            <a:r>
              <a:rPr lang="el-GR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-Αρνητικό: Οι παραγόμενες ακολουθίες είναι σχεδόν ίδιες μεταξύ τους.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89063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CNN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C3574-7672-62FB-47BE-B1F0FFCBB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9" y="1110990"/>
            <a:ext cx="6991762" cy="3732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48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CNN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8A9E5-A3AF-A0BA-064C-E665286EB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1" y="1033514"/>
            <a:ext cx="5996218" cy="3811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465639"/>
      </p:ext>
    </p:extLst>
  </p:cSld>
  <p:clrMapOvr>
    <a:masterClrMapping/>
  </p:clrMapOvr>
</p:sld>
</file>

<file path=ppt/theme/theme1.xml><?xml version="1.0" encoding="utf-8"?>
<a:theme xmlns:a="http://schemas.openxmlformats.org/drawingml/2006/main" name="Κύκλωμα">
  <a:themeElements>
    <a:clrScheme name="Κύκλωμα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492</Words>
  <Application>Microsoft Office PowerPoint</Application>
  <PresentationFormat>On-screen Show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Twentieth Century</vt:lpstr>
      <vt:lpstr>Κύκλωμα</vt:lpstr>
      <vt:lpstr>Music Creation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Ερωτήσεις?</vt:lpstr>
      <vt:lpstr>Ευχαριστούμε για τον χρόνο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ΚΡΥΠΤΟΓΡΑΦΙΑ FIDO U2F  AUTHENTICATION</dc:title>
  <cp:lastModifiedBy>KONSTANTINOS SKOUROGIANNIS</cp:lastModifiedBy>
  <cp:revision>126</cp:revision>
  <dcterms:modified xsi:type="dcterms:W3CDTF">2022-06-27T14:50:12Z</dcterms:modified>
</cp:coreProperties>
</file>