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35"/>
  </p:notesMasterIdLst>
  <p:sldIdLst>
    <p:sldId id="256" r:id="rId2"/>
    <p:sldId id="261" r:id="rId3"/>
    <p:sldId id="262" r:id="rId4"/>
    <p:sldId id="274" r:id="rId5"/>
    <p:sldId id="273" r:id="rId6"/>
    <p:sldId id="272" r:id="rId7"/>
    <p:sldId id="275" r:id="rId8"/>
    <p:sldId id="276" r:id="rId9"/>
    <p:sldId id="277" r:id="rId10"/>
    <p:sldId id="278" r:id="rId11"/>
    <p:sldId id="283" r:id="rId12"/>
    <p:sldId id="284" r:id="rId13"/>
    <p:sldId id="285" r:id="rId14"/>
    <p:sldId id="279" r:id="rId15"/>
    <p:sldId id="280" r:id="rId16"/>
    <p:sldId id="281" r:id="rId17"/>
    <p:sldId id="282" r:id="rId18"/>
    <p:sldId id="286" r:id="rId19"/>
    <p:sldId id="287" r:id="rId20"/>
    <p:sldId id="288" r:id="rId21"/>
    <p:sldId id="289" r:id="rId22"/>
    <p:sldId id="290" r:id="rId23"/>
    <p:sldId id="291" r:id="rId24"/>
    <p:sldId id="292" r:id="rId25"/>
    <p:sldId id="294" r:id="rId26"/>
    <p:sldId id="293" r:id="rId27"/>
    <p:sldId id="295" r:id="rId28"/>
    <p:sldId id="296" r:id="rId29"/>
    <p:sldId id="297" r:id="rId30"/>
    <p:sldId id="298" r:id="rId31"/>
    <p:sldId id="299" r:id="rId32"/>
    <p:sldId id="300" r:id="rId33"/>
    <p:sldId id="271"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9EE"/>
    <a:srgbClr val="CE5B54"/>
    <a:srgbClr val="00B050"/>
    <a:srgbClr val="E25E54"/>
    <a:srgbClr val="AB6964"/>
    <a:srgbClr val="CB2F23"/>
    <a:srgbClr val="C42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7" autoAdjust="0"/>
    <p:restoredTop sz="94660"/>
  </p:normalViewPr>
  <p:slideViewPr>
    <p:cSldViewPr snapToGrid="0">
      <p:cViewPr varScale="1">
        <p:scale>
          <a:sx n="112" d="100"/>
          <a:sy n="112" d="100"/>
        </p:scale>
        <p:origin x="114" y="16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93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402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104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449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01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781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508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445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15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98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43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05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91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505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832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43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514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880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545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08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518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043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83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336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335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720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48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79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20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539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6509fc10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6509fc10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312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Διαφάνεια τίτλου" type="title">
  <p:cSld name="TITLE">
    <p:spTree>
      <p:nvGrpSpPr>
        <p:cNvPr id="1" name="Shape 52"/>
        <p:cNvGrpSpPr/>
        <p:nvPr/>
      </p:nvGrpSpPr>
      <p:grpSpPr>
        <a:xfrm>
          <a:off x="0" y="0"/>
          <a:ext cx="0" cy="0"/>
          <a:chOff x="0" y="0"/>
          <a:chExt cx="0" cy="0"/>
        </a:xfrm>
      </p:grpSpPr>
      <p:pic>
        <p:nvPicPr>
          <p:cNvPr id="53" name="Google Shape;53;p2" descr="\\DROBO-FS\QuickDrops\JB\PPTX NG\Droplets\LightingOverlay.png"/>
          <p:cNvPicPr preferRelativeResize="0"/>
          <p:nvPr/>
        </p:nvPicPr>
        <p:blipFill rotWithShape="1">
          <a:blip r:embed="rId2">
            <a:alphaModFix amt="30000"/>
          </a:blip>
          <a:srcRect/>
          <a:stretch/>
        </p:blipFill>
        <p:spPr>
          <a:xfrm>
            <a:off x="0" y="-1"/>
            <a:ext cx="9144000" cy="5143500"/>
          </a:xfrm>
          <a:prstGeom prst="rect">
            <a:avLst/>
          </a:prstGeom>
          <a:noFill/>
          <a:ln>
            <a:noFill/>
          </a:ln>
        </p:spPr>
      </p:pic>
      <p:grpSp>
        <p:nvGrpSpPr>
          <p:cNvPr id="54" name="Google Shape;54;p2"/>
          <p:cNvGrpSpPr/>
          <p:nvPr/>
        </p:nvGrpSpPr>
        <p:grpSpPr>
          <a:xfrm>
            <a:off x="0" y="0"/>
            <a:ext cx="1728788" cy="5143500"/>
            <a:chOff x="0" y="0"/>
            <a:chExt cx="2305051" cy="6858000"/>
          </a:xfrm>
        </p:grpSpPr>
        <p:sp>
          <p:nvSpPr>
            <p:cNvPr id="55" name="Google Shape;55;p2"/>
            <p:cNvSpPr/>
            <p:nvPr/>
          </p:nvSpPr>
          <p:spPr>
            <a:xfrm>
              <a:off x="1209675" y="4763"/>
              <a:ext cx="23700" cy="2181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8" name="Google Shape;58;p2"/>
            <p:cNvSpPr/>
            <p:nvPr/>
          </p:nvSpPr>
          <p:spPr>
            <a:xfrm>
              <a:off x="414338" y="9525"/>
              <a:ext cx="28500" cy="44814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9" name="Google Shape;59;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0" name="Google Shape;60;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 name="Google Shape;63;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6" name="Google Shape;66;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7" name="Google Shape;67;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9" name="Google Shape;69;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1" name="Google Shape;71;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2" name="Google Shape;72;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4" name="Google Shape;74;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5" name="Google Shape;75;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9" name="Google Shape;79;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1" name="Google Shape;81;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3" name="Google Shape;83;p2"/>
            <p:cNvSpPr/>
            <p:nvPr/>
          </p:nvSpPr>
          <p:spPr>
            <a:xfrm>
              <a:off x="642938" y="6610350"/>
              <a:ext cx="23700" cy="2430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4" name="Google Shape;84;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8" name="Google Shape;88;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3" name="Google Shape;93;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5" name="Google Shape;95;p2"/>
            <p:cNvSpPr/>
            <p:nvPr/>
          </p:nvSpPr>
          <p:spPr>
            <a:xfrm>
              <a:off x="1228725" y="4662488"/>
              <a:ext cx="23700" cy="2181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6" name="Google Shape;96;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8" name="Google Shape;98;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0" name="Google Shape;100;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1" name="Google Shape;101;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5" name="Google Shape;105;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407318" y="841772"/>
            <a:ext cx="6593700" cy="17907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2"/>
          <p:cNvSpPr txBox="1">
            <a:spLocks noGrp="1"/>
          </p:cNvSpPr>
          <p:nvPr>
            <p:ph type="subTitle" idx="1"/>
          </p:nvPr>
        </p:nvSpPr>
        <p:spPr>
          <a:xfrm>
            <a:off x="1407318" y="2701528"/>
            <a:ext cx="6593700" cy="1241700"/>
          </a:xfrm>
          <a:prstGeom prst="rect">
            <a:avLst/>
          </a:prstGeom>
          <a:noFill/>
          <a:ln>
            <a:noFill/>
          </a:ln>
        </p:spPr>
        <p:txBody>
          <a:bodyPr spcFirstLastPara="1" wrap="square" lIns="68575" tIns="34275" rIns="68575" bIns="34275" anchor="t" anchorCtr="0">
            <a:noAutofit/>
          </a:bodyPr>
          <a:lstStyle>
            <a:lvl1pPr lvl="0" algn="l">
              <a:lnSpc>
                <a:spcPct val="120000"/>
              </a:lnSpc>
              <a:spcBef>
                <a:spcPts val="800"/>
              </a:spcBef>
              <a:spcAft>
                <a:spcPts val="0"/>
              </a:spcAft>
              <a:buClr>
                <a:schemeClr val="lt2"/>
              </a:buClr>
              <a:buSzPts val="1900"/>
              <a:buNone/>
              <a:defRPr sz="1500" cap="none">
                <a:solidFill>
                  <a:schemeClr val="lt2"/>
                </a:solidFill>
              </a:defRPr>
            </a:lvl1pPr>
            <a:lvl2pPr lvl="1" algn="ctr">
              <a:lnSpc>
                <a:spcPct val="120000"/>
              </a:lnSpc>
              <a:spcBef>
                <a:spcPts val="400"/>
              </a:spcBef>
              <a:spcAft>
                <a:spcPts val="0"/>
              </a:spcAft>
              <a:buClr>
                <a:schemeClr val="lt1"/>
              </a:buClr>
              <a:buSzPts val="1900"/>
              <a:buNone/>
              <a:defRPr sz="1500"/>
            </a:lvl2pPr>
            <a:lvl3pPr lvl="2" algn="ctr">
              <a:lnSpc>
                <a:spcPct val="120000"/>
              </a:lnSpc>
              <a:spcBef>
                <a:spcPts val="400"/>
              </a:spcBef>
              <a:spcAft>
                <a:spcPts val="0"/>
              </a:spcAft>
              <a:buClr>
                <a:schemeClr val="lt1"/>
              </a:buClr>
              <a:buSzPts val="1700"/>
              <a:buNone/>
              <a:defRPr sz="1400"/>
            </a:lvl3pPr>
            <a:lvl4pPr lvl="3" algn="ctr">
              <a:lnSpc>
                <a:spcPct val="120000"/>
              </a:lnSpc>
              <a:spcBef>
                <a:spcPts val="400"/>
              </a:spcBef>
              <a:spcAft>
                <a:spcPts val="0"/>
              </a:spcAft>
              <a:buClr>
                <a:schemeClr val="lt1"/>
              </a:buClr>
              <a:buSzPts val="1500"/>
              <a:buNone/>
              <a:defRPr sz="1200"/>
            </a:lvl4pPr>
            <a:lvl5pPr lvl="4" algn="ctr">
              <a:lnSpc>
                <a:spcPct val="120000"/>
              </a:lnSpc>
              <a:spcBef>
                <a:spcPts val="400"/>
              </a:spcBef>
              <a:spcAft>
                <a:spcPts val="0"/>
              </a:spcAft>
              <a:buClr>
                <a:schemeClr val="lt1"/>
              </a:buClr>
              <a:buSzPts val="1500"/>
              <a:buNone/>
              <a:defRPr sz="1200"/>
            </a:lvl5pPr>
            <a:lvl6pPr lvl="5" algn="ctr">
              <a:lnSpc>
                <a:spcPct val="120000"/>
              </a:lnSpc>
              <a:spcBef>
                <a:spcPts val="400"/>
              </a:spcBef>
              <a:spcAft>
                <a:spcPts val="0"/>
              </a:spcAft>
              <a:buClr>
                <a:schemeClr val="lt1"/>
              </a:buClr>
              <a:buSzPts val="1500"/>
              <a:buNone/>
              <a:defRPr sz="1200"/>
            </a:lvl6pPr>
            <a:lvl7pPr lvl="6" algn="ctr">
              <a:lnSpc>
                <a:spcPct val="120000"/>
              </a:lnSpc>
              <a:spcBef>
                <a:spcPts val="400"/>
              </a:spcBef>
              <a:spcAft>
                <a:spcPts val="0"/>
              </a:spcAft>
              <a:buClr>
                <a:schemeClr val="lt1"/>
              </a:buClr>
              <a:buSzPts val="1500"/>
              <a:buNone/>
              <a:defRPr sz="1200"/>
            </a:lvl7pPr>
            <a:lvl8pPr lvl="7" algn="ctr">
              <a:lnSpc>
                <a:spcPct val="120000"/>
              </a:lnSpc>
              <a:spcBef>
                <a:spcPts val="400"/>
              </a:spcBef>
              <a:spcAft>
                <a:spcPts val="0"/>
              </a:spcAft>
              <a:buClr>
                <a:schemeClr val="lt1"/>
              </a:buClr>
              <a:buSzPts val="1500"/>
              <a:buNone/>
              <a:defRPr sz="1200"/>
            </a:lvl8pPr>
            <a:lvl9pPr lvl="8" algn="ctr">
              <a:lnSpc>
                <a:spcPct val="120000"/>
              </a:lnSpc>
              <a:spcBef>
                <a:spcPts val="400"/>
              </a:spcBef>
              <a:spcAft>
                <a:spcPts val="0"/>
              </a:spcAft>
              <a:buClr>
                <a:schemeClr val="lt1"/>
              </a:buClr>
              <a:buSzPts val="1500"/>
              <a:buNone/>
              <a:defRPr sz="1200"/>
            </a:lvl9pPr>
          </a:lstStyle>
          <a:p>
            <a:endParaRPr/>
          </a:p>
        </p:txBody>
      </p:sp>
      <p:sp>
        <p:nvSpPr>
          <p:cNvPr id="111" name="Google Shape;111;p2"/>
          <p:cNvSpPr txBox="1">
            <a:spLocks noGrp="1"/>
          </p:cNvSpPr>
          <p:nvPr>
            <p:ph type="dt" idx="10"/>
          </p:nvPr>
        </p:nvSpPr>
        <p:spPr>
          <a:xfrm>
            <a:off x="5308133" y="4057651"/>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
          <p:cNvSpPr txBox="1">
            <a:spLocks noGrp="1"/>
          </p:cNvSpPr>
          <p:nvPr>
            <p:ph type="ftr" idx="11"/>
          </p:nvPr>
        </p:nvSpPr>
        <p:spPr>
          <a:xfrm>
            <a:off x="1407318" y="4057651"/>
            <a:ext cx="38436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
          <p:cNvSpPr txBox="1">
            <a:spLocks noGrp="1"/>
          </p:cNvSpPr>
          <p:nvPr>
            <p:ph type="sldNum" idx="12"/>
          </p:nvPr>
        </p:nvSpPr>
        <p:spPr>
          <a:xfrm>
            <a:off x="7422683" y="4057649"/>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Πανοραμική εικόνα με λεζάντα">
  <p:cSld name="Πανοραμική εικόνα με λεζάντα">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856057" y="3228498"/>
            <a:ext cx="7434300" cy="6144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7" name="Google Shape;167;p11"/>
          <p:cNvSpPr>
            <a:spLocks noGrp="1"/>
          </p:cNvSpPr>
          <p:nvPr>
            <p:ph type="pic" idx="2"/>
          </p:nvPr>
        </p:nvSpPr>
        <p:spPr>
          <a:xfrm>
            <a:off x="856058" y="454819"/>
            <a:ext cx="7434300" cy="2474700"/>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11"/>
          <p:cNvSpPr txBox="1">
            <a:spLocks noGrp="1"/>
          </p:cNvSpPr>
          <p:nvPr>
            <p:ph type="body" idx="1"/>
          </p:nvPr>
        </p:nvSpPr>
        <p:spPr>
          <a:xfrm>
            <a:off x="856023" y="3843015"/>
            <a:ext cx="7433100" cy="5118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500"/>
              <a:buNone/>
              <a:defRPr sz="12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69" name="Google Shape;169;p11"/>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11"/>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11"/>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Τίτλος και λεζάντα">
  <p:cSld name="Τίτλος και λεζάντα">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856092" y="457200"/>
            <a:ext cx="7429500" cy="2571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4" name="Google Shape;174;p12"/>
          <p:cNvSpPr txBox="1">
            <a:spLocks noGrp="1"/>
          </p:cNvSpPr>
          <p:nvPr>
            <p:ph type="body" idx="1"/>
          </p:nvPr>
        </p:nvSpPr>
        <p:spPr>
          <a:xfrm>
            <a:off x="856057" y="3314699"/>
            <a:ext cx="7428300" cy="1028700"/>
          </a:xfrm>
          <a:prstGeom prst="rect">
            <a:avLst/>
          </a:prstGeom>
          <a:noFill/>
          <a:ln>
            <a:noFill/>
          </a:ln>
        </p:spPr>
        <p:txBody>
          <a:bodyPr spcFirstLastPara="1" wrap="square" lIns="68575" tIns="34275" rIns="68575" bIns="34275" anchor="ctr" anchorCtr="0">
            <a:noAutofit/>
          </a:bodyPr>
          <a:lstStyle>
            <a:lvl1pPr marL="457200" lvl="0" indent="-228600" algn="l">
              <a:lnSpc>
                <a:spcPct val="120000"/>
              </a:lnSpc>
              <a:spcBef>
                <a:spcPts val="800"/>
              </a:spcBef>
              <a:spcAft>
                <a:spcPts val="0"/>
              </a:spcAft>
              <a:buClr>
                <a:schemeClr val="lt1"/>
              </a:buClr>
              <a:buSzPts val="1700"/>
              <a:buNone/>
              <a:defRPr sz="14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75" name="Google Shape;175;p12"/>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6" name="Google Shape;176;p12"/>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12"/>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Εισαγωγικά με λεζάντα">
  <p:cSld name="Εισαγωγικά με λεζάντα">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1084659" y="457199"/>
            <a:ext cx="6977100" cy="20613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3"/>
          <p:cNvSpPr txBox="1">
            <a:spLocks noGrp="1"/>
          </p:cNvSpPr>
          <p:nvPr>
            <p:ph type="body" idx="1"/>
          </p:nvPr>
        </p:nvSpPr>
        <p:spPr>
          <a:xfrm>
            <a:off x="1290483" y="2524168"/>
            <a:ext cx="6564300" cy="4116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81" name="Google Shape;181;p13"/>
          <p:cNvSpPr txBox="1">
            <a:spLocks noGrp="1"/>
          </p:cNvSpPr>
          <p:nvPr>
            <p:ph type="body" idx="2"/>
          </p:nvPr>
        </p:nvSpPr>
        <p:spPr>
          <a:xfrm>
            <a:off x="856058" y="3232439"/>
            <a:ext cx="7429500" cy="1117200"/>
          </a:xfrm>
          <a:prstGeom prst="rect">
            <a:avLst/>
          </a:prstGeom>
          <a:noFill/>
          <a:ln>
            <a:noFill/>
          </a:ln>
        </p:spPr>
        <p:txBody>
          <a:bodyPr spcFirstLastPara="1" wrap="square" lIns="68575" tIns="34275" rIns="68575" bIns="34275" anchor="ctr" anchorCtr="0">
            <a:noAutofit/>
          </a:bodyPr>
          <a:lstStyle>
            <a:lvl1pPr marL="457200" lvl="0" indent="-228600" algn="l">
              <a:lnSpc>
                <a:spcPct val="120000"/>
              </a:lnSpc>
              <a:spcBef>
                <a:spcPts val="800"/>
              </a:spcBef>
              <a:spcAft>
                <a:spcPts val="0"/>
              </a:spcAft>
              <a:buClr>
                <a:schemeClr val="lt1"/>
              </a:buClr>
              <a:buSzPts val="1700"/>
              <a:buNone/>
              <a:defRPr sz="14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82" name="Google Shape;182;p13"/>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3"/>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4" name="Google Shape;184;p13"/>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
        <p:nvSpPr>
          <p:cNvPr id="185" name="Google Shape;185;p13"/>
          <p:cNvSpPr txBox="1"/>
          <p:nvPr/>
        </p:nvSpPr>
        <p:spPr>
          <a:xfrm>
            <a:off x="677634" y="549295"/>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Twentieth Century"/>
              <a:buNone/>
            </a:pPr>
            <a:r>
              <a:rPr lang="el" sz="6000" b="0" cap="none">
                <a:solidFill>
                  <a:schemeClr val="lt1"/>
                </a:solidFill>
                <a:latin typeface="Twentieth Century"/>
                <a:ea typeface="Twentieth Century"/>
                <a:cs typeface="Twentieth Century"/>
                <a:sym typeface="Twentieth Century"/>
              </a:rPr>
              <a:t>“</a:t>
            </a:r>
            <a:endParaRPr sz="1100"/>
          </a:p>
        </p:txBody>
      </p:sp>
      <p:sp>
        <p:nvSpPr>
          <p:cNvPr id="186" name="Google Shape;186;p13"/>
          <p:cNvSpPr txBox="1"/>
          <p:nvPr/>
        </p:nvSpPr>
        <p:spPr>
          <a:xfrm>
            <a:off x="7903028" y="2073729"/>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Twentieth Century"/>
              <a:buNone/>
            </a:pPr>
            <a:r>
              <a:rPr lang="el" sz="6000" b="0" cap="none">
                <a:solidFill>
                  <a:schemeClr val="lt1"/>
                </a:solidFill>
                <a:latin typeface="Twentieth Century"/>
                <a:ea typeface="Twentieth Century"/>
                <a:cs typeface="Twentieth Century"/>
                <a:sym typeface="Twentieth Century"/>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Κάρτα ονόματος">
  <p:cSld name="Κάρτα ονόματος">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856057" y="1600531"/>
            <a:ext cx="7429500" cy="1884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9" name="Google Shape;189;p14"/>
          <p:cNvSpPr txBox="1">
            <a:spLocks noGrp="1"/>
          </p:cNvSpPr>
          <p:nvPr>
            <p:ph type="body" idx="1"/>
          </p:nvPr>
        </p:nvSpPr>
        <p:spPr>
          <a:xfrm>
            <a:off x="856023" y="3493241"/>
            <a:ext cx="7428300" cy="8556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700"/>
              <a:buNone/>
              <a:defRPr sz="14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90" name="Google Shape;190;p14"/>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1" name="Google Shape;191;p14"/>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2" name="Google Shape;192;p14"/>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στήλες">
  <p:cSld name="3 στήλες">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856060" y="457200"/>
            <a:ext cx="7429500" cy="1428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5" name="Google Shape;195;p15"/>
          <p:cNvSpPr txBox="1">
            <a:spLocks noGrp="1"/>
          </p:cNvSpPr>
          <p:nvPr>
            <p:ph type="body" idx="1"/>
          </p:nvPr>
        </p:nvSpPr>
        <p:spPr>
          <a:xfrm>
            <a:off x="856057" y="2005847"/>
            <a:ext cx="2397600" cy="514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96" name="Google Shape;196;p15"/>
          <p:cNvSpPr txBox="1">
            <a:spLocks noGrp="1"/>
          </p:cNvSpPr>
          <p:nvPr>
            <p:ph type="body" idx="2"/>
          </p:nvPr>
        </p:nvSpPr>
        <p:spPr>
          <a:xfrm>
            <a:off x="845938" y="2520197"/>
            <a:ext cx="2406600" cy="18231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197" name="Google Shape;197;p15"/>
          <p:cNvSpPr txBox="1">
            <a:spLocks noGrp="1"/>
          </p:cNvSpPr>
          <p:nvPr>
            <p:ph type="body" idx="3"/>
          </p:nvPr>
        </p:nvSpPr>
        <p:spPr>
          <a:xfrm>
            <a:off x="3386075" y="2008226"/>
            <a:ext cx="2388300" cy="514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98" name="Google Shape;198;p15"/>
          <p:cNvSpPr txBox="1">
            <a:spLocks noGrp="1"/>
          </p:cNvSpPr>
          <p:nvPr>
            <p:ph type="body" idx="4"/>
          </p:nvPr>
        </p:nvSpPr>
        <p:spPr>
          <a:xfrm>
            <a:off x="3378160" y="2522576"/>
            <a:ext cx="2397000" cy="18231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199" name="Google Shape;199;p15"/>
          <p:cNvSpPr txBox="1">
            <a:spLocks noGrp="1"/>
          </p:cNvSpPr>
          <p:nvPr>
            <p:ph type="body" idx="5"/>
          </p:nvPr>
        </p:nvSpPr>
        <p:spPr>
          <a:xfrm>
            <a:off x="5889332" y="2005847"/>
            <a:ext cx="2396100" cy="514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00" name="Google Shape;200;p15"/>
          <p:cNvSpPr txBox="1">
            <a:spLocks noGrp="1"/>
          </p:cNvSpPr>
          <p:nvPr>
            <p:ph type="body" idx="6"/>
          </p:nvPr>
        </p:nvSpPr>
        <p:spPr>
          <a:xfrm>
            <a:off x="5889332" y="2520197"/>
            <a:ext cx="2396100" cy="18231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01" name="Google Shape;201;p15"/>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2" name="Google Shape;202;p15"/>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3" name="Google Shape;203;p15"/>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Στήλη 3 εικόνων">
  <p:cSld name="Στήλη 3 εικόνων">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856058" y="457200"/>
            <a:ext cx="7429500" cy="1428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6" name="Google Shape;206;p16"/>
          <p:cNvSpPr txBox="1">
            <a:spLocks noGrp="1"/>
          </p:cNvSpPr>
          <p:nvPr>
            <p:ph type="body" idx="1"/>
          </p:nvPr>
        </p:nvSpPr>
        <p:spPr>
          <a:xfrm>
            <a:off x="856060" y="3303447"/>
            <a:ext cx="2396400" cy="4323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900"/>
              <a:buNone/>
              <a:defRPr sz="15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07" name="Google Shape;207;p16"/>
          <p:cNvSpPr>
            <a:spLocks noGrp="1"/>
          </p:cNvSpPr>
          <p:nvPr>
            <p:ph type="pic" idx="2"/>
          </p:nvPr>
        </p:nvSpPr>
        <p:spPr>
          <a:xfrm>
            <a:off x="856060" y="2000249"/>
            <a:ext cx="2396400" cy="1143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16"/>
          <p:cNvSpPr txBox="1">
            <a:spLocks noGrp="1"/>
          </p:cNvSpPr>
          <p:nvPr>
            <p:ph type="body" idx="3"/>
          </p:nvPr>
        </p:nvSpPr>
        <p:spPr>
          <a:xfrm>
            <a:off x="856060" y="3735643"/>
            <a:ext cx="2396400" cy="6135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09" name="Google Shape;209;p16"/>
          <p:cNvSpPr txBox="1">
            <a:spLocks noGrp="1"/>
          </p:cNvSpPr>
          <p:nvPr>
            <p:ph type="body" idx="4"/>
          </p:nvPr>
        </p:nvSpPr>
        <p:spPr>
          <a:xfrm>
            <a:off x="3366790" y="3303447"/>
            <a:ext cx="2400300" cy="4323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900"/>
              <a:buNone/>
              <a:defRPr sz="15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10" name="Google Shape;210;p16"/>
          <p:cNvSpPr>
            <a:spLocks noGrp="1"/>
          </p:cNvSpPr>
          <p:nvPr>
            <p:ph type="pic" idx="5"/>
          </p:nvPr>
        </p:nvSpPr>
        <p:spPr>
          <a:xfrm>
            <a:off x="3366790" y="2000249"/>
            <a:ext cx="2399100" cy="1143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16"/>
          <p:cNvSpPr txBox="1">
            <a:spLocks noGrp="1"/>
          </p:cNvSpPr>
          <p:nvPr>
            <p:ph type="body" idx="6"/>
          </p:nvPr>
        </p:nvSpPr>
        <p:spPr>
          <a:xfrm>
            <a:off x="3365695" y="3735643"/>
            <a:ext cx="2400300" cy="6078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12" name="Google Shape;212;p16"/>
          <p:cNvSpPr txBox="1">
            <a:spLocks noGrp="1"/>
          </p:cNvSpPr>
          <p:nvPr>
            <p:ph type="body" idx="7"/>
          </p:nvPr>
        </p:nvSpPr>
        <p:spPr>
          <a:xfrm>
            <a:off x="5889425" y="3303446"/>
            <a:ext cx="2393100" cy="4323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900"/>
              <a:buNone/>
              <a:defRPr sz="15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13" name="Google Shape;213;p16"/>
          <p:cNvSpPr>
            <a:spLocks noGrp="1"/>
          </p:cNvSpPr>
          <p:nvPr>
            <p:ph type="pic" idx="8"/>
          </p:nvPr>
        </p:nvSpPr>
        <p:spPr>
          <a:xfrm>
            <a:off x="5889332" y="2000249"/>
            <a:ext cx="2396100" cy="1143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16"/>
          <p:cNvSpPr txBox="1">
            <a:spLocks noGrp="1"/>
          </p:cNvSpPr>
          <p:nvPr>
            <p:ph type="body" idx="9"/>
          </p:nvPr>
        </p:nvSpPr>
        <p:spPr>
          <a:xfrm>
            <a:off x="5889332" y="3735640"/>
            <a:ext cx="2396100" cy="6078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15" name="Google Shape;215;p16"/>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6" name="Google Shape;216;p16"/>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7" name="Google Shape;217;p16"/>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Τίτλος και Κατακόρυφο κείμενο" type="vertTx">
  <p:cSld name="VERTICAL_TEXT">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0" name="Google Shape;220;p17"/>
          <p:cNvSpPr txBox="1">
            <a:spLocks noGrp="1"/>
          </p:cNvSpPr>
          <p:nvPr>
            <p:ph type="body" idx="1"/>
          </p:nvPr>
        </p:nvSpPr>
        <p:spPr>
          <a:xfrm rot="5400000">
            <a:off x="3242708" y="-699535"/>
            <a:ext cx="2656200" cy="74295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221" name="Google Shape;221;p17"/>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2" name="Google Shape;222;p17"/>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3" name="Google Shape;223;p17"/>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Κατακόρυφος τίτλος και Κείμενο" type="vertTitleAndTx">
  <p:cSld name="VERTICAL_TITLE_AND_VERTICAL_TEXT">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rot="5400000">
            <a:off x="5590508" y="1648349"/>
            <a:ext cx="3886200" cy="15039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6" name="Google Shape;226;p18"/>
          <p:cNvSpPr txBox="1">
            <a:spLocks noGrp="1"/>
          </p:cNvSpPr>
          <p:nvPr>
            <p:ph type="body" idx="1"/>
          </p:nvPr>
        </p:nvSpPr>
        <p:spPr>
          <a:xfrm rot="5400000">
            <a:off x="1818750" y="-505351"/>
            <a:ext cx="3886200" cy="58113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227" name="Google Shape;227;p18"/>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8" name="Google Shape;228;p18"/>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9" name="Google Shape;229;p18"/>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Τίτλος και περιεχόμενο" type="obj">
  <p:cSld name="OBJECT">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3"/>
          <p:cNvSpPr txBox="1">
            <a:spLocks noGrp="1"/>
          </p:cNvSpPr>
          <p:nvPr>
            <p:ph type="body" idx="1"/>
          </p:nvPr>
        </p:nvSpPr>
        <p:spPr>
          <a:xfrm>
            <a:off x="856059" y="1687115"/>
            <a:ext cx="7429500" cy="26562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17" name="Google Shape;117;p3"/>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3"/>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3"/>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Κενό" type="blank">
  <p:cSld name="BLANK">
    <p:spTree>
      <p:nvGrpSpPr>
        <p:cNvPr id="1" name="Shape 120"/>
        <p:cNvGrpSpPr/>
        <p:nvPr/>
      </p:nvGrpSpPr>
      <p:grpSpPr>
        <a:xfrm>
          <a:off x="0" y="0"/>
          <a:ext cx="0" cy="0"/>
          <a:chOff x="0" y="0"/>
          <a:chExt cx="0" cy="0"/>
        </a:xfrm>
      </p:grpSpPr>
      <p:sp>
        <p:nvSpPr>
          <p:cNvPr id="121" name="Google Shape;121;p4"/>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4"/>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4"/>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Κεφαλίδα ενότητας" type="secHead">
  <p:cSld name="SECTION_HEADER">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56058" y="1064419"/>
            <a:ext cx="74295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6" name="Google Shape;126;p5"/>
          <p:cNvSpPr txBox="1">
            <a:spLocks noGrp="1"/>
          </p:cNvSpPr>
          <p:nvPr>
            <p:ph type="body" idx="1"/>
          </p:nvPr>
        </p:nvSpPr>
        <p:spPr>
          <a:xfrm>
            <a:off x="856058" y="3318272"/>
            <a:ext cx="7429500" cy="10311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700"/>
              <a:buNone/>
              <a:defRPr sz="1400" cap="none">
                <a:solidFill>
                  <a:schemeClr val="lt1"/>
                </a:solidFill>
              </a:defRPr>
            </a:lvl1pPr>
            <a:lvl2pPr marL="914400" lvl="1" indent="-228600" algn="l">
              <a:lnSpc>
                <a:spcPct val="120000"/>
              </a:lnSpc>
              <a:spcBef>
                <a:spcPts val="400"/>
              </a:spcBef>
              <a:spcAft>
                <a:spcPts val="0"/>
              </a:spcAft>
              <a:buClr>
                <a:schemeClr val="lt1"/>
              </a:buClr>
              <a:buSzPts val="1700"/>
              <a:buNone/>
              <a:defRPr sz="1400">
                <a:solidFill>
                  <a:schemeClr val="lt1"/>
                </a:solidFill>
              </a:defRPr>
            </a:lvl2pPr>
            <a:lvl3pPr marL="1371600" lvl="2" indent="-228600" algn="l">
              <a:lnSpc>
                <a:spcPct val="120000"/>
              </a:lnSpc>
              <a:spcBef>
                <a:spcPts val="400"/>
              </a:spcBef>
              <a:spcAft>
                <a:spcPts val="0"/>
              </a:spcAft>
              <a:buClr>
                <a:schemeClr val="lt1"/>
              </a:buClr>
              <a:buSzPts val="1700"/>
              <a:buNone/>
              <a:defRPr sz="1400">
                <a:solidFill>
                  <a:schemeClr val="lt1"/>
                </a:solidFill>
              </a:defRPr>
            </a:lvl3pPr>
            <a:lvl4pPr marL="1828800" lvl="3" indent="-228600" algn="l">
              <a:lnSpc>
                <a:spcPct val="120000"/>
              </a:lnSpc>
              <a:spcBef>
                <a:spcPts val="400"/>
              </a:spcBef>
              <a:spcAft>
                <a:spcPts val="0"/>
              </a:spcAft>
              <a:buClr>
                <a:schemeClr val="lt1"/>
              </a:buClr>
              <a:buSzPts val="1500"/>
              <a:buNone/>
              <a:defRPr sz="1200">
                <a:solidFill>
                  <a:schemeClr val="lt1"/>
                </a:solidFill>
              </a:defRPr>
            </a:lvl4pPr>
            <a:lvl5pPr marL="2286000" lvl="4" indent="-228600" algn="l">
              <a:lnSpc>
                <a:spcPct val="120000"/>
              </a:lnSpc>
              <a:spcBef>
                <a:spcPts val="400"/>
              </a:spcBef>
              <a:spcAft>
                <a:spcPts val="0"/>
              </a:spcAft>
              <a:buClr>
                <a:schemeClr val="lt1"/>
              </a:buClr>
              <a:buSzPts val="1500"/>
              <a:buNone/>
              <a:defRPr sz="1200">
                <a:solidFill>
                  <a:schemeClr val="lt1"/>
                </a:solidFill>
              </a:defRPr>
            </a:lvl5pPr>
            <a:lvl6pPr marL="2743200" lvl="5" indent="-228600" algn="l">
              <a:lnSpc>
                <a:spcPct val="120000"/>
              </a:lnSpc>
              <a:spcBef>
                <a:spcPts val="400"/>
              </a:spcBef>
              <a:spcAft>
                <a:spcPts val="0"/>
              </a:spcAft>
              <a:buClr>
                <a:schemeClr val="lt1"/>
              </a:buClr>
              <a:buSzPts val="1500"/>
              <a:buNone/>
              <a:defRPr sz="1200">
                <a:solidFill>
                  <a:schemeClr val="lt1"/>
                </a:solidFill>
              </a:defRPr>
            </a:lvl6pPr>
            <a:lvl7pPr marL="3200400" lvl="6" indent="-228600" algn="l">
              <a:lnSpc>
                <a:spcPct val="120000"/>
              </a:lnSpc>
              <a:spcBef>
                <a:spcPts val="400"/>
              </a:spcBef>
              <a:spcAft>
                <a:spcPts val="0"/>
              </a:spcAft>
              <a:buClr>
                <a:schemeClr val="lt1"/>
              </a:buClr>
              <a:buSzPts val="1500"/>
              <a:buNone/>
              <a:defRPr sz="1200">
                <a:solidFill>
                  <a:schemeClr val="lt1"/>
                </a:solidFill>
              </a:defRPr>
            </a:lvl7pPr>
            <a:lvl8pPr marL="3657600" lvl="7" indent="-228600" algn="l">
              <a:lnSpc>
                <a:spcPct val="120000"/>
              </a:lnSpc>
              <a:spcBef>
                <a:spcPts val="400"/>
              </a:spcBef>
              <a:spcAft>
                <a:spcPts val="0"/>
              </a:spcAft>
              <a:buClr>
                <a:schemeClr val="lt1"/>
              </a:buClr>
              <a:buSzPts val="1500"/>
              <a:buNone/>
              <a:defRPr sz="1200">
                <a:solidFill>
                  <a:schemeClr val="lt1"/>
                </a:solidFill>
              </a:defRPr>
            </a:lvl8pPr>
            <a:lvl9pPr marL="4114800" lvl="8" indent="-228600" algn="l">
              <a:lnSpc>
                <a:spcPct val="120000"/>
              </a:lnSpc>
              <a:spcBef>
                <a:spcPts val="400"/>
              </a:spcBef>
              <a:spcAft>
                <a:spcPts val="0"/>
              </a:spcAft>
              <a:buClr>
                <a:schemeClr val="lt1"/>
              </a:buClr>
              <a:buSzPts val="1500"/>
              <a:buNone/>
              <a:defRPr sz="1200">
                <a:solidFill>
                  <a:schemeClr val="lt1"/>
                </a:solidFill>
              </a:defRPr>
            </a:lvl9pPr>
          </a:lstStyle>
          <a:p>
            <a:endParaRPr/>
          </a:p>
        </p:txBody>
      </p:sp>
      <p:sp>
        <p:nvSpPr>
          <p:cNvPr id="127" name="Google Shape;127;p5"/>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5"/>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5"/>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Δύο περιεχόμενα" type="twoObj">
  <p:cSld name="TWO_OBJECTS">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2" name="Google Shape;132;p6"/>
          <p:cNvSpPr txBox="1">
            <a:spLocks noGrp="1"/>
          </p:cNvSpPr>
          <p:nvPr>
            <p:ph type="body" idx="1"/>
          </p:nvPr>
        </p:nvSpPr>
        <p:spPr>
          <a:xfrm>
            <a:off x="856057" y="1687114"/>
            <a:ext cx="3658800" cy="26562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33" name="Google Shape;133;p6"/>
          <p:cNvSpPr txBox="1">
            <a:spLocks noGrp="1"/>
          </p:cNvSpPr>
          <p:nvPr>
            <p:ph type="body" idx="2"/>
          </p:nvPr>
        </p:nvSpPr>
        <p:spPr>
          <a:xfrm>
            <a:off x="4629150" y="1687114"/>
            <a:ext cx="3656400" cy="26562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34" name="Google Shape;134;p6"/>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6"/>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6"/>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Σύγκριση" type="twoTxTwoObj">
  <p:cSld name="TWO_OBJECTS_WITH_TEXT">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856058" y="464344"/>
            <a:ext cx="7429500" cy="1108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9" name="Google Shape;139;p7"/>
          <p:cNvSpPr txBox="1">
            <a:spLocks noGrp="1"/>
          </p:cNvSpPr>
          <p:nvPr>
            <p:ph type="body" idx="1"/>
          </p:nvPr>
        </p:nvSpPr>
        <p:spPr>
          <a:xfrm>
            <a:off x="1027514" y="1687114"/>
            <a:ext cx="34872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40" name="Google Shape;140;p7"/>
          <p:cNvSpPr txBox="1">
            <a:spLocks noGrp="1"/>
          </p:cNvSpPr>
          <p:nvPr>
            <p:ph type="body" idx="2"/>
          </p:nvPr>
        </p:nvSpPr>
        <p:spPr>
          <a:xfrm>
            <a:off x="856057" y="2305048"/>
            <a:ext cx="3658800" cy="20385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41" name="Google Shape;141;p7"/>
          <p:cNvSpPr txBox="1">
            <a:spLocks noGrp="1"/>
          </p:cNvSpPr>
          <p:nvPr>
            <p:ph type="body" idx="3"/>
          </p:nvPr>
        </p:nvSpPr>
        <p:spPr>
          <a:xfrm>
            <a:off x="4800606" y="1687114"/>
            <a:ext cx="34851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42" name="Google Shape;142;p7"/>
          <p:cNvSpPr txBox="1">
            <a:spLocks noGrp="1"/>
          </p:cNvSpPr>
          <p:nvPr>
            <p:ph type="body" idx="4"/>
          </p:nvPr>
        </p:nvSpPr>
        <p:spPr>
          <a:xfrm>
            <a:off x="4629150" y="2305048"/>
            <a:ext cx="3656400" cy="2038500"/>
          </a:xfrm>
          <a:prstGeom prst="rect">
            <a:avLst/>
          </a:prstGeom>
          <a:noFill/>
          <a:ln>
            <a:noFill/>
          </a:ln>
        </p:spPr>
        <p:txBody>
          <a:bodyPr spcFirstLastPara="1" wrap="square" lIns="68575" tIns="34275" rIns="68575" bIns="34275" anchor="t"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43" name="Google Shape;143;p7"/>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7"/>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5" name="Google Shape;145;p7"/>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Μόνο τίτλος" type="titleOnly">
  <p:cSld name="TITLE_ONLY">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8" name="Google Shape;148;p8"/>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8"/>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8"/>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Περιεχόμενο με λεζάντα" type="objTx">
  <p:cSld name="OBJECT_WITH_CAPTION_TEXT">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860029" y="457201"/>
            <a:ext cx="2892000" cy="123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3" name="Google Shape;153;p9"/>
          <p:cNvSpPr txBox="1">
            <a:spLocks noGrp="1"/>
          </p:cNvSpPr>
          <p:nvPr>
            <p:ph type="body" idx="1"/>
          </p:nvPr>
        </p:nvSpPr>
        <p:spPr>
          <a:xfrm>
            <a:off x="3867150" y="444500"/>
            <a:ext cx="4418400" cy="3898800"/>
          </a:xfrm>
          <a:prstGeom prst="rect">
            <a:avLst/>
          </a:prstGeom>
          <a:noFill/>
          <a:ln>
            <a:noFill/>
          </a:ln>
        </p:spPr>
        <p:txBody>
          <a:bodyPr spcFirstLastPara="1" wrap="square" lIns="68575" tIns="34275" rIns="68575" bIns="34275" anchor="ctr" anchorCtr="0">
            <a:noAutofit/>
          </a:bodyPr>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54" name="Google Shape;154;p9"/>
          <p:cNvSpPr txBox="1">
            <a:spLocks noGrp="1"/>
          </p:cNvSpPr>
          <p:nvPr>
            <p:ph type="body" idx="2"/>
          </p:nvPr>
        </p:nvSpPr>
        <p:spPr>
          <a:xfrm>
            <a:off x="860029" y="1687114"/>
            <a:ext cx="2892000" cy="26562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500"/>
              <a:buNone/>
              <a:defRPr sz="12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55" name="Google Shape;155;p9"/>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9"/>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9"/>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Εικόνα με λεζάντα" type="picTx">
  <p:cSld name="PICTURE_WITH_CAPTION_TEXT">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856060" y="457200"/>
            <a:ext cx="4450800" cy="123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10"/>
          <p:cNvSpPr>
            <a:spLocks noGrp="1"/>
          </p:cNvSpPr>
          <p:nvPr>
            <p:ph type="pic" idx="2"/>
          </p:nvPr>
        </p:nvSpPr>
        <p:spPr>
          <a:xfrm>
            <a:off x="5535541" y="457201"/>
            <a:ext cx="2750100" cy="3886200"/>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noAutofit/>
          </a:bodyPr>
          <a:lstStyle>
            <a:lvl1pPr marR="0" lvl="0" algn="l" rtl="0">
              <a:lnSpc>
                <a:spcPct val="120000"/>
              </a:lnSpc>
              <a:spcBef>
                <a:spcPts val="8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2600"/>
              <a:buFont typeface="Arial"/>
              <a:buNone/>
              <a:defRPr sz="21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23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10"/>
          <p:cNvSpPr txBox="1">
            <a:spLocks noGrp="1"/>
          </p:cNvSpPr>
          <p:nvPr>
            <p:ph type="body" idx="1"/>
          </p:nvPr>
        </p:nvSpPr>
        <p:spPr>
          <a:xfrm>
            <a:off x="856057" y="1687114"/>
            <a:ext cx="4450800" cy="26562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Clr>
                <a:schemeClr val="lt1"/>
              </a:buClr>
              <a:buSzPts val="1500"/>
              <a:buNone/>
              <a:defRPr sz="12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162" name="Google Shape;162;p10"/>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0"/>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10"/>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20">
            <a:alphaModFix amt="30000"/>
          </a:blip>
          <a:srcRect/>
          <a:stretch/>
        </p:blipFill>
        <p:spPr>
          <a:xfrm>
            <a:off x="0" y="-1"/>
            <a:ext cx="9144000" cy="5143500"/>
          </a:xfrm>
          <a:prstGeom prst="rect">
            <a:avLst/>
          </a:prstGeom>
          <a:noFill/>
          <a:ln>
            <a:noFill/>
          </a:ln>
        </p:spPr>
      </p:pic>
      <p:grpSp>
        <p:nvGrpSpPr>
          <p:cNvPr id="7" name="Google Shape;7;p1"/>
          <p:cNvGrpSpPr/>
          <p:nvPr/>
        </p:nvGrpSpPr>
        <p:grpSpPr>
          <a:xfrm>
            <a:off x="-10716" y="0"/>
            <a:ext cx="9040416" cy="5143500"/>
            <a:chOff x="-14288" y="0"/>
            <a:chExt cx="12053888" cy="6858000"/>
          </a:xfrm>
        </p:grpSpPr>
        <p:grpSp>
          <p:nvGrpSpPr>
            <p:cNvPr id="8" name="Google Shape;8;p1"/>
            <p:cNvGrpSpPr/>
            <p:nvPr/>
          </p:nvGrpSpPr>
          <p:grpSpPr>
            <a:xfrm>
              <a:off x="-14288" y="0"/>
              <a:ext cx="1220788" cy="6858000"/>
              <a:chOff x="-14288" y="0"/>
              <a:chExt cx="1220788" cy="6858000"/>
            </a:xfrm>
          </p:grpSpPr>
          <p:sp>
            <p:nvSpPr>
              <p:cNvPr id="9" name="Google Shape;9;p1"/>
              <p:cNvSpPr/>
              <p:nvPr/>
            </p:nvSpPr>
            <p:spPr>
              <a:xfrm>
                <a:off x="114300" y="4763"/>
                <a:ext cx="23700" cy="2181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 name="Google Shape;10;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 name="Google Shape;11;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 name="Google Shape;12;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 name="Google Shape;14;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 name="Google Shape;17;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 name="Google Shape;18;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1" name="Google Shape;21;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5" name="Google Shape;25;p1"/>
              <p:cNvSpPr/>
              <p:nvPr/>
            </p:nvSpPr>
            <p:spPr>
              <a:xfrm>
                <a:off x="133350" y="4662488"/>
                <a:ext cx="23700" cy="2181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 name="Google Shape;26;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8" name="Google Shape;28;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 name="Google Shape;30;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3" name="Google Shape;33;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4" name="Google Shape;34;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36" name="Google Shape;36;p1"/>
            <p:cNvGrpSpPr/>
            <p:nvPr/>
          </p:nvGrpSpPr>
          <p:grpSpPr>
            <a:xfrm>
              <a:off x="11364912" y="0"/>
              <a:ext cx="674688" cy="6848475"/>
              <a:chOff x="11364912" y="0"/>
              <a:chExt cx="674688" cy="6848475"/>
            </a:xfrm>
          </p:grpSpPr>
          <p:sp>
            <p:nvSpPr>
              <p:cNvPr id="37" name="Google Shape;37;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9" name="Google Shape;39;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0" name="Google Shape;40;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2" name="Google Shape;42;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4" name="Google Shape;44;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46" name="Google Shape;46;p1"/>
              <p:cNvSpPr/>
              <p:nvPr/>
            </p:nvSpPr>
            <p:spPr>
              <a:xfrm>
                <a:off x="11939587" y="6596063"/>
                <a:ext cx="23700" cy="252300"/>
              </a:xfrm>
              <a:prstGeom prst="rect">
                <a:avLst/>
              </a:prstGeom>
              <a:gradFill>
                <a:gsLst>
                  <a:gs pos="0">
                    <a:schemeClr val="lt2"/>
                  </a:gs>
                  <a:gs pos="100000">
                    <a:srgbClr val="3B4B54"/>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sp>
        <p:nvSpPr>
          <p:cNvPr id="47" name="Google Shape;47;p1"/>
          <p:cNvSpPr txBox="1">
            <a:spLocks noGrp="1"/>
          </p:cNvSpPr>
          <p:nvPr>
            <p:ph type="title"/>
          </p:nvPr>
        </p:nvSpPr>
        <p:spPr>
          <a:xfrm>
            <a:off x="856060" y="463889"/>
            <a:ext cx="7429500" cy="11088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2700"/>
              <a:buFont typeface="Twentieth Century"/>
              <a:buNone/>
              <a:defRPr sz="27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48" name="Google Shape;48;p1"/>
          <p:cNvSpPr txBox="1">
            <a:spLocks noGrp="1"/>
          </p:cNvSpPr>
          <p:nvPr>
            <p:ph type="body" idx="1"/>
          </p:nvPr>
        </p:nvSpPr>
        <p:spPr>
          <a:xfrm>
            <a:off x="856059" y="1687115"/>
            <a:ext cx="7429500" cy="2656200"/>
          </a:xfrm>
          <a:prstGeom prst="rect">
            <a:avLst/>
          </a:prstGeom>
          <a:noFill/>
          <a:ln>
            <a:noFill/>
          </a:ln>
        </p:spPr>
        <p:txBody>
          <a:bodyPr spcFirstLastPara="1" wrap="square" lIns="68575" tIns="34275" rIns="68575" bIns="34275" anchor="t" anchorCtr="0">
            <a:noAutofit/>
          </a:bodyPr>
          <a:lstStyle>
            <a:lvl1pPr marL="457200" marR="0" lvl="0" indent="-374650" algn="l" rtl="0">
              <a:lnSpc>
                <a:spcPct val="120000"/>
              </a:lnSpc>
              <a:spcBef>
                <a:spcPts val="800"/>
              </a:spcBef>
              <a:spcAft>
                <a:spcPts val="0"/>
              </a:spcAft>
              <a:buClr>
                <a:schemeClr val="lt1"/>
              </a:buClr>
              <a:buSzPts val="2300"/>
              <a:buFont typeface="Arial"/>
              <a:buChar char="•"/>
              <a:defRPr sz="1800" b="0" i="0" u="none" strike="noStrike" cap="none">
                <a:solidFill>
                  <a:schemeClr val="lt1"/>
                </a:solidFill>
                <a:latin typeface="Twentieth Century"/>
                <a:ea typeface="Twentieth Century"/>
                <a:cs typeface="Twentieth Century"/>
                <a:sym typeface="Twentieth Century"/>
              </a:defRPr>
            </a:lvl1pPr>
            <a:lvl2pPr marL="914400" marR="0" lvl="1" indent="-349250"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L="1371600" marR="0" lvl="2" indent="-336550"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L="1828800" marR="0" lvl="3" indent="-323850"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L="2286000" marR="0" lvl="4" indent="-323850"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L="2743200" marR="0" lvl="5"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L="3200400" marR="0" lvl="6"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L="3657600" marR="0" lvl="7"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L="4114800" marR="0" lvl="8"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
          <p:cNvSpPr txBox="1">
            <a:spLocks noGrp="1"/>
          </p:cNvSpPr>
          <p:nvPr>
            <p:ph type="dt" idx="10"/>
          </p:nvPr>
        </p:nvSpPr>
        <p:spPr>
          <a:xfrm>
            <a:off x="5592691" y="4412457"/>
            <a:ext cx="2057400" cy="2739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
          <p:cNvSpPr txBox="1">
            <a:spLocks noGrp="1"/>
          </p:cNvSpPr>
          <p:nvPr>
            <p:ph type="ftr" idx="11"/>
          </p:nvPr>
        </p:nvSpPr>
        <p:spPr>
          <a:xfrm>
            <a:off x="856058" y="4412456"/>
            <a:ext cx="4679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
          <p:cNvSpPr txBox="1">
            <a:spLocks noGrp="1"/>
          </p:cNvSpPr>
          <p:nvPr>
            <p:ph type="sldNum" idx="12"/>
          </p:nvPr>
        </p:nvSpPr>
        <p:spPr>
          <a:xfrm>
            <a:off x="7707241" y="4412455"/>
            <a:ext cx="578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3.sv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crowdflower/twitter-airline-sentim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benhamner/crowdflower-airline-twitter-sentim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ctrTitle"/>
          </p:nvPr>
        </p:nvSpPr>
        <p:spPr>
          <a:xfrm>
            <a:off x="1222049" y="1665362"/>
            <a:ext cx="6264067" cy="1358781"/>
          </a:xfrm>
          <a:prstGeom prst="rect">
            <a:avLst/>
          </a:prstGeom>
        </p:spPr>
        <p:txBody>
          <a:bodyPr spcFirstLastPara="1" wrap="square" lIns="68575" tIns="34275" rIns="68575" bIns="34275" anchor="t" anchorCtr="0">
            <a:noAutofit/>
          </a:bodyPr>
          <a:lstStyle/>
          <a:p>
            <a:pPr marL="0" lvl="0" indent="0" rtl="0">
              <a:spcBef>
                <a:spcPts val="0"/>
              </a:spcBef>
              <a:spcAft>
                <a:spcPts val="0"/>
              </a:spcAft>
              <a:buNone/>
            </a:pPr>
            <a:r>
              <a:rPr lang="en-US" sz="4400" dirty="0">
                <a:solidFill>
                  <a:schemeClr val="bg2">
                    <a:lumMod val="10000"/>
                    <a:lumOff val="90000"/>
                  </a:schemeClr>
                </a:solidFill>
                <a:latin typeface="Calibri" panose="020F0502020204030204" pitchFamily="34" charset="0"/>
                <a:cs typeface="Calibri" panose="020F0502020204030204" pitchFamily="34" charset="0"/>
              </a:rPr>
              <a:t>Twitter Sentiment Analysis on Major US Airlines</a:t>
            </a:r>
          </a:p>
        </p:txBody>
      </p:sp>
      <p:sp>
        <p:nvSpPr>
          <p:cNvPr id="235" name="Google Shape;235;p19"/>
          <p:cNvSpPr txBox="1">
            <a:spLocks noGrp="1"/>
          </p:cNvSpPr>
          <p:nvPr>
            <p:ph type="subTitle" idx="1"/>
          </p:nvPr>
        </p:nvSpPr>
        <p:spPr>
          <a:xfrm>
            <a:off x="1696402" y="3631962"/>
            <a:ext cx="6593700" cy="645538"/>
          </a:xfrm>
          <a:prstGeom prst="rect">
            <a:avLst/>
          </a:prstGeom>
          <a:ln w="9525" cap="flat" cmpd="sng">
            <a:noFill/>
            <a:prstDash val="solid"/>
            <a:round/>
            <a:headEnd type="none" w="sm" len="sm"/>
            <a:tailEnd type="none" w="sm" len="sm"/>
          </a:ln>
        </p:spPr>
        <p:txBody>
          <a:bodyPr spcFirstLastPara="1" wrap="square" lIns="68575" tIns="34275" rIns="68575" bIns="34275" anchor="t" anchorCtr="0">
            <a:noAutofit/>
          </a:bodyPr>
          <a:lstStyle/>
          <a:p>
            <a:pPr marL="0" indent="0" algn="r"/>
            <a:r>
              <a:rPr lang="en-US" sz="2000" dirty="0">
                <a:solidFill>
                  <a:schemeClr val="bg2">
                    <a:lumMod val="10000"/>
                    <a:lumOff val="90000"/>
                  </a:schemeClr>
                </a:solidFill>
                <a:latin typeface="Calibri" panose="020F0502020204030204" pitchFamily="34" charset="0"/>
                <a:cs typeface="Calibri" panose="020F0502020204030204" pitchFamily="34" charset="0"/>
              </a:rPr>
              <a:t> </a:t>
            </a:r>
            <a:r>
              <a:rPr lang="el-GR" sz="2000" dirty="0">
                <a:solidFill>
                  <a:schemeClr val="bg2">
                    <a:lumMod val="10000"/>
                    <a:lumOff val="90000"/>
                  </a:schemeClr>
                </a:solidFill>
                <a:latin typeface="Calibri" panose="020F0502020204030204" pitchFamily="34" charset="0"/>
                <a:cs typeface="Calibri" panose="020F0502020204030204" pitchFamily="34" charset="0"/>
              </a:rPr>
              <a:t>ΣΚΟΥΡΟΓΙΑΝΝΗΣ ΚΩΝΣΤΑΝΤΙΝΟΣ </a:t>
            </a:r>
            <a:r>
              <a:rPr lang="en-US" sz="2000" dirty="0">
                <a:solidFill>
                  <a:schemeClr val="bg2">
                    <a:lumMod val="10000"/>
                    <a:lumOff val="90000"/>
                  </a:schemeClr>
                </a:solidFill>
                <a:latin typeface="Calibri" panose="020F0502020204030204" pitchFamily="34" charset="0"/>
                <a:cs typeface="Calibri" panose="020F0502020204030204" pitchFamily="34" charset="0"/>
              </a:rPr>
              <a:t>MTN</a:t>
            </a:r>
            <a:r>
              <a:rPr lang="el-GR" sz="2000" dirty="0">
                <a:solidFill>
                  <a:schemeClr val="bg2">
                    <a:lumMod val="10000"/>
                    <a:lumOff val="90000"/>
                  </a:schemeClr>
                </a:solidFill>
                <a:latin typeface="Calibri" panose="020F0502020204030204" pitchFamily="34" charset="0"/>
                <a:cs typeface="Calibri" panose="020F0502020204030204" pitchFamily="34" charset="0"/>
              </a:rPr>
              <a:t>2115</a:t>
            </a:r>
            <a:endParaRPr lang="en-US" sz="2000" dirty="0">
              <a:solidFill>
                <a:schemeClr val="bg2">
                  <a:lumMod val="10000"/>
                  <a:lumOff val="9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Απεικόνιση λέξεων ανά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tweet</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6146" name="Picture 2">
            <a:extLst>
              <a:ext uri="{FF2B5EF4-FFF2-40B4-BE49-F238E27FC236}">
                <a16:creationId xmlns:a16="http://schemas.microsoft.com/office/drawing/2014/main" id="{7BF6FB51-BF3E-DAA4-46E2-90ED9ACCC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07" y="1589473"/>
            <a:ext cx="4333875" cy="2733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90BE3FE-C9BB-6581-04EB-E16492E06361}"/>
              </a:ext>
            </a:extLst>
          </p:cNvPr>
          <p:cNvPicPr>
            <a:picLocks noChangeAspect="1"/>
          </p:cNvPicPr>
          <p:nvPr/>
        </p:nvPicPr>
        <p:blipFill>
          <a:blip r:embed="rId4"/>
          <a:stretch>
            <a:fillRect/>
          </a:stretch>
        </p:blipFill>
        <p:spPr>
          <a:xfrm>
            <a:off x="5535939" y="1837122"/>
            <a:ext cx="2943225" cy="2238375"/>
          </a:xfrm>
          <a:prstGeom prst="rect">
            <a:avLst/>
          </a:prstGeom>
        </p:spPr>
      </p:pic>
    </p:spTree>
    <p:extLst>
      <p:ext uri="{BB962C8B-B14F-4D97-AF65-F5344CB8AC3E}">
        <p14:creationId xmlns:p14="http://schemas.microsoft.com/office/powerpoint/2010/main" val="2530552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64919" y="299714"/>
            <a:ext cx="8656889"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Απεικόνιση ανά</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συναίσθημα (θετικό)</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9218" name="Picture 2">
            <a:extLst>
              <a:ext uri="{FF2B5EF4-FFF2-40B4-BE49-F238E27FC236}">
                <a16:creationId xmlns:a16="http://schemas.microsoft.com/office/drawing/2014/main" id="{79F7F8A0-4B14-7D5D-6804-4EB3B702B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43" y="1351749"/>
            <a:ext cx="6981914" cy="318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20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64919" y="299714"/>
            <a:ext cx="8656889"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Απεικόνιση ανά</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συναίσθημα (αρνητικό)</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0242" name="Picture 2">
            <a:extLst>
              <a:ext uri="{FF2B5EF4-FFF2-40B4-BE49-F238E27FC236}">
                <a16:creationId xmlns:a16="http://schemas.microsoft.com/office/drawing/2014/main" id="{09F9DE0F-B0ED-A921-3100-798A7FC77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224" y="1340044"/>
            <a:ext cx="7007551" cy="319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28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64919" y="299714"/>
            <a:ext cx="8656889"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Απεικόνιση ανά</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συναίσθημα (ουδέτερο)</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1266" name="Picture 2">
            <a:extLst>
              <a:ext uri="{FF2B5EF4-FFF2-40B4-BE49-F238E27FC236}">
                <a16:creationId xmlns:a16="http://schemas.microsoft.com/office/drawing/2014/main" id="{1A81E3C6-01BE-07CE-FD45-73B5F15C2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134" y="1358811"/>
            <a:ext cx="6947731" cy="317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Επεξεργασία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Dataset</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875573" y="1136591"/>
            <a:ext cx="7392853" cy="38712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Αφαίρεση των ονομάτων -&gt; δεν δείχνουν συναίσθημα</a:t>
            </a:r>
          </a:p>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Καθαρίζουμε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stopwords</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Πριν:</a:t>
            </a: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["@JetBlue's", 'new', 'CEO', 'seeks', 'the', 'right', 'balance', 'to', 'please', 'passengers', 'and', 'Wall', '...', '-', 'Greenfield', 'Daily', 'Reporter', 'http://t.co/LM3opxkxch’] </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Μετά:</a:t>
            </a: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['new’, ‘ceo', 'seeks', 'right', 'balance', 'please', 'passengers', 'and’, ‘wall', 'greenfield', ‘daily', ‘reporter', '</a:t>
            </a:r>
            <a:r>
              <a:rPr lang="en-US" sz="2400" dirty="0" err="1">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httptcolmopxkxch</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p>
          <a:p>
            <a:pPr marL="0" lvl="0" indent="0" algn="ctr"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315615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με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Lexicon - Vader</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75345" y="1136591"/>
            <a:ext cx="7593310" cy="38712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Σημασιολογικός προσανατολισμός -&gt; </a:t>
            </a:r>
            <a:r>
              <a:rPr lang="el-GR" sz="2400" dirty="0" err="1">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Συναίσημα</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Vader: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Επιστρέφει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compounded polarity score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μιας πρότασης αφού υπολογίσει την αρνητική, την ουδέτερη και τη θετική βαθμολογία κάθε λέξης σε μια πρόταση.</a:t>
            </a: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Θετικά:</a:t>
            </a: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Λειτουργεί πολύ καλά με κείμενο από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social media</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Δεν απαιτεί δεδομένα εκπαίδευσης</a:t>
            </a: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Είναι αρκετά γρήγορο ώστε να τρέχει σε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live streaming</a:t>
            </a: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5768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με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Lexicon - Vader</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017B3C1A-49B9-B7AF-3235-8C66AFA304DB}"/>
              </a:ext>
            </a:extLst>
          </p:cNvPr>
          <p:cNvPicPr>
            <a:picLocks noChangeAspect="1"/>
          </p:cNvPicPr>
          <p:nvPr/>
        </p:nvPicPr>
        <p:blipFill>
          <a:blip r:embed="rId3"/>
          <a:stretch>
            <a:fillRect/>
          </a:stretch>
        </p:blipFill>
        <p:spPr>
          <a:xfrm>
            <a:off x="858650" y="1033514"/>
            <a:ext cx="7534275" cy="3933825"/>
          </a:xfrm>
          <a:prstGeom prst="rect">
            <a:avLst/>
          </a:prstGeom>
        </p:spPr>
      </p:pic>
    </p:spTree>
    <p:extLst>
      <p:ext uri="{BB962C8B-B14F-4D97-AF65-F5344CB8AC3E}">
        <p14:creationId xmlns:p14="http://schemas.microsoft.com/office/powerpoint/2010/main" val="255700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με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Lexicon - Vader</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75345" y="1170775"/>
            <a:ext cx="7593310" cy="383706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Αρκετά καλά αποτελέσματα αλλά με εξαιρέσεις όπως ο σαρκασμός που δεν γίνεται αντιληπτός καλά:</a:t>
            </a:r>
          </a:p>
          <a:p>
            <a:pPr marL="0" lvl="0" indent="0" algn="ctr" rtl="0">
              <a:spcBef>
                <a:spcPts val="0"/>
              </a:spcBef>
              <a:spcAft>
                <a:spcPts val="0"/>
              </a:spcAft>
              <a:buNone/>
            </a:pPr>
            <a:endPar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Wanted to get my bag benefit, but instead get $25 pricing on all three tickets. When adding a card, MP Visa is only option. @united</a:t>
            </a: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{'neg': 0.0, 'neu': 0.812, 'pos': 0.188, 'compound': 0.4588} --&gt; Actual Classification: negative </a:t>
            </a: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Μερικές φορές ο Vader δεν λειτούργησε καλά για να ταξινομήσει το πραγματικό συναίσθημα και αυτό δείχνει τον περιορισμό του τρέχοντος NLP</a:t>
            </a:r>
          </a:p>
          <a:p>
            <a:pPr marL="0" lvl="0" indent="0" algn="ctr" rtl="0">
              <a:spcBef>
                <a:spcPts val="0"/>
              </a:spcBef>
              <a:spcAft>
                <a:spcPts val="0"/>
              </a:spcAft>
              <a:buNone/>
            </a:pP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120918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Document Classification</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75345" y="1033514"/>
            <a:ext cx="7593310" cy="38370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Το πιο σημαντικό στην προσέγγιση ML είναι η μετατροπή του κειμένου σε διανυσματική ή άλλη αριθμητική μορφή για να κατανοήσουν οι αλγόριθμοι το κείμενο ως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feature</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t>
            </a: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Vectorization : CountVectorizer, TfidfTransformer, Word2Vec</a:t>
            </a:r>
          </a:p>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Model: Logistic Regression, RandomForest, MultinomialNB, SupportVectorMachine, BiLSTM</a:t>
            </a:r>
          </a:p>
          <a:p>
            <a:pPr marL="0" lvl="0" indent="0" algn="ctr" rtl="0">
              <a:spcBef>
                <a:spcPts val="0"/>
              </a:spcBef>
              <a:spcAft>
                <a:spcPts val="0"/>
              </a:spcAft>
              <a:buNone/>
            </a:pPr>
            <a:endPar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n-US" sz="18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CountVectorizer and Tfidf Example</a:t>
            </a:r>
          </a:p>
        </p:txBody>
      </p:sp>
      <p:pic>
        <p:nvPicPr>
          <p:cNvPr id="12293" name="Picture 5" descr="Using CountVectorizer to Extracting Features from Text - GeeksforGeeks">
            <a:extLst>
              <a:ext uri="{FF2B5EF4-FFF2-40B4-BE49-F238E27FC236}">
                <a16:creationId xmlns:a16="http://schemas.microsoft.com/office/drawing/2014/main" id="{E8A4AB7A-8A9E-B56F-0234-45052F598C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456" r="27341"/>
          <a:stretch/>
        </p:blipFill>
        <p:spPr bwMode="auto">
          <a:xfrm>
            <a:off x="886057" y="3512809"/>
            <a:ext cx="4973461" cy="1120790"/>
          </a:xfrm>
          <a:prstGeom prst="rect">
            <a:avLst/>
          </a:prstGeom>
          <a:noFill/>
          <a:extLst>
            <a:ext uri="{909E8E84-426E-40DD-AFC4-6F175D3DCCD1}">
              <a14:hiddenFill xmlns:a14="http://schemas.microsoft.com/office/drawing/2010/main">
                <a:solidFill>
                  <a:srgbClr val="FFFFFF"/>
                </a:solidFill>
              </a14:hiddenFill>
            </a:ext>
          </a:extLst>
        </p:spPr>
      </p:pic>
      <p:pic>
        <p:nvPicPr>
          <p:cNvPr id="12295" name="Picture 7" descr="Term Frequency-Inverse Document Frequency (TF-IDF). | Download Scientific  Diagram">
            <a:extLst>
              <a:ext uri="{FF2B5EF4-FFF2-40B4-BE49-F238E27FC236}">
                <a16:creationId xmlns:a16="http://schemas.microsoft.com/office/drawing/2014/main" id="{CFFF0AEA-0790-02C0-A5CD-A3F54F5C2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230" y="3512809"/>
            <a:ext cx="2188059" cy="112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8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CountVectorizer and Tfidf </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4E180C79-B6A8-0E65-2512-6096DE08D570}"/>
              </a:ext>
            </a:extLst>
          </p:cNvPr>
          <p:cNvPicPr>
            <a:picLocks noChangeAspect="1"/>
          </p:cNvPicPr>
          <p:nvPr/>
        </p:nvPicPr>
        <p:blipFill>
          <a:blip r:embed="rId3"/>
          <a:stretch>
            <a:fillRect/>
          </a:stretch>
        </p:blipFill>
        <p:spPr>
          <a:xfrm>
            <a:off x="1892113" y="1651386"/>
            <a:ext cx="5467350" cy="2609850"/>
          </a:xfrm>
          <a:prstGeom prst="rect">
            <a:avLst/>
          </a:prstGeom>
        </p:spPr>
      </p:pic>
    </p:spTree>
    <p:extLst>
      <p:ext uri="{BB962C8B-B14F-4D97-AF65-F5344CB8AC3E}">
        <p14:creationId xmlns:p14="http://schemas.microsoft.com/office/powerpoint/2010/main" val="75810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7" name="Google Shape;247;p20"/>
          <p:cNvSpPr txBox="1"/>
          <p:nvPr/>
        </p:nvSpPr>
        <p:spPr>
          <a:xfrm>
            <a:off x="1042505" y="350685"/>
            <a:ext cx="693926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Ποια ήταν η εργασία μου</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38" name="Google Shape;247;p20">
            <a:extLst>
              <a:ext uri="{FF2B5EF4-FFF2-40B4-BE49-F238E27FC236}">
                <a16:creationId xmlns:a16="http://schemas.microsoft.com/office/drawing/2014/main" id="{B40A9A55-0B84-4D29-8BC6-CE1E1D14BD6F}"/>
              </a:ext>
            </a:extLst>
          </p:cNvPr>
          <p:cNvSpPr txBox="1"/>
          <p:nvPr/>
        </p:nvSpPr>
        <p:spPr>
          <a:xfrm>
            <a:off x="2608237" y="1184736"/>
            <a:ext cx="3807796" cy="51047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err="1">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ααααααααααα</a:t>
            </a:r>
            <a:endParaRP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245912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Word2Vec</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75345" y="1213502"/>
            <a:ext cx="7593310" cy="3657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Υπάρχουν δύο είδη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W2V,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το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Continuous Bag-of-Words (CBOW)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και το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Skip-Gram.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Το Skip-gram χρησιμοποιείται για την πρόβλεψη της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context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λέξης» για μια δεδομένη «λέξη-στόχο». Είναι αντίστροφο του αλγόριθμου CBOW. Εδώ, η λέξη-στόχος είναι είσοδος ενώ οι </a:t>
            </a:r>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context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λέξεις είναι έξοδος.</a:t>
            </a: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Αν εισάγουμε το Word2Vec του gen</a:t>
            </a: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si</a:t>
            </a:r>
            <a:r>
              <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a:t>
            </a: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library</a:t>
            </a:r>
            <a:r>
              <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εκπαιδεύει τα κείμενα την ίδια στιγμή που εισάγονται από τον χρήστη</a:t>
            </a: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347086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Word2Vec</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4" name="Picture 3">
            <a:extLst>
              <a:ext uri="{FF2B5EF4-FFF2-40B4-BE49-F238E27FC236}">
                <a16:creationId xmlns:a16="http://schemas.microsoft.com/office/drawing/2014/main" id="{56CA62E7-C6C3-6486-B7A0-64F90D72E229}"/>
              </a:ext>
            </a:extLst>
          </p:cNvPr>
          <p:cNvPicPr>
            <a:picLocks noChangeAspect="1"/>
          </p:cNvPicPr>
          <p:nvPr/>
        </p:nvPicPr>
        <p:blipFill>
          <a:blip r:embed="rId3"/>
          <a:stretch>
            <a:fillRect/>
          </a:stretch>
        </p:blipFill>
        <p:spPr>
          <a:xfrm>
            <a:off x="358588" y="1593073"/>
            <a:ext cx="2681037" cy="2269625"/>
          </a:xfrm>
          <a:prstGeom prst="rect">
            <a:avLst/>
          </a:prstGeom>
        </p:spPr>
      </p:pic>
      <p:pic>
        <p:nvPicPr>
          <p:cNvPr id="6" name="Picture 5">
            <a:extLst>
              <a:ext uri="{FF2B5EF4-FFF2-40B4-BE49-F238E27FC236}">
                <a16:creationId xmlns:a16="http://schemas.microsoft.com/office/drawing/2014/main" id="{1B9045EF-CC85-E857-DAF0-98EBD0CEE117}"/>
              </a:ext>
            </a:extLst>
          </p:cNvPr>
          <p:cNvPicPr>
            <a:picLocks noChangeAspect="1"/>
          </p:cNvPicPr>
          <p:nvPr/>
        </p:nvPicPr>
        <p:blipFill>
          <a:blip r:embed="rId4"/>
          <a:stretch>
            <a:fillRect/>
          </a:stretch>
        </p:blipFill>
        <p:spPr>
          <a:xfrm>
            <a:off x="3156986" y="1593073"/>
            <a:ext cx="2830027" cy="2269625"/>
          </a:xfrm>
          <a:prstGeom prst="rect">
            <a:avLst/>
          </a:prstGeom>
        </p:spPr>
      </p:pic>
      <p:pic>
        <p:nvPicPr>
          <p:cNvPr id="8" name="Picture 7">
            <a:extLst>
              <a:ext uri="{FF2B5EF4-FFF2-40B4-BE49-F238E27FC236}">
                <a16:creationId xmlns:a16="http://schemas.microsoft.com/office/drawing/2014/main" id="{1C7DFF58-84C3-A5CA-98CA-4C0D3EF7923F}"/>
              </a:ext>
            </a:extLst>
          </p:cNvPr>
          <p:cNvPicPr>
            <a:picLocks noChangeAspect="1"/>
          </p:cNvPicPr>
          <p:nvPr/>
        </p:nvPicPr>
        <p:blipFill>
          <a:blip r:embed="rId5"/>
          <a:stretch>
            <a:fillRect/>
          </a:stretch>
        </p:blipFill>
        <p:spPr>
          <a:xfrm>
            <a:off x="6104374" y="1593073"/>
            <a:ext cx="2941321" cy="2269625"/>
          </a:xfrm>
          <a:prstGeom prst="rect">
            <a:avLst/>
          </a:prstGeom>
        </p:spPr>
      </p:pic>
    </p:spTree>
    <p:extLst>
      <p:ext uri="{BB962C8B-B14F-4D97-AF65-F5344CB8AC3E}">
        <p14:creationId xmlns:p14="http://schemas.microsoft.com/office/powerpoint/2010/main" val="2910928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Προσέγγιση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ML – Word2Vec</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614136" y="2571750"/>
            <a:ext cx="7915728" cy="24788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O Naïve Bayes </a:t>
            </a:r>
            <a:r>
              <a:rPr lang="el-GR"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δεν χρησιμοποιείται αφού δεν μπορεί να δεχτεί τα αρνητικά νούμερα που εξάγει το </a:t>
            </a: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w2v</a:t>
            </a:r>
          </a:p>
          <a:p>
            <a:pPr marL="0" lvl="0" indent="0" algn="ctr" rtl="0">
              <a:spcBef>
                <a:spcPts val="0"/>
              </a:spcBef>
              <a:spcAft>
                <a:spcPts val="0"/>
              </a:spcAft>
              <a:buNone/>
            </a:pPr>
            <a:endPar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r>
              <a:rPr lang="el-GR"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Διαπιστώνουμε ότι τα αποτελέσματα δεν βελτιώνονται στους παραδοσιακούς αλγόριθμους ML.</a:t>
            </a: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t>
            </a:r>
            <a:r>
              <a:rPr lang="el-GR"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Είναι γνωστό ότι το αποτέλεσμα από τη χρήση διανύσματος ενσωμάτωσης όπως το Word2Vec συνήθως μεγιστοποιούνται χρησιμοποιώντας μοντέλο ακολουθίας όπως το RNN.</a:t>
            </a:r>
            <a:endPar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algn="ctr"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B1004D5F-9677-379E-25DB-3E1A6EF06955}"/>
              </a:ext>
            </a:extLst>
          </p:cNvPr>
          <p:cNvPicPr>
            <a:picLocks noChangeAspect="1"/>
          </p:cNvPicPr>
          <p:nvPr/>
        </p:nvPicPr>
        <p:blipFill>
          <a:blip r:embed="rId3"/>
          <a:stretch>
            <a:fillRect/>
          </a:stretch>
        </p:blipFill>
        <p:spPr>
          <a:xfrm>
            <a:off x="2209800" y="1295400"/>
            <a:ext cx="4724400" cy="1276350"/>
          </a:xfrm>
          <a:prstGeom prst="rect">
            <a:avLst/>
          </a:prstGeom>
        </p:spPr>
      </p:pic>
    </p:spTree>
    <p:extLst>
      <p:ext uri="{BB962C8B-B14F-4D97-AF65-F5344CB8AC3E}">
        <p14:creationId xmlns:p14="http://schemas.microsoft.com/office/powerpoint/2010/main" val="3775052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700911" y="1033514"/>
            <a:ext cx="4050551" cy="247881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1) Text tokenization</a:t>
            </a:r>
          </a:p>
          <a:p>
            <a:pPr marL="0" lvl="0" indent="0"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2) Transform text to sequence of integers</a:t>
            </a:r>
          </a:p>
          <a:p>
            <a:pPr marL="0" lvl="0" indent="0"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3) Pad sequence to the same length</a:t>
            </a:r>
          </a:p>
          <a:p>
            <a:pPr marL="0" lvl="0" indent="0" rtl="0">
              <a:spcBef>
                <a:spcPts val="0"/>
              </a:spcBef>
              <a:spcAft>
                <a:spcPts val="0"/>
              </a:spcAft>
              <a:buNone/>
            </a:pPr>
            <a:r>
              <a:rPr lang="en-US" sz="18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4) Return sequence</a:t>
            </a:r>
          </a:p>
        </p:txBody>
      </p:sp>
      <p:pic>
        <p:nvPicPr>
          <p:cNvPr id="4" name="Picture 3">
            <a:extLst>
              <a:ext uri="{FF2B5EF4-FFF2-40B4-BE49-F238E27FC236}">
                <a16:creationId xmlns:a16="http://schemas.microsoft.com/office/drawing/2014/main" id="{F37E679C-718D-ABD9-7295-18B029076241}"/>
              </a:ext>
            </a:extLst>
          </p:cNvPr>
          <p:cNvPicPr>
            <a:picLocks noChangeAspect="1"/>
          </p:cNvPicPr>
          <p:nvPr/>
        </p:nvPicPr>
        <p:blipFill>
          <a:blip r:embed="rId3"/>
          <a:stretch>
            <a:fillRect/>
          </a:stretch>
        </p:blipFill>
        <p:spPr>
          <a:xfrm>
            <a:off x="2029159" y="2369879"/>
            <a:ext cx="6064999" cy="2566895"/>
          </a:xfrm>
          <a:prstGeom prst="rect">
            <a:avLst/>
          </a:prstGeom>
        </p:spPr>
      </p:pic>
      <p:pic>
        <p:nvPicPr>
          <p:cNvPr id="6" name="Picture 5">
            <a:extLst>
              <a:ext uri="{FF2B5EF4-FFF2-40B4-BE49-F238E27FC236}">
                <a16:creationId xmlns:a16="http://schemas.microsoft.com/office/drawing/2014/main" id="{DEE91F0E-E30C-48E1-964A-53615B79C7DD}"/>
              </a:ext>
            </a:extLst>
          </p:cNvPr>
          <p:cNvPicPr>
            <a:picLocks noChangeAspect="1"/>
          </p:cNvPicPr>
          <p:nvPr/>
        </p:nvPicPr>
        <p:blipFill>
          <a:blip r:embed="rId4"/>
          <a:stretch>
            <a:fillRect/>
          </a:stretch>
        </p:blipFill>
        <p:spPr>
          <a:xfrm>
            <a:off x="4827083" y="1174513"/>
            <a:ext cx="3267075" cy="914400"/>
          </a:xfrm>
          <a:prstGeom prst="rect">
            <a:avLst/>
          </a:prstGeom>
        </p:spPr>
      </p:pic>
    </p:spTree>
    <p:extLst>
      <p:ext uri="{BB962C8B-B14F-4D97-AF65-F5344CB8AC3E}">
        <p14:creationId xmlns:p14="http://schemas.microsoft.com/office/powerpoint/2010/main" val="81121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5477855" y="243555"/>
            <a:ext cx="3304038"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3314" name="Picture 2">
            <a:extLst>
              <a:ext uri="{FF2B5EF4-FFF2-40B4-BE49-F238E27FC236}">
                <a16:creationId xmlns:a16="http://schemas.microsoft.com/office/drawing/2014/main" id="{B60CB1DB-B745-2E65-2C61-F432DF9AA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47" y="243555"/>
            <a:ext cx="4448003" cy="465639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47;p20">
            <a:extLst>
              <a:ext uri="{FF2B5EF4-FFF2-40B4-BE49-F238E27FC236}">
                <a16:creationId xmlns:a16="http://schemas.microsoft.com/office/drawing/2014/main" id="{66CD93C5-514B-F2C7-864A-6C149A326C94}"/>
              </a:ext>
            </a:extLst>
          </p:cNvPr>
          <p:cNvSpPr txBox="1"/>
          <p:nvPr/>
        </p:nvSpPr>
        <p:spPr>
          <a:xfrm>
            <a:off x="5477855" y="2011109"/>
            <a:ext cx="3461046" cy="12875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Total params: 179,939</a:t>
            </a:r>
          </a:p>
          <a:p>
            <a:pPr marL="0" lvl="0" indent="0" algn="ctr" rtl="0">
              <a:spcBef>
                <a:spcPts val="0"/>
              </a:spcBef>
              <a:spcAft>
                <a:spcPts val="0"/>
              </a:spcAft>
              <a:buNone/>
            </a:pP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Trainable params: 179,939</a:t>
            </a:r>
          </a:p>
          <a:p>
            <a:pPr marL="0" lvl="0" indent="0" algn="ctr" rtl="0">
              <a:spcBef>
                <a:spcPts val="0"/>
              </a:spcBef>
              <a:spcAft>
                <a:spcPts val="0"/>
              </a:spcAft>
              <a:buNone/>
            </a:pP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Non-trainable params: 0</a:t>
            </a:r>
            <a:endParaRPr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1141678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919981" y="243555"/>
            <a:ext cx="3304038"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009E64C4-852B-D606-6BEB-138E4E1832CD}"/>
              </a:ext>
            </a:extLst>
          </p:cNvPr>
          <p:cNvPicPr>
            <a:picLocks noChangeAspect="1"/>
          </p:cNvPicPr>
          <p:nvPr/>
        </p:nvPicPr>
        <p:blipFill>
          <a:blip r:embed="rId3"/>
          <a:stretch>
            <a:fillRect/>
          </a:stretch>
        </p:blipFill>
        <p:spPr>
          <a:xfrm>
            <a:off x="1736388" y="1056698"/>
            <a:ext cx="5671224" cy="3843247"/>
          </a:xfrm>
          <a:prstGeom prst="rect">
            <a:avLst/>
          </a:prstGeom>
        </p:spPr>
      </p:pic>
    </p:spTree>
    <p:extLst>
      <p:ext uri="{BB962C8B-B14F-4D97-AF65-F5344CB8AC3E}">
        <p14:creationId xmlns:p14="http://schemas.microsoft.com/office/powerpoint/2010/main" val="1951147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919981" y="183734"/>
            <a:ext cx="3304038"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7" name="Google Shape;247;p20">
            <a:extLst>
              <a:ext uri="{FF2B5EF4-FFF2-40B4-BE49-F238E27FC236}">
                <a16:creationId xmlns:a16="http://schemas.microsoft.com/office/drawing/2014/main" id="{66CD93C5-514B-F2C7-864A-6C149A326C94}"/>
              </a:ext>
            </a:extLst>
          </p:cNvPr>
          <p:cNvSpPr txBox="1"/>
          <p:nvPr/>
        </p:nvSpPr>
        <p:spPr>
          <a:xfrm>
            <a:off x="2841477" y="917534"/>
            <a:ext cx="3461046" cy="733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Accuracy  : 0.7570</a:t>
            </a:r>
            <a:endParaRPr sz="32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4339" name="Picture 3">
            <a:extLst>
              <a:ext uri="{FF2B5EF4-FFF2-40B4-BE49-F238E27FC236}">
                <a16:creationId xmlns:a16="http://schemas.microsoft.com/office/drawing/2014/main" id="{01C5DD36-F630-168C-A431-9B1548741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2" y="1874288"/>
            <a:ext cx="753427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54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2919981" y="183734"/>
            <a:ext cx="3304038"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5362" name="Picture 2">
            <a:extLst>
              <a:ext uri="{FF2B5EF4-FFF2-40B4-BE49-F238E27FC236}">
                <a16:creationId xmlns:a16="http://schemas.microsoft.com/office/drawing/2014/main" id="{AC188164-9716-9BF7-6B15-4F56104AF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2" y="917534"/>
            <a:ext cx="50577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445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 - </a:t>
            </a: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Βελτίωση</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591164" y="1033514"/>
            <a:ext cx="8069247" cy="24788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Χρησιμοποιούμε το </a:t>
            </a: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feature “NegativeReason”</a:t>
            </a:r>
          </a:p>
        </p:txBody>
      </p:sp>
      <p:pic>
        <p:nvPicPr>
          <p:cNvPr id="3" name="Picture 2">
            <a:extLst>
              <a:ext uri="{FF2B5EF4-FFF2-40B4-BE49-F238E27FC236}">
                <a16:creationId xmlns:a16="http://schemas.microsoft.com/office/drawing/2014/main" id="{1E96400B-D4CE-BCEE-180C-7373C091CA23}"/>
              </a:ext>
            </a:extLst>
          </p:cNvPr>
          <p:cNvPicPr>
            <a:picLocks noChangeAspect="1"/>
          </p:cNvPicPr>
          <p:nvPr/>
        </p:nvPicPr>
        <p:blipFill>
          <a:blip r:embed="rId3"/>
          <a:stretch>
            <a:fillRect/>
          </a:stretch>
        </p:blipFill>
        <p:spPr>
          <a:xfrm>
            <a:off x="1892903" y="1618948"/>
            <a:ext cx="5358193" cy="3224838"/>
          </a:xfrm>
          <a:prstGeom prst="rect">
            <a:avLst/>
          </a:prstGeom>
        </p:spPr>
      </p:pic>
    </p:spTree>
    <p:extLst>
      <p:ext uri="{BB962C8B-B14F-4D97-AF65-F5344CB8AC3E}">
        <p14:creationId xmlns:p14="http://schemas.microsoft.com/office/powerpoint/2010/main" val="3157697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0" y="263271"/>
            <a:ext cx="4613773"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 - NegativeReason</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685362" y="1115774"/>
            <a:ext cx="3267075" cy="85725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l-GR"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Επαναλαμβάνουμε τις μεθόδους:</a:t>
            </a:r>
            <a:endPar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4" name="Picture 3">
            <a:extLst>
              <a:ext uri="{FF2B5EF4-FFF2-40B4-BE49-F238E27FC236}">
                <a16:creationId xmlns:a16="http://schemas.microsoft.com/office/drawing/2014/main" id="{46EB2111-1076-A8A7-73B5-3B458CB750B5}"/>
              </a:ext>
            </a:extLst>
          </p:cNvPr>
          <p:cNvPicPr>
            <a:picLocks noChangeAspect="1"/>
          </p:cNvPicPr>
          <p:nvPr/>
        </p:nvPicPr>
        <p:blipFill>
          <a:blip r:embed="rId3"/>
          <a:stretch>
            <a:fillRect/>
          </a:stretch>
        </p:blipFill>
        <p:spPr>
          <a:xfrm>
            <a:off x="836196" y="2210430"/>
            <a:ext cx="3267075" cy="857250"/>
          </a:xfrm>
          <a:prstGeom prst="rect">
            <a:avLst/>
          </a:prstGeom>
        </p:spPr>
      </p:pic>
      <p:pic>
        <p:nvPicPr>
          <p:cNvPr id="16386" name="Picture 2">
            <a:extLst>
              <a:ext uri="{FF2B5EF4-FFF2-40B4-BE49-F238E27FC236}">
                <a16:creationId xmlns:a16="http://schemas.microsoft.com/office/drawing/2014/main" id="{DD78B1B4-768A-2AFF-97A4-E8434AC7A6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3773" y="318581"/>
            <a:ext cx="4304665" cy="4506337"/>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247;p20">
            <a:extLst>
              <a:ext uri="{FF2B5EF4-FFF2-40B4-BE49-F238E27FC236}">
                <a16:creationId xmlns:a16="http://schemas.microsoft.com/office/drawing/2014/main" id="{1D646E34-4C9C-379D-5C8C-0E958DB61AF2}"/>
              </a:ext>
            </a:extLst>
          </p:cNvPr>
          <p:cNvSpPr txBox="1"/>
          <p:nvPr/>
        </p:nvSpPr>
        <p:spPr>
          <a:xfrm>
            <a:off x="836196" y="3472132"/>
            <a:ext cx="3267075" cy="120241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Total params: 179,939</a:t>
            </a:r>
          </a:p>
          <a:p>
            <a:pPr marL="0" lvl="0" indent="0" rtl="0">
              <a:spcBef>
                <a:spcPts val="0"/>
              </a:spcBef>
              <a:spcAft>
                <a:spcPts val="0"/>
              </a:spcAft>
              <a:buNone/>
            </a:pP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Trainable params: 179,939</a:t>
            </a:r>
          </a:p>
          <a:p>
            <a:pPr marL="0" lvl="0" indent="0" rtl="0">
              <a:spcBef>
                <a:spcPts val="0"/>
              </a:spcBef>
              <a:spcAft>
                <a:spcPts val="0"/>
              </a:spcAft>
              <a:buNone/>
            </a:pPr>
            <a:r>
              <a:rPr lang="en-US" sz="20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Non-trainable params: 0</a:t>
            </a:r>
          </a:p>
        </p:txBody>
      </p:sp>
    </p:spTree>
    <p:extLst>
      <p:ext uri="{BB962C8B-B14F-4D97-AF65-F5344CB8AC3E}">
        <p14:creationId xmlns:p14="http://schemas.microsoft.com/office/powerpoint/2010/main" val="236710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Πληροφορίες των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main attributes</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875573" y="1461331"/>
            <a:ext cx="7392853" cy="326449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Airline_sentiment: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Θετική, αρνητική ή ουδέτερη</a:t>
            </a:r>
          </a:p>
          <a:p>
            <a:pPr marL="0" lvl="0" indent="0" rtl="0">
              <a:spcBef>
                <a:spcPts val="0"/>
              </a:spcBef>
              <a:spcAft>
                <a:spcPts val="0"/>
              </a:spcAft>
              <a:buNone/>
            </a:pP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r>
              <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negativereason: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Λόγος αρνητικής άποψης</a:t>
            </a:r>
          </a:p>
          <a:p>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r>
              <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airline: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Ονόματα των αεροπορικών εταιρειών (6)</a:t>
            </a:r>
          </a:p>
          <a:p>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r>
              <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text: </a:t>
            </a:r>
            <a:r>
              <a:rPr lang="el-GR"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Άποψη του πελάτη</a:t>
            </a:r>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marL="0" lvl="0" indent="0" rtl="0">
              <a:spcBef>
                <a:spcPts val="0"/>
              </a:spcBef>
              <a:spcAft>
                <a:spcPts val="0"/>
              </a:spcAft>
              <a:buNone/>
            </a:pPr>
            <a:endPar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7" name="Graphic 6" descr="Chat bubble with solid fill">
            <a:extLst>
              <a:ext uri="{FF2B5EF4-FFF2-40B4-BE49-F238E27FC236}">
                <a16:creationId xmlns:a16="http://schemas.microsoft.com/office/drawing/2014/main" id="{B6CFB44A-D409-8A7F-DF95-1305B5FE4D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779" y="3682168"/>
            <a:ext cx="573009" cy="573009"/>
          </a:xfrm>
          <a:prstGeom prst="rect">
            <a:avLst/>
          </a:prstGeom>
        </p:spPr>
      </p:pic>
      <p:pic>
        <p:nvPicPr>
          <p:cNvPr id="10" name="Graphic 9" descr="Thought with solid fill">
            <a:extLst>
              <a:ext uri="{FF2B5EF4-FFF2-40B4-BE49-F238E27FC236}">
                <a16:creationId xmlns:a16="http://schemas.microsoft.com/office/drawing/2014/main" id="{837741F9-5076-0C74-0BDF-498C0201C8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779" y="1362982"/>
            <a:ext cx="573009" cy="573009"/>
          </a:xfrm>
          <a:prstGeom prst="rect">
            <a:avLst/>
          </a:prstGeom>
        </p:spPr>
      </p:pic>
      <p:pic>
        <p:nvPicPr>
          <p:cNvPr id="12" name="Graphic 11" descr="Take Off with solid fill">
            <a:extLst>
              <a:ext uri="{FF2B5EF4-FFF2-40B4-BE49-F238E27FC236}">
                <a16:creationId xmlns:a16="http://schemas.microsoft.com/office/drawing/2014/main" id="{CA9A0B8B-5D0C-C9B6-A857-00A85A8799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4779" y="2927768"/>
            <a:ext cx="573009" cy="573009"/>
          </a:xfrm>
          <a:prstGeom prst="rect">
            <a:avLst/>
          </a:prstGeom>
        </p:spPr>
      </p:pic>
      <p:pic>
        <p:nvPicPr>
          <p:cNvPr id="15" name="Graphic 14" descr="Sad face with solid fill with solid fill">
            <a:extLst>
              <a:ext uri="{FF2B5EF4-FFF2-40B4-BE49-F238E27FC236}">
                <a16:creationId xmlns:a16="http://schemas.microsoft.com/office/drawing/2014/main" id="{33D6F94D-3028-19ED-72F2-031C91BF7F3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94779" y="2173368"/>
            <a:ext cx="573009" cy="573009"/>
          </a:xfrm>
          <a:prstGeom prst="rect">
            <a:avLst/>
          </a:prstGeom>
        </p:spPr>
      </p:pic>
    </p:spTree>
    <p:extLst>
      <p:ext uri="{BB962C8B-B14F-4D97-AF65-F5344CB8AC3E}">
        <p14:creationId xmlns:p14="http://schemas.microsoft.com/office/powerpoint/2010/main" val="252183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1792116" y="243555"/>
            <a:ext cx="5559768"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a:t>
            </a: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 - </a:t>
            </a: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NegativeReason</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4" name="Picture 3">
            <a:extLst>
              <a:ext uri="{FF2B5EF4-FFF2-40B4-BE49-F238E27FC236}">
                <a16:creationId xmlns:a16="http://schemas.microsoft.com/office/drawing/2014/main" id="{3F30D7F1-8DD0-0934-EBF1-FC5E35209121}"/>
              </a:ext>
            </a:extLst>
          </p:cNvPr>
          <p:cNvPicPr>
            <a:picLocks noChangeAspect="1"/>
          </p:cNvPicPr>
          <p:nvPr/>
        </p:nvPicPr>
        <p:blipFill>
          <a:blip r:embed="rId3"/>
          <a:stretch>
            <a:fillRect/>
          </a:stretch>
        </p:blipFill>
        <p:spPr>
          <a:xfrm>
            <a:off x="1792116" y="888571"/>
            <a:ext cx="5559768" cy="4079138"/>
          </a:xfrm>
          <a:prstGeom prst="rect">
            <a:avLst/>
          </a:prstGeom>
        </p:spPr>
      </p:pic>
    </p:spTree>
    <p:extLst>
      <p:ext uri="{BB962C8B-B14F-4D97-AF65-F5344CB8AC3E}">
        <p14:creationId xmlns:p14="http://schemas.microsoft.com/office/powerpoint/2010/main" val="1885246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1692066" y="183734"/>
            <a:ext cx="6041877"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 - NegativeReason</a:t>
            </a:r>
          </a:p>
        </p:txBody>
      </p:sp>
      <p:sp>
        <p:nvSpPr>
          <p:cNvPr id="7" name="Google Shape;247;p20">
            <a:extLst>
              <a:ext uri="{FF2B5EF4-FFF2-40B4-BE49-F238E27FC236}">
                <a16:creationId xmlns:a16="http://schemas.microsoft.com/office/drawing/2014/main" id="{66CD93C5-514B-F2C7-864A-6C149A326C94}"/>
              </a:ext>
            </a:extLst>
          </p:cNvPr>
          <p:cNvSpPr txBox="1"/>
          <p:nvPr/>
        </p:nvSpPr>
        <p:spPr>
          <a:xfrm>
            <a:off x="2841477" y="917534"/>
            <a:ext cx="3461046" cy="7338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Accuracy  : 0.9251</a:t>
            </a:r>
            <a:endParaRPr sz="32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17411" name="Picture 3">
            <a:extLst>
              <a:ext uri="{FF2B5EF4-FFF2-40B4-BE49-F238E27FC236}">
                <a16:creationId xmlns:a16="http://schemas.microsoft.com/office/drawing/2014/main" id="{D299F0D0-BD94-00CA-6BDD-34286D574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2" y="1715702"/>
            <a:ext cx="753427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246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1692066" y="183734"/>
            <a:ext cx="6041877"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LSTM - NegativeReason</a:t>
            </a:r>
          </a:p>
        </p:txBody>
      </p:sp>
      <p:pic>
        <p:nvPicPr>
          <p:cNvPr id="18434" name="Picture 2">
            <a:extLst>
              <a:ext uri="{FF2B5EF4-FFF2-40B4-BE49-F238E27FC236}">
                <a16:creationId xmlns:a16="http://schemas.microsoft.com/office/drawing/2014/main" id="{62755525-D33F-7D7D-D2E3-95FCCB91F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2" y="917534"/>
            <a:ext cx="50577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929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ctrTitle"/>
          </p:nvPr>
        </p:nvSpPr>
        <p:spPr>
          <a:xfrm>
            <a:off x="1050250" y="2033342"/>
            <a:ext cx="7043500" cy="693254"/>
          </a:xfrm>
          <a:prstGeom prst="rect">
            <a:avLst/>
          </a:prstGeom>
        </p:spPr>
        <p:txBody>
          <a:bodyPr spcFirstLastPara="1" wrap="square" lIns="68575" tIns="34275" rIns="68575" bIns="34275" anchor="t" anchorCtr="0">
            <a:noAutofit/>
          </a:bodyPr>
          <a:lstStyle/>
          <a:p>
            <a:pPr marL="0" lvl="0" indent="0" rtl="0">
              <a:spcBef>
                <a:spcPts val="0"/>
              </a:spcBef>
              <a:spcAft>
                <a:spcPts val="0"/>
              </a:spcAft>
              <a:buNone/>
            </a:pPr>
            <a:r>
              <a:rPr lang="el-GR" sz="4400" dirty="0">
                <a:solidFill>
                  <a:schemeClr val="bg2">
                    <a:lumMod val="10000"/>
                    <a:lumOff val="90000"/>
                  </a:schemeClr>
                </a:solidFill>
                <a:latin typeface="Calibri" panose="020F0502020204030204" pitchFamily="34" charset="0"/>
                <a:cs typeface="Calibri" panose="020F0502020204030204" pitchFamily="34" charset="0"/>
              </a:rPr>
              <a:t>Ευχαριστώ για τον χρόνο σας!</a:t>
            </a:r>
            <a:endParaRPr sz="4400" dirty="0">
              <a:solidFill>
                <a:schemeClr val="bg2">
                  <a:lumMod val="10000"/>
                  <a:lumOff val="90000"/>
                </a:schemeClr>
              </a:solidFill>
              <a:latin typeface="Calibri" panose="020F0502020204030204" pitchFamily="34" charset="0"/>
              <a:cs typeface="Calibri" panose="020F0502020204030204" pitchFamily="34" charset="0"/>
            </a:endParaRPr>
          </a:p>
        </p:txBody>
      </p:sp>
      <p:pic>
        <p:nvPicPr>
          <p:cNvPr id="6" name="Graphic 5" descr="School boy">
            <a:extLst>
              <a:ext uri="{FF2B5EF4-FFF2-40B4-BE49-F238E27FC236}">
                <a16:creationId xmlns:a16="http://schemas.microsoft.com/office/drawing/2014/main" id="{83A36995-A0C4-405D-AE51-28081662E7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3152" y="3153894"/>
            <a:ext cx="1377696" cy="1377696"/>
          </a:xfrm>
          <a:prstGeom prst="rect">
            <a:avLst/>
          </a:prstGeom>
        </p:spPr>
      </p:pic>
    </p:spTree>
    <p:extLst>
      <p:ext uri="{BB962C8B-B14F-4D97-AF65-F5344CB8AC3E}">
        <p14:creationId xmlns:p14="http://schemas.microsoft.com/office/powerpoint/2010/main" val="119060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Dataset</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
        <p:nvSpPr>
          <p:cNvPr id="16" name="Google Shape;247;p20">
            <a:extLst>
              <a:ext uri="{FF2B5EF4-FFF2-40B4-BE49-F238E27FC236}">
                <a16:creationId xmlns:a16="http://schemas.microsoft.com/office/drawing/2014/main" id="{26DD7F62-119B-E29E-49FC-EF03945E143C}"/>
              </a:ext>
            </a:extLst>
          </p:cNvPr>
          <p:cNvSpPr txBox="1"/>
          <p:nvPr/>
        </p:nvSpPr>
        <p:spPr>
          <a:xfrm>
            <a:off x="875573" y="1136591"/>
            <a:ext cx="7392853" cy="3871245"/>
          </a:xfrm>
          <a:prstGeom prst="rect">
            <a:avLst/>
          </a:prstGeom>
          <a:noFill/>
          <a:ln>
            <a:noFill/>
          </a:ln>
        </p:spPr>
        <p:txBody>
          <a:bodyPr spcFirstLastPara="1" wrap="square" lIns="91425" tIns="91425" rIns="91425" bIns="91425" anchor="t" anchorCtr="0">
            <a:noAutofit/>
          </a:bodyPr>
          <a:lstStyle/>
          <a:p>
            <a:r>
              <a:rPr lang="en-US" sz="2800" b="1" u="sng"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hlinkClick r:id="rId3"/>
              </a:rPr>
              <a:t>Twitter US Airline Sentiment</a:t>
            </a:r>
            <a:r>
              <a:rPr lang="en-US" sz="28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t>
            </a:r>
          </a:p>
          <a:p>
            <a:endParaRPr lang="en-US" sz="2800" b="1" u="sng"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r>
              <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 sentiment analysis job about the problems of each major U.S. airline. Twitter data was scraped from February of 2015 and contributors were asked to first classify positive, negative, and neutral tweets, followed by categorizing negative reasons (such as "late flight" or "rude service").”</a:t>
            </a:r>
          </a:p>
          <a:p>
            <a:endParaRPr lang="en-US" sz="24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a:p>
            <a:pPr algn="ctr"/>
            <a:r>
              <a:rPr lang="en-US" sz="16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This data originally came from </a:t>
            </a:r>
            <a:r>
              <a:rPr lang="en-US" sz="16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hlinkClick r:id="rId4"/>
              </a:rPr>
              <a:t>Crowdflower's Data for Everyone library</a:t>
            </a:r>
            <a:r>
              <a:rPr lang="en-US" sz="1600"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a:t>
            </a:r>
          </a:p>
          <a:p>
            <a:pPr marL="0" lvl="0" indent="0" rtl="0">
              <a:spcBef>
                <a:spcPts val="0"/>
              </a:spcBef>
              <a:spcAft>
                <a:spcPts val="0"/>
              </a:spcAft>
              <a:buNone/>
            </a:pPr>
            <a:endParaRPr lang="en-US" sz="2400" b="1" i="1"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spTree>
    <p:extLst>
      <p:ext uri="{BB962C8B-B14F-4D97-AF65-F5344CB8AC3E}">
        <p14:creationId xmlns:p14="http://schemas.microsoft.com/office/powerpoint/2010/main" val="156541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Dataset</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 name="Picture 2">
            <a:extLst>
              <a:ext uri="{FF2B5EF4-FFF2-40B4-BE49-F238E27FC236}">
                <a16:creationId xmlns:a16="http://schemas.microsoft.com/office/drawing/2014/main" id="{267CCE96-A185-D8A3-5E60-544CEC1B65DF}"/>
              </a:ext>
            </a:extLst>
          </p:cNvPr>
          <p:cNvPicPr>
            <a:picLocks noChangeAspect="1"/>
          </p:cNvPicPr>
          <p:nvPr/>
        </p:nvPicPr>
        <p:blipFill>
          <a:blip r:embed="rId3"/>
          <a:stretch>
            <a:fillRect/>
          </a:stretch>
        </p:blipFill>
        <p:spPr>
          <a:xfrm>
            <a:off x="677113" y="1857374"/>
            <a:ext cx="7789774" cy="1808771"/>
          </a:xfrm>
          <a:prstGeom prst="rect">
            <a:avLst/>
          </a:prstGeom>
        </p:spPr>
      </p:pic>
    </p:spTree>
    <p:extLst>
      <p:ext uri="{BB962C8B-B14F-4D97-AF65-F5344CB8AC3E}">
        <p14:creationId xmlns:p14="http://schemas.microsoft.com/office/powerpoint/2010/main" val="22538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Συνολικό άθροισμα ανά αεροπορική</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2050" name="Picture 2">
            <a:extLst>
              <a:ext uri="{FF2B5EF4-FFF2-40B4-BE49-F238E27FC236}">
                <a16:creationId xmlns:a16="http://schemas.microsoft.com/office/drawing/2014/main" id="{76E91116-0448-4B76-6561-EF2B33937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526" y="1301455"/>
            <a:ext cx="4638701" cy="2665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FD1F30-E0DD-5C01-DCC4-6D9034BE4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2704" y="1301454"/>
            <a:ext cx="2698228" cy="266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4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Ποσοστό ανά αεροπορική</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3074" name="Picture 2">
            <a:extLst>
              <a:ext uri="{FF2B5EF4-FFF2-40B4-BE49-F238E27FC236}">
                <a16:creationId xmlns:a16="http://schemas.microsoft.com/office/drawing/2014/main" id="{A90BE2FB-33E0-097E-6748-50F99CB67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14" y="1192004"/>
            <a:ext cx="6387225" cy="365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95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Σύνολο αιτιών αρνητικής άποψης #1 </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4098" name="Picture 2">
            <a:extLst>
              <a:ext uri="{FF2B5EF4-FFF2-40B4-BE49-F238E27FC236}">
                <a16:creationId xmlns:a16="http://schemas.microsoft.com/office/drawing/2014/main" id="{49702B75-D9E8-2814-2500-F1E09F981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85" y="1033514"/>
            <a:ext cx="7807934" cy="381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41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1" name="Google Shape;247;p20">
            <a:extLst>
              <a:ext uri="{FF2B5EF4-FFF2-40B4-BE49-F238E27FC236}">
                <a16:creationId xmlns:a16="http://schemas.microsoft.com/office/drawing/2014/main" id="{3E1DCA3B-4286-45F0-8045-CD2B85B41482}"/>
              </a:ext>
            </a:extLst>
          </p:cNvPr>
          <p:cNvSpPr txBox="1"/>
          <p:nvPr/>
        </p:nvSpPr>
        <p:spPr>
          <a:xfrm>
            <a:off x="358588" y="299714"/>
            <a:ext cx="8534400" cy="73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l-G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rPr>
              <a:t>Σύνολο αιτιών αρνητικής άποψης #2 </a:t>
            </a:r>
            <a:endParaRPr sz="3600" dirty="0">
              <a:solidFill>
                <a:schemeClr val="bg2">
                  <a:lumMod val="10000"/>
                  <a:lumOff val="90000"/>
                </a:schemeClr>
              </a:solidFill>
              <a:latin typeface="Calibri" panose="020F0502020204030204" pitchFamily="34" charset="0"/>
              <a:ea typeface="Twentieth Century"/>
              <a:cs typeface="Calibri" panose="020F0502020204030204" pitchFamily="34" charset="0"/>
              <a:sym typeface="Twentieth Century"/>
            </a:endParaRPr>
          </a:p>
        </p:txBody>
      </p:sp>
      <p:pic>
        <p:nvPicPr>
          <p:cNvPr id="5122" name="Picture 2">
            <a:extLst>
              <a:ext uri="{FF2B5EF4-FFF2-40B4-BE49-F238E27FC236}">
                <a16:creationId xmlns:a16="http://schemas.microsoft.com/office/drawing/2014/main" id="{7E8A2DAB-0DCF-82B7-478E-F87FBCFDB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0" y="1033514"/>
            <a:ext cx="7580120" cy="388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15863"/>
      </p:ext>
    </p:extLst>
  </p:cSld>
  <p:clrMapOvr>
    <a:masterClrMapping/>
  </p:clrMapOvr>
</p:sld>
</file>

<file path=ppt/theme/theme1.xml><?xml version="1.0" encoding="utf-8"?>
<a:theme xmlns:a="http://schemas.openxmlformats.org/drawingml/2006/main" name="Κύκλωμα">
  <a:themeElements>
    <a:clrScheme name="Κύκλωμα">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2942</TotalTime>
  <Words>698</Words>
  <Application>Microsoft Office PowerPoint</Application>
  <PresentationFormat>On-screen Show (16:9)</PresentationFormat>
  <Paragraphs>100</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Twentieth Century</vt:lpstr>
      <vt:lpstr>Κύκλωμα</vt:lpstr>
      <vt:lpstr>Twitter Sentiment Analysis on Major US Airlines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Ευχαριστώ για τον χρόνο σας!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ΚΡΥΠΤΟΓΡΑΦΙΑ FIDO U2F  AUTHENTICATION</dc:title>
  <cp:lastModifiedBy>KONSTANTINOS SKOUROGIANNIS</cp:lastModifiedBy>
  <cp:revision>135</cp:revision>
  <dcterms:modified xsi:type="dcterms:W3CDTF">2022-06-29T14:39:23Z</dcterms:modified>
</cp:coreProperties>
</file>