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7" r:id="rId6"/>
    <p:sldId id="258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4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6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A03A-FC40-4F73-9D81-5B2EF9FBF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House Price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4DC1-DD36-4BA7-9CD7-80757F703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l-GR" dirty="0"/>
              <a:t>Σκουρογιάννης Κωνσταντίνος MTN2115</a:t>
            </a:r>
          </a:p>
          <a:p>
            <a:pPr algn="r"/>
            <a:r>
              <a:rPr lang="el-GR" dirty="0"/>
              <a:t>Παλληκάρης Ηρακλής MTN2119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3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77F2-12C5-4E19-AAA5-775096F4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D878A-5B0A-4E38-ACD7-C8F21E7BACC1}"/>
              </a:ext>
            </a:extLst>
          </p:cNvPr>
          <p:cNvSpPr txBox="1">
            <a:spLocks/>
          </p:cNvSpPr>
          <p:nvPr/>
        </p:nvSpPr>
        <p:spPr>
          <a:xfrm>
            <a:off x="927391" y="1875715"/>
            <a:ext cx="519908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u="sng" dirty="0"/>
              <a:t>Accuracy results</a:t>
            </a:r>
          </a:p>
          <a:p>
            <a:r>
              <a:rPr lang="el-GR" sz="3200" dirty="0"/>
              <a:t>Αποτελέσματα </a:t>
            </a:r>
            <a:r>
              <a:rPr lang="en-US" sz="3200" dirty="0"/>
              <a:t>validation </a:t>
            </a:r>
            <a:r>
              <a:rPr lang="el-GR" sz="3200" dirty="0"/>
              <a:t>και </a:t>
            </a:r>
            <a:r>
              <a:rPr lang="en-US" sz="3200" dirty="0"/>
              <a:t>test</a:t>
            </a:r>
            <a:r>
              <a:rPr lang="el-GR" sz="3200" dirty="0"/>
              <a:t> σε ευρώ</a:t>
            </a:r>
          </a:p>
          <a:p>
            <a:r>
              <a:rPr lang="el-GR" sz="3200" dirty="0"/>
              <a:t>Δεδομένα χρήστη για </a:t>
            </a:r>
            <a:r>
              <a:rPr lang="en-US" sz="3200" dirty="0"/>
              <a:t>prediction</a:t>
            </a:r>
            <a:r>
              <a:rPr lang="el-GR" sz="3200" dirty="0"/>
              <a:t> από το μοντέλο</a:t>
            </a:r>
          </a:p>
          <a:p>
            <a:r>
              <a:rPr lang="el-GR" sz="3200" dirty="0"/>
              <a:t>Η πραγματική τιμή ήταν 140.000.</a:t>
            </a:r>
          </a:p>
          <a:p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E3CB15-2FD6-4D9D-9BAC-C59C325E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847" y="1875715"/>
            <a:ext cx="1164404" cy="3927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8E650A-3439-4F11-A473-F8FF2E7F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63" y="2466046"/>
            <a:ext cx="3884801" cy="12229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151E2B-1B8B-4711-91BD-B426A5572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69" y="3887394"/>
            <a:ext cx="2462078" cy="12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A03A-FC40-4F73-9D81-5B2EF9FBF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7200" dirty="0"/>
              <a:t>Σας ευχαριστούμε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4DC1-DD36-4BA7-9CD7-80757F703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l-GR" dirty="0"/>
              <a:t>Ερωτήσεις?</a:t>
            </a:r>
          </a:p>
          <a:p>
            <a:endParaRPr lang="en-US" dirty="0"/>
          </a:p>
        </p:txBody>
      </p:sp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93DA335E-9F65-4440-B4A5-CD5E3A18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0461" y="3138266"/>
            <a:ext cx="1317354" cy="1317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70710-D809-4021-966E-86088C70CA17}"/>
              </a:ext>
            </a:extLst>
          </p:cNvPr>
          <p:cNvSpPr txBox="1"/>
          <p:nvPr/>
        </p:nvSpPr>
        <p:spPr>
          <a:xfrm>
            <a:off x="9846712" y="2315234"/>
            <a:ext cx="790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224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3751-A82A-4B25-85B9-E2CB23D5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Ποιά ήταν η εργασία μας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CA2E-F948-49E5-B3F1-8EDC441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424" y="1954108"/>
            <a:ext cx="6388401" cy="103307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Medium</a:t>
            </a:r>
            <a:r>
              <a:rPr lang="el-GR" sz="4800" dirty="0"/>
              <a:t> </a:t>
            </a:r>
            <a:r>
              <a:rPr lang="en-US" sz="4800" dirty="0"/>
              <a:t>Size Dataset</a:t>
            </a:r>
          </a:p>
          <a:p>
            <a:pPr marL="0" indent="0" algn="ctr">
              <a:buNone/>
            </a:pPr>
            <a:endParaRPr lang="en-US" sz="4800" dirty="0"/>
          </a:p>
        </p:txBody>
      </p:sp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B9558137-A771-4EB3-8C2B-D57DBE20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690" y="2987184"/>
            <a:ext cx="1428427" cy="14284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00C0B4-BAFB-41DE-8432-CC06D65A4EF3}"/>
              </a:ext>
            </a:extLst>
          </p:cNvPr>
          <p:cNvSpPr txBox="1">
            <a:spLocks/>
          </p:cNvSpPr>
          <p:nvPr/>
        </p:nvSpPr>
        <p:spPr>
          <a:xfrm>
            <a:off x="2459424" y="4921847"/>
            <a:ext cx="6388401" cy="1033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Houses from Egaleo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4800" dirty="0"/>
          </a:p>
        </p:txBody>
      </p:sp>
      <p:pic>
        <p:nvPicPr>
          <p:cNvPr id="12" name="Graphic 11" descr="Artificial Intelligence outline">
            <a:extLst>
              <a:ext uri="{FF2B5EF4-FFF2-40B4-BE49-F238E27FC236}">
                <a16:creationId xmlns:a16="http://schemas.microsoft.com/office/drawing/2014/main" id="{377769D2-DD2A-4F33-814E-16F2EAADD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2604" y="1917331"/>
            <a:ext cx="914400" cy="914400"/>
          </a:xfrm>
          <a:prstGeom prst="rect">
            <a:avLst/>
          </a:prstGeom>
        </p:spPr>
      </p:pic>
      <p:pic>
        <p:nvPicPr>
          <p:cNvPr id="14" name="Graphic 13" descr="Robot outline">
            <a:extLst>
              <a:ext uri="{FF2B5EF4-FFF2-40B4-BE49-F238E27FC236}">
                <a16:creationId xmlns:a16="http://schemas.microsoft.com/office/drawing/2014/main" id="{95353C16-8911-42B2-892B-C48B12B3C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280" y="3095558"/>
            <a:ext cx="1428427" cy="142842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6200B3-8FF8-445C-A22C-428F94175A3A}"/>
              </a:ext>
            </a:extLst>
          </p:cNvPr>
          <p:cNvSpPr txBox="1">
            <a:spLocks/>
          </p:cNvSpPr>
          <p:nvPr/>
        </p:nvSpPr>
        <p:spPr>
          <a:xfrm>
            <a:off x="2459424" y="3436722"/>
            <a:ext cx="6388401" cy="1033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Random Forests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4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F50C29-57D0-477F-9E7A-D3EDA4CF9139}"/>
              </a:ext>
            </a:extLst>
          </p:cNvPr>
          <p:cNvSpPr txBox="1">
            <a:spLocks/>
          </p:cNvSpPr>
          <p:nvPr/>
        </p:nvSpPr>
        <p:spPr>
          <a:xfrm>
            <a:off x="8443957" y="4464647"/>
            <a:ext cx="3213892" cy="1033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Price Prediction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4631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86095-D9E1-4497-8D2D-DE7F444D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l-GR" dirty="0"/>
              <a:t>Τα δεδομένα</a:t>
            </a:r>
            <a:endParaRPr lang="en-US" dirty="0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32A811C-4A88-4B04-A697-A71914D7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2800" dirty="0"/>
              <a:t>Real Houses sold at Spitogatos.gr</a:t>
            </a:r>
          </a:p>
          <a:p>
            <a:r>
              <a:rPr lang="en-US" sz="2800" dirty="0"/>
              <a:t>Place: Egaleo</a:t>
            </a:r>
          </a:p>
          <a:p>
            <a:r>
              <a:rPr lang="en-US" sz="2800" dirty="0"/>
              <a:t>Houses: All kinds</a:t>
            </a:r>
          </a:p>
          <a:p>
            <a:r>
              <a:rPr lang="en-US" sz="2800" dirty="0"/>
              <a:t>Number: 600</a:t>
            </a:r>
          </a:p>
          <a:p>
            <a:r>
              <a:rPr lang="en-US" sz="2800" dirty="0"/>
              <a:t>HTML extraction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ACA3C-6B01-49BC-8E0C-E3A968FF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5" y="1580153"/>
            <a:ext cx="7051473" cy="31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6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C435F-7A0B-4282-B36F-8CA7B785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048494"/>
          </a:xfrm>
        </p:spPr>
        <p:txBody>
          <a:bodyPr>
            <a:normAutofit/>
          </a:bodyPr>
          <a:lstStyle/>
          <a:p>
            <a:r>
              <a:rPr lang="el-GR" sz="3600" dirty="0">
                <a:solidFill>
                  <a:srgbClr val="FFFFFF"/>
                </a:solidFill>
              </a:rPr>
              <a:t>Τα Δεδομένα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BFDC02-C342-48DE-BCE1-ECE897B8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98" y="2190972"/>
            <a:ext cx="3174388" cy="4423989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20 Features</a:t>
            </a:r>
            <a:endParaRPr lang="el-GR" sz="2400" dirty="0">
              <a:solidFill>
                <a:srgbClr val="FFFFFF"/>
              </a:solidFill>
            </a:endParaRP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l-GR" sz="2400" dirty="0">
                <a:solidFill>
                  <a:srgbClr val="FFFFFF"/>
                </a:solidFill>
              </a:rPr>
              <a:t>Έντονη σχέση μεταξύ κάποιων </a:t>
            </a:r>
            <a:r>
              <a:rPr lang="en-US" sz="2400" dirty="0">
                <a:solidFill>
                  <a:srgbClr val="FFFFFF"/>
                </a:solidFill>
              </a:rPr>
              <a:t>features</a:t>
            </a:r>
            <a:endParaRPr lang="el-GR" sz="2400" dirty="0">
              <a:solidFill>
                <a:srgbClr val="FFFFFF"/>
              </a:solidFill>
            </a:endParaRP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l-GR" sz="2400" dirty="0">
                <a:solidFill>
                  <a:srgbClr val="FFFFFF"/>
                </a:solidFill>
              </a:rPr>
              <a:t>Εξάρτηση από τυχαίους χρήστες χωρίς έλεγχο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l-GR" sz="2400" dirty="0">
                <a:solidFill>
                  <a:srgbClr val="FFFFFF"/>
                </a:solidFill>
              </a:rPr>
              <a:t>Κατηγορικά δεδομένα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5BE07D82-04DE-452D-BC46-8483D86E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25" y="1041083"/>
            <a:ext cx="6927103" cy="51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1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86095-D9E1-4497-8D2D-DE7F444D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l-GR" dirty="0"/>
              <a:t>Τα </a:t>
            </a:r>
            <a:r>
              <a:rPr lang="en-US" dirty="0"/>
              <a:t>Features</a:t>
            </a:r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32A811C-4A88-4B04-A697-A71914D7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2800" dirty="0"/>
              <a:t>Correlation Heatmap</a:t>
            </a:r>
          </a:p>
          <a:p>
            <a:r>
              <a:rPr lang="el-GR" sz="2800" dirty="0"/>
              <a:t>Τα δωμάτια και τα μπάνια, όπως και ο όροφος έχουν μεγάλη συσχέτιση</a:t>
            </a:r>
          </a:p>
          <a:p>
            <a:r>
              <a:rPr lang="el-GR" sz="2800" dirty="0"/>
              <a:t>Ομαλά κατανεμημένα δεδομένα στο υπόλοιπο κομμάτι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ADBD8-4CD5-4E55-952B-3BED3611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7" y="1204994"/>
            <a:ext cx="7359169" cy="44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4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35F-7A0B-4282-B36F-8CA7B785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Επεξεργασία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1529-04BB-4AFE-BFDA-7D09B481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sz="4000" dirty="0"/>
              <a:t>Αφαίρεση ακραίων τιμών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4000" dirty="0"/>
              <a:t>Αφαίρεση των ψεύτικων δεδομένων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l-GR" sz="4000" dirty="0"/>
              <a:t>Διαχείριση δεδομένων με κατηγορίες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4000" dirty="0"/>
              <a:t>Γενική αλλαγή στα δεδομένα ώστε να έχουν κοινή πληροφορία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531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53D438-0680-44D3-8F0C-62B2D60D5DD0}"/>
              </a:ext>
            </a:extLst>
          </p:cNvPr>
          <p:cNvSpPr/>
          <p:nvPr/>
        </p:nvSpPr>
        <p:spPr>
          <a:xfrm>
            <a:off x="1074294" y="4067022"/>
            <a:ext cx="10043410" cy="1994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C435F-7A0B-4282-B36F-8CA7B785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Επιλογή τυχαιότητας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1529-04BB-4AFE-BFDA-7D09B481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618" y="2001155"/>
            <a:ext cx="7192280" cy="1994518"/>
          </a:xfrm>
        </p:spPr>
        <p:txBody>
          <a:bodyPr>
            <a:normAutofit/>
          </a:bodyPr>
          <a:lstStyle/>
          <a:p>
            <a:pPr algn="just"/>
            <a:r>
              <a:rPr lang="el-GR" sz="3100" dirty="0"/>
              <a:t>Για να πετύχουμε ομογενοποίηση των τυχαίων </a:t>
            </a:r>
            <a:r>
              <a:rPr lang="en-US" sz="3100" dirty="0"/>
              <a:t>train, validation </a:t>
            </a:r>
            <a:r>
              <a:rPr lang="el-GR" sz="3100" dirty="0"/>
              <a:t>και </a:t>
            </a:r>
            <a:r>
              <a:rPr lang="en-US" sz="3100" dirty="0"/>
              <a:t>test set</a:t>
            </a:r>
            <a:r>
              <a:rPr lang="el-GR" sz="3100" dirty="0"/>
              <a:t> χρησιμοποιήθηκε η μέθοδος </a:t>
            </a:r>
            <a:r>
              <a:rPr lang="en-US" sz="3100" dirty="0"/>
              <a:t>Stratified Sampling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34F0AA-2164-46E1-A539-205387DDD50D}"/>
              </a:ext>
            </a:extLst>
          </p:cNvPr>
          <p:cNvSpPr txBox="1">
            <a:spLocks/>
          </p:cNvSpPr>
          <p:nvPr/>
        </p:nvSpPr>
        <p:spPr>
          <a:xfrm>
            <a:off x="1395663" y="4138371"/>
            <a:ext cx="9427235" cy="19945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3200" dirty="0">
                <a:solidFill>
                  <a:schemeClr val="bg2">
                    <a:lumMod val="50000"/>
                  </a:schemeClr>
                </a:solidFill>
              </a:rPr>
              <a:t>«Τυχερότερη» Δειγματοληψία</a:t>
            </a:r>
          </a:p>
          <a:p>
            <a:pPr algn="ctr"/>
            <a:r>
              <a:rPr lang="el-GR" sz="3200" dirty="0">
                <a:solidFill>
                  <a:schemeClr val="bg2">
                    <a:lumMod val="50000"/>
                  </a:schemeClr>
                </a:solidFill>
              </a:rPr>
              <a:t>Χρήσιμη για δεδομένα μεγάλης έκτασης τιμών</a:t>
            </a:r>
          </a:p>
          <a:p>
            <a:pPr algn="ctr"/>
            <a:r>
              <a:rPr lang="el-GR" sz="3200" dirty="0">
                <a:solidFill>
                  <a:schemeClr val="bg2">
                    <a:lumMod val="50000"/>
                  </a:schemeClr>
                </a:solidFill>
              </a:rPr>
              <a:t>Καλύτερα αποτελέσματα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Random sampling: stratified sampling">
            <a:extLst>
              <a:ext uri="{FF2B5EF4-FFF2-40B4-BE49-F238E27FC236}">
                <a16:creationId xmlns:a16="http://schemas.microsoft.com/office/drawing/2014/main" id="{E3AE8B3A-6B70-42B1-A5E9-7EE0145CC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08" y="2001155"/>
            <a:ext cx="2094708" cy="182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35F-7A0B-4282-B36F-8CA7B785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Τα 3 </a:t>
            </a:r>
            <a:r>
              <a:rPr lang="en-US" dirty="0"/>
              <a:t>data sets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EB7B8-DEDD-4FF8-8369-73C5B35781BB}"/>
              </a:ext>
            </a:extLst>
          </p:cNvPr>
          <p:cNvSpPr txBox="1"/>
          <p:nvPr/>
        </p:nvSpPr>
        <p:spPr>
          <a:xfrm>
            <a:off x="6844391" y="2475029"/>
            <a:ext cx="416726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70%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endParaRPr lang="el-G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l-GR" sz="2400" dirty="0"/>
          </a:p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10% validation</a:t>
            </a:r>
            <a:endParaRPr lang="el-G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endParaRPr lang="el-G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acc &lt; Test acc</a:t>
            </a:r>
            <a:endParaRPr lang="en-US" sz="2400" dirty="0"/>
          </a:p>
        </p:txBody>
      </p:sp>
      <p:pic>
        <p:nvPicPr>
          <p:cNvPr id="2050" name="Picture 2" descr="Train, Validation, and Test Set: How to Split Your Machine Learning Data">
            <a:extLst>
              <a:ext uri="{FF2B5EF4-FFF2-40B4-BE49-F238E27FC236}">
                <a16:creationId xmlns:a16="http://schemas.microsoft.com/office/drawing/2014/main" id="{4A109466-855C-4CF5-A90B-72C3CA323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9"/>
          <a:stretch/>
        </p:blipFill>
        <p:spPr bwMode="auto">
          <a:xfrm>
            <a:off x="1846237" y="2112103"/>
            <a:ext cx="4745490" cy="34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6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D60E-207C-40E9-A15B-AE9CEA9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Πειραματισμός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02F7-8995-44B2-A523-87E25ABB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19398" cy="44548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l-GR" sz="3200" dirty="0"/>
              <a:t>Καλύτερα αποτελέσματα από </a:t>
            </a:r>
            <a:r>
              <a:rPr lang="en-US" sz="3200" dirty="0"/>
              <a:t>Random Forest</a:t>
            </a:r>
            <a:endParaRPr lang="el-G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3200" dirty="0"/>
              <a:t> Χρησιμοποιείται το </a:t>
            </a:r>
            <a:r>
              <a:rPr lang="en-US" sz="3200" dirty="0"/>
              <a:t>Validation Set</a:t>
            </a:r>
            <a:r>
              <a:rPr lang="el-GR" sz="3200" dirty="0"/>
              <a:t> ώστε να ελέγξουμε το μοντέλο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3200" dirty="0"/>
              <a:t> Μεταφορά μοντέλου σε </a:t>
            </a:r>
            <a:r>
              <a:rPr lang="en-US" sz="3200" dirty="0"/>
              <a:t>UI app </a:t>
            </a:r>
            <a:r>
              <a:rPr lang="el-GR" sz="3200" dirty="0"/>
              <a:t>ώστε ένας χρήστης να εισάγει στοιχεία για να γίνει το </a:t>
            </a:r>
            <a:r>
              <a:rPr lang="en-US" sz="3200" dirty="0"/>
              <a:t>prediction</a:t>
            </a:r>
            <a:r>
              <a:rPr lang="el-GR" sz="3200" dirty="0"/>
              <a:t>.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3200" dirty="0"/>
              <a:t> </a:t>
            </a:r>
            <a:r>
              <a:rPr lang="en-US" sz="3200" dirty="0"/>
              <a:t>Python 3</a:t>
            </a:r>
            <a:r>
              <a:rPr lang="el-GR" sz="3200" dirty="0"/>
              <a:t>: </a:t>
            </a:r>
            <a:r>
              <a:rPr lang="en-US" sz="3200" dirty="0"/>
              <a:t>pandas, pickle, </a:t>
            </a:r>
            <a:r>
              <a:rPr lang="en-US" sz="3200" dirty="0" err="1"/>
              <a:t>sklearn</a:t>
            </a:r>
            <a:endParaRPr lang="el-GR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FB01-5393-4E84-90D0-CA21219D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78" y="2030278"/>
            <a:ext cx="4427301" cy="38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0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</TotalTime>
  <Words>230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House Price Prediction Using Machine Learning</vt:lpstr>
      <vt:lpstr>Ποιά ήταν η εργασία μας</vt:lpstr>
      <vt:lpstr>Τα δεδομένα</vt:lpstr>
      <vt:lpstr>Τα Δεδομένα</vt:lpstr>
      <vt:lpstr>Τα Features</vt:lpstr>
      <vt:lpstr>Επεξεργασία Δεδομένων</vt:lpstr>
      <vt:lpstr>Επιλογή τυχαιότητας</vt:lpstr>
      <vt:lpstr>Τα 3 data sets</vt:lpstr>
      <vt:lpstr>Πειραματισμός</vt:lpstr>
      <vt:lpstr>Αποτελέσματα</vt:lpstr>
      <vt:lpstr>Σας ευχαριστούμε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Fictitious Play and Reinforcement Learning for Computing Equilibria </dc:title>
  <dc:creator>KONSTANTINOS SKOUROGIANNIS</dc:creator>
  <cp:lastModifiedBy>KONSTANTINOS SKOUROGIANNIS</cp:lastModifiedBy>
  <cp:revision>19</cp:revision>
  <dcterms:created xsi:type="dcterms:W3CDTF">2022-01-17T20:56:43Z</dcterms:created>
  <dcterms:modified xsi:type="dcterms:W3CDTF">2022-02-14T17:21:36Z</dcterms:modified>
</cp:coreProperties>
</file>