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7"/>
  </p:notesMasterIdLst>
  <p:sldIdLst>
    <p:sldId id="256" r:id="rId2"/>
    <p:sldId id="261" r:id="rId3"/>
    <p:sldId id="262" r:id="rId4"/>
    <p:sldId id="274" r:id="rId5"/>
    <p:sldId id="273" r:id="rId6"/>
    <p:sldId id="291" r:id="rId7"/>
    <p:sldId id="284" r:id="rId8"/>
    <p:sldId id="285" r:id="rId9"/>
    <p:sldId id="286" r:id="rId10"/>
    <p:sldId id="287" r:id="rId11"/>
    <p:sldId id="288" r:id="rId12"/>
    <p:sldId id="290" r:id="rId13"/>
    <p:sldId id="289" r:id="rId14"/>
    <p:sldId id="270" r:id="rId15"/>
    <p:sldId id="27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9EE"/>
    <a:srgbClr val="CE5B54"/>
    <a:srgbClr val="00B050"/>
    <a:srgbClr val="E25E54"/>
    <a:srgbClr val="AB6964"/>
    <a:srgbClr val="CB2F23"/>
    <a:srgbClr val="C42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16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6509fc101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6509fc101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981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6509fc101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6509fc101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69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6509fc101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6509fc101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086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6509fc101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6509fc101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56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100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335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6509fc101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6509fc101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98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6509fc101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6509fc101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51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6509fc101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6509fc101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692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6509fc101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6509fc101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934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6509fc101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6509fc101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379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6509fc101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6509fc101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048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6509fc101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6509fc101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41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6509fc101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6509fc101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42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Διαφάνεια τίτλου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1728788" cy="5143500"/>
            <a:chOff x="0" y="0"/>
            <a:chExt cx="2305051" cy="6858000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2"/>
          <p:cNvSpPr txBox="1">
            <a:spLocks noGrp="1"/>
          </p:cNvSpPr>
          <p:nvPr>
            <p:ph type="ctrTitle"/>
          </p:nvPr>
        </p:nvSpPr>
        <p:spPr>
          <a:xfrm>
            <a:off x="1407318" y="841772"/>
            <a:ext cx="65937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ubTitle" idx="1"/>
          </p:nvPr>
        </p:nvSpPr>
        <p:spPr>
          <a:xfrm>
            <a:off x="1407318" y="2701528"/>
            <a:ext cx="65937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 sz="15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dt" idx="10"/>
          </p:nvPr>
        </p:nvSpPr>
        <p:spPr>
          <a:xfrm>
            <a:off x="5308133" y="40576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ftr" idx="11"/>
          </p:nvPr>
        </p:nvSpPr>
        <p:spPr>
          <a:xfrm>
            <a:off x="1407318" y="4057651"/>
            <a:ext cx="384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sldNum" idx="12"/>
          </p:nvPr>
        </p:nvSpPr>
        <p:spPr>
          <a:xfrm>
            <a:off x="7422683" y="4057649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Πανοραμική εικόνα με λεζάντα">
  <p:cSld name="Πανοραμική εικόνα με λεζάντα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856057" y="3228498"/>
            <a:ext cx="74343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1"/>
          <p:cNvSpPr>
            <a:spLocks noGrp="1"/>
          </p:cNvSpPr>
          <p:nvPr>
            <p:ph type="pic" idx="2"/>
          </p:nvPr>
        </p:nvSpPr>
        <p:spPr>
          <a:xfrm>
            <a:off x="856058" y="454819"/>
            <a:ext cx="7434300" cy="2474700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856023" y="3843015"/>
            <a:ext cx="74331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1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Τίτλος και λεζάντα">
  <p:cSld name="Τίτλος και λεζάντα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>
            <a:spLocks noGrp="1"/>
          </p:cNvSpPr>
          <p:nvPr>
            <p:ph type="title"/>
          </p:nvPr>
        </p:nvSpPr>
        <p:spPr>
          <a:xfrm>
            <a:off x="856092" y="457200"/>
            <a:ext cx="74295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2"/>
          <p:cNvSpPr txBox="1">
            <a:spLocks noGrp="1"/>
          </p:cNvSpPr>
          <p:nvPr>
            <p:ph type="body" idx="1"/>
          </p:nvPr>
        </p:nvSpPr>
        <p:spPr>
          <a:xfrm>
            <a:off x="856057" y="3314699"/>
            <a:ext cx="74283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175" name="Google Shape;175;p12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Εισαγωγικά με λεζάντα">
  <p:cSld name="Εισαγωγικά με λεζάντα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1084659" y="457199"/>
            <a:ext cx="6977100" cy="20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body" idx="1"/>
          </p:nvPr>
        </p:nvSpPr>
        <p:spPr>
          <a:xfrm>
            <a:off x="1290483" y="2524168"/>
            <a:ext cx="6564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body" idx="2"/>
          </p:nvPr>
        </p:nvSpPr>
        <p:spPr>
          <a:xfrm>
            <a:off x="856058" y="3232439"/>
            <a:ext cx="7429500" cy="11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677634" y="549295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l" sz="6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1100"/>
          </a:p>
        </p:txBody>
      </p:sp>
      <p:sp>
        <p:nvSpPr>
          <p:cNvPr id="186" name="Google Shape;186;p13"/>
          <p:cNvSpPr txBox="1"/>
          <p:nvPr/>
        </p:nvSpPr>
        <p:spPr>
          <a:xfrm>
            <a:off x="7903028" y="207372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l" sz="6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Κάρτα ονόματος">
  <p:cSld name="Κάρτα ονόματος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856057" y="1600531"/>
            <a:ext cx="7429500" cy="18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body" idx="1"/>
          </p:nvPr>
        </p:nvSpPr>
        <p:spPr>
          <a:xfrm>
            <a:off x="856023" y="3493241"/>
            <a:ext cx="74283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στήλες">
  <p:cSld name="3 στήλες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1"/>
          </p:nvPr>
        </p:nvSpPr>
        <p:spPr>
          <a:xfrm>
            <a:off x="856057" y="2005847"/>
            <a:ext cx="2397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2"/>
          </p:nvPr>
        </p:nvSpPr>
        <p:spPr>
          <a:xfrm>
            <a:off x="845938" y="2520197"/>
            <a:ext cx="2406600" cy="18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body" idx="3"/>
          </p:nvPr>
        </p:nvSpPr>
        <p:spPr>
          <a:xfrm>
            <a:off x="3386075" y="2008226"/>
            <a:ext cx="2388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4"/>
          </p:nvPr>
        </p:nvSpPr>
        <p:spPr>
          <a:xfrm>
            <a:off x="3378160" y="2522576"/>
            <a:ext cx="2397000" cy="18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5"/>
          </p:nvPr>
        </p:nvSpPr>
        <p:spPr>
          <a:xfrm>
            <a:off x="5889332" y="2005847"/>
            <a:ext cx="23961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6"/>
          </p:nvPr>
        </p:nvSpPr>
        <p:spPr>
          <a:xfrm>
            <a:off x="5889332" y="2520197"/>
            <a:ext cx="2396100" cy="18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Στήλη 3 εικόνων">
  <p:cSld name="Στήλη 3 εικόνων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xfrm>
            <a:off x="856058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body" idx="1"/>
          </p:nvPr>
        </p:nvSpPr>
        <p:spPr>
          <a:xfrm>
            <a:off x="856060" y="3303447"/>
            <a:ext cx="23964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07" name="Google Shape;207;p16"/>
          <p:cNvSpPr>
            <a:spLocks noGrp="1"/>
          </p:cNvSpPr>
          <p:nvPr>
            <p:ph type="pic" idx="2"/>
          </p:nvPr>
        </p:nvSpPr>
        <p:spPr>
          <a:xfrm>
            <a:off x="856060" y="2000249"/>
            <a:ext cx="2396400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3"/>
          </p:nvPr>
        </p:nvSpPr>
        <p:spPr>
          <a:xfrm>
            <a:off x="856060" y="3735643"/>
            <a:ext cx="23964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4"/>
          </p:nvPr>
        </p:nvSpPr>
        <p:spPr>
          <a:xfrm>
            <a:off x="3366790" y="3303447"/>
            <a:ext cx="24003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10" name="Google Shape;210;p16"/>
          <p:cNvSpPr>
            <a:spLocks noGrp="1"/>
          </p:cNvSpPr>
          <p:nvPr>
            <p:ph type="pic" idx="5"/>
          </p:nvPr>
        </p:nvSpPr>
        <p:spPr>
          <a:xfrm>
            <a:off x="3366790" y="2000249"/>
            <a:ext cx="2399100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body" idx="6"/>
          </p:nvPr>
        </p:nvSpPr>
        <p:spPr>
          <a:xfrm>
            <a:off x="3365695" y="3735643"/>
            <a:ext cx="24003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7"/>
          </p:nvPr>
        </p:nvSpPr>
        <p:spPr>
          <a:xfrm>
            <a:off x="5889425" y="3303446"/>
            <a:ext cx="23931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13" name="Google Shape;213;p16"/>
          <p:cNvSpPr>
            <a:spLocks noGrp="1"/>
          </p:cNvSpPr>
          <p:nvPr>
            <p:ph type="pic" idx="8"/>
          </p:nvPr>
        </p:nvSpPr>
        <p:spPr>
          <a:xfrm>
            <a:off x="5889332" y="2000249"/>
            <a:ext cx="2396100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body" idx="9"/>
          </p:nvPr>
        </p:nvSpPr>
        <p:spPr>
          <a:xfrm>
            <a:off x="5889332" y="3735640"/>
            <a:ext cx="23961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Τίτλος και Κατακόρυφο κείμενο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body" idx="1"/>
          </p:nvPr>
        </p:nvSpPr>
        <p:spPr>
          <a:xfrm rot="5400000">
            <a:off x="3242708" y="-699535"/>
            <a:ext cx="2656200" cy="74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Κατακόρυφος τίτλος και Κείμενο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 rot="5400000">
            <a:off x="5590508" y="1648349"/>
            <a:ext cx="3886200" cy="15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body" idx="1"/>
          </p:nvPr>
        </p:nvSpPr>
        <p:spPr>
          <a:xfrm rot="5400000">
            <a:off x="1818750" y="-505351"/>
            <a:ext cx="3886200" cy="5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Τίτλος και περιεχόμενο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Κενό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Κεφαλίδα ενότητας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856058" y="1064419"/>
            <a:ext cx="74295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856058" y="3318272"/>
            <a:ext cx="74295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Δύο περιεχόμενα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856057" y="1687114"/>
            <a:ext cx="36588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2"/>
          </p:nvPr>
        </p:nvSpPr>
        <p:spPr>
          <a:xfrm>
            <a:off x="4629150" y="1687114"/>
            <a:ext cx="36564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Σύγκριση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856058" y="464344"/>
            <a:ext cx="74295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body" idx="1"/>
          </p:nvPr>
        </p:nvSpPr>
        <p:spPr>
          <a:xfrm>
            <a:off x="1027514" y="1687114"/>
            <a:ext cx="3487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2"/>
          </p:nvPr>
        </p:nvSpPr>
        <p:spPr>
          <a:xfrm>
            <a:off x="856057" y="2305048"/>
            <a:ext cx="3658800" cy="20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3"/>
          </p:nvPr>
        </p:nvSpPr>
        <p:spPr>
          <a:xfrm>
            <a:off x="4800606" y="1687114"/>
            <a:ext cx="34851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4"/>
          </p:nvPr>
        </p:nvSpPr>
        <p:spPr>
          <a:xfrm>
            <a:off x="4629150" y="2305048"/>
            <a:ext cx="3656400" cy="20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Μόνο τίτλος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8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Περιεχόμενο με λεζάντα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860029" y="457201"/>
            <a:ext cx="2892000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3867150" y="444500"/>
            <a:ext cx="4418400" cy="38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2"/>
          </p:nvPr>
        </p:nvSpPr>
        <p:spPr>
          <a:xfrm>
            <a:off x="860029" y="1687114"/>
            <a:ext cx="28920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Εικόνα με λεζάντα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4450800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0"/>
          <p:cNvSpPr>
            <a:spLocks noGrp="1"/>
          </p:cNvSpPr>
          <p:nvPr>
            <p:ph type="pic" idx="2"/>
          </p:nvPr>
        </p:nvSpPr>
        <p:spPr>
          <a:xfrm>
            <a:off x="5535541" y="457201"/>
            <a:ext cx="2750100" cy="388620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856057" y="1687114"/>
            <a:ext cx="44508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0716" y="0"/>
            <a:ext cx="9040416" cy="5143500"/>
            <a:chOff x="-14288" y="0"/>
            <a:chExt cx="12053888" cy="6858000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5"/>
              <a:chOff x="11364912" y="0"/>
              <a:chExt cx="674688" cy="6848475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700" cy="252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1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746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92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65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1" name="Google Shape;51;p1"/>
          <p:cNvSpPr txBox="1">
            <a:spLocks noGrp="1"/>
          </p:cNvSpPr>
          <p:nvPr>
            <p:ph type="sldNum" idx="12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>
            <a:spLocks noGrp="1"/>
          </p:cNvSpPr>
          <p:nvPr>
            <p:ph type="ctrTitle"/>
          </p:nvPr>
        </p:nvSpPr>
        <p:spPr>
          <a:xfrm>
            <a:off x="1042524" y="1504060"/>
            <a:ext cx="6259795" cy="1974078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4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Εξαγωγή υπογραφών από κείμενο και σύγκριση στη βάση δεδομένων</a:t>
            </a:r>
            <a:endParaRPr lang="en-US" sz="4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1"/>
          </p:nvPr>
        </p:nvSpPr>
        <p:spPr>
          <a:xfrm>
            <a:off x="1841681" y="3478138"/>
            <a:ext cx="6593700" cy="1243744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 algn="r"/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ΣΚΟΥΡΟΓΙΑΝΝΗΣ ΚΩΝΣΤΑΝΤΙΝΟΣ 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MTN</a:t>
            </a:r>
            <a:r>
              <a:rPr lang="el-GR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2115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/>
            <a:r>
              <a:rPr lang="el-GR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ΠΑΛΛΗΚΑΡΗΣ ΗΡΑΚΛΗΣ ΜΤΝ2119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247;p20">
            <a:extLst>
              <a:ext uri="{FF2B5EF4-FFF2-40B4-BE49-F238E27FC236}">
                <a16:creationId xmlns:a16="http://schemas.microsoft.com/office/drawing/2014/main" id="{3E1DCA3B-4286-45F0-8045-CD2B85B41482}"/>
              </a:ext>
            </a:extLst>
          </p:cNvPr>
          <p:cNvSpPr txBox="1"/>
          <p:nvPr/>
        </p:nvSpPr>
        <p:spPr>
          <a:xfrm>
            <a:off x="358588" y="299714"/>
            <a:ext cx="85344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Comparison by Signature</a:t>
            </a:r>
            <a:endParaRPr sz="36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sp>
        <p:nvSpPr>
          <p:cNvPr id="26" name="Google Shape;247;p20">
            <a:extLst>
              <a:ext uri="{FF2B5EF4-FFF2-40B4-BE49-F238E27FC236}">
                <a16:creationId xmlns:a16="http://schemas.microsoft.com/office/drawing/2014/main" id="{876DF866-8F3F-F196-A160-66073BBEEB2E}"/>
              </a:ext>
            </a:extLst>
          </p:cNvPr>
          <p:cNvSpPr txBox="1"/>
          <p:nvPr/>
        </p:nvSpPr>
        <p:spPr>
          <a:xfrm>
            <a:off x="1325519" y="1422628"/>
            <a:ext cx="6271691" cy="333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Formatting </a:t>
            </a: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νέας εικόνας που έδωσε ο χρήστης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Κλήση όλων των εικόνων της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DB</a:t>
            </a: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προς σύγκριση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Σύγκριση εικόνων βάση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hash </a:t>
            </a: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και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thumbnails</a:t>
            </a: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ή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Σύγκριση εικόνων βάση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MSE </a:t>
            </a: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και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SSIM</a:t>
            </a:r>
            <a:endParaRPr lang="el-GR" sz="2400" dirty="0">
              <a:solidFill>
                <a:schemeClr val="bg1"/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Αποθήκευση τοπ 5 αποτελεσμάτων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353799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247;p20">
            <a:extLst>
              <a:ext uri="{FF2B5EF4-FFF2-40B4-BE49-F238E27FC236}">
                <a16:creationId xmlns:a16="http://schemas.microsoft.com/office/drawing/2014/main" id="{3E1DCA3B-4286-45F0-8045-CD2B85B41482}"/>
              </a:ext>
            </a:extLst>
          </p:cNvPr>
          <p:cNvSpPr txBox="1"/>
          <p:nvPr/>
        </p:nvSpPr>
        <p:spPr>
          <a:xfrm>
            <a:off x="358588" y="299714"/>
            <a:ext cx="85344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User Interface</a:t>
            </a:r>
            <a:endParaRPr sz="36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A173CD-B084-E6FD-F336-537D78509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127" y="1033514"/>
            <a:ext cx="2965393" cy="17363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3D0D15-ED2B-441F-6EAC-8487B3170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127" y="3012157"/>
            <a:ext cx="2965393" cy="1306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62BA7-04C3-883E-A261-BCBD50FBBE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1358" y="1033514"/>
            <a:ext cx="4219145" cy="38102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8CC816-17C1-E59C-FA5B-06576A7ADCB9}"/>
              </a:ext>
            </a:extLst>
          </p:cNvPr>
          <p:cNvSpPr/>
          <p:nvPr/>
        </p:nvSpPr>
        <p:spPr>
          <a:xfrm>
            <a:off x="5409488" y="1828800"/>
            <a:ext cx="538385" cy="5554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2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247;p20">
            <a:extLst>
              <a:ext uri="{FF2B5EF4-FFF2-40B4-BE49-F238E27FC236}">
                <a16:creationId xmlns:a16="http://schemas.microsoft.com/office/drawing/2014/main" id="{3E1DCA3B-4286-45F0-8045-CD2B85B41482}"/>
              </a:ext>
            </a:extLst>
          </p:cNvPr>
          <p:cNvSpPr txBox="1"/>
          <p:nvPr/>
        </p:nvSpPr>
        <p:spPr>
          <a:xfrm>
            <a:off x="358588" y="299714"/>
            <a:ext cx="85344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User Interface</a:t>
            </a:r>
            <a:endParaRPr sz="36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8AC8A4F-122E-D98F-64D9-B359A38F8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138" y="1193482"/>
            <a:ext cx="6759723" cy="351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0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247;p20">
            <a:extLst>
              <a:ext uri="{FF2B5EF4-FFF2-40B4-BE49-F238E27FC236}">
                <a16:creationId xmlns:a16="http://schemas.microsoft.com/office/drawing/2014/main" id="{3E1DCA3B-4286-45F0-8045-CD2B85B41482}"/>
              </a:ext>
            </a:extLst>
          </p:cNvPr>
          <p:cNvSpPr txBox="1"/>
          <p:nvPr/>
        </p:nvSpPr>
        <p:spPr>
          <a:xfrm>
            <a:off x="358588" y="299714"/>
            <a:ext cx="85344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Database</a:t>
            </a:r>
            <a:endParaRPr sz="36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sp>
        <p:nvSpPr>
          <p:cNvPr id="26" name="Google Shape;247;p20">
            <a:extLst>
              <a:ext uri="{FF2B5EF4-FFF2-40B4-BE49-F238E27FC236}">
                <a16:creationId xmlns:a16="http://schemas.microsoft.com/office/drawing/2014/main" id="{876DF866-8F3F-F196-A160-66073BBEEB2E}"/>
              </a:ext>
            </a:extLst>
          </p:cNvPr>
          <p:cNvSpPr txBox="1"/>
          <p:nvPr/>
        </p:nvSpPr>
        <p:spPr>
          <a:xfrm>
            <a:off x="1325519" y="1422628"/>
            <a:ext cx="6271691" cy="333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71D3EB-C624-8D2F-BC3E-F3AAC04EE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562" y="1422628"/>
            <a:ext cx="5476875" cy="70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DD40DC-DEDD-2920-E2BF-C0B902FC0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3464" y="2329317"/>
            <a:ext cx="44958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8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>
            <a:spLocks noGrp="1"/>
          </p:cNvSpPr>
          <p:nvPr>
            <p:ph type="ctrTitle"/>
          </p:nvPr>
        </p:nvSpPr>
        <p:spPr>
          <a:xfrm>
            <a:off x="1841681" y="1878496"/>
            <a:ext cx="2819771" cy="693254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4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Ερωτήσεις?</a:t>
            </a:r>
            <a:endParaRPr sz="4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phic 4" descr="Questions">
            <a:extLst>
              <a:ext uri="{FF2B5EF4-FFF2-40B4-BE49-F238E27FC236}">
                <a16:creationId xmlns:a16="http://schemas.microsoft.com/office/drawing/2014/main" id="{42AAF47B-4B73-421F-858C-74B88C672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6886" y="1439931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>
            <a:spLocks noGrp="1"/>
          </p:cNvSpPr>
          <p:nvPr>
            <p:ph type="ctrTitle"/>
          </p:nvPr>
        </p:nvSpPr>
        <p:spPr>
          <a:xfrm>
            <a:off x="1023730" y="2007705"/>
            <a:ext cx="7911548" cy="693254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4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Ευχαριστούμε για τον χρόνο σας!</a:t>
            </a:r>
            <a:endParaRPr sz="4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phic 5" descr="School boy">
            <a:extLst>
              <a:ext uri="{FF2B5EF4-FFF2-40B4-BE49-F238E27FC236}">
                <a16:creationId xmlns:a16="http://schemas.microsoft.com/office/drawing/2014/main" id="{83A36995-A0C4-405D-AE51-28081662E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3766" y="2871883"/>
            <a:ext cx="914400" cy="914400"/>
          </a:xfrm>
          <a:prstGeom prst="rect">
            <a:avLst/>
          </a:prstGeom>
        </p:spPr>
      </p:pic>
      <p:pic>
        <p:nvPicPr>
          <p:cNvPr id="10" name="Graphic 9" descr="School boy">
            <a:extLst>
              <a:ext uri="{FF2B5EF4-FFF2-40B4-BE49-F238E27FC236}">
                <a16:creationId xmlns:a16="http://schemas.microsoft.com/office/drawing/2014/main" id="{927F8FD3-2471-4666-B414-CF77C1766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5836" y="28718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0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/>
        </p:nvSpPr>
        <p:spPr>
          <a:xfrm>
            <a:off x="1042505" y="350685"/>
            <a:ext cx="693926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36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Ποια ήταν η εργασία μας</a:t>
            </a:r>
            <a:endParaRPr sz="36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sp>
        <p:nvSpPr>
          <p:cNvPr id="38" name="Google Shape;247;p20">
            <a:extLst>
              <a:ext uri="{FF2B5EF4-FFF2-40B4-BE49-F238E27FC236}">
                <a16:creationId xmlns:a16="http://schemas.microsoft.com/office/drawing/2014/main" id="{B40A9A55-0B84-4D29-8BC6-CE1E1D14BD6F}"/>
              </a:ext>
            </a:extLst>
          </p:cNvPr>
          <p:cNvSpPr txBox="1"/>
          <p:nvPr/>
        </p:nvSpPr>
        <p:spPr>
          <a:xfrm>
            <a:off x="3832451" y="1173237"/>
            <a:ext cx="1479097" cy="51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Extraction</a:t>
            </a:r>
            <a:endParaRPr sz="2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sp>
        <p:nvSpPr>
          <p:cNvPr id="51" name="Google Shape;247;p20">
            <a:extLst>
              <a:ext uri="{FF2B5EF4-FFF2-40B4-BE49-F238E27FC236}">
                <a16:creationId xmlns:a16="http://schemas.microsoft.com/office/drawing/2014/main" id="{C5939CF2-2BDE-439A-B00E-7FAB0297C2E8}"/>
              </a:ext>
            </a:extLst>
          </p:cNvPr>
          <p:cNvSpPr txBox="1"/>
          <p:nvPr/>
        </p:nvSpPr>
        <p:spPr>
          <a:xfrm>
            <a:off x="3683611" y="1813849"/>
            <a:ext cx="1776775" cy="51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Formatting</a:t>
            </a:r>
            <a:endParaRPr sz="2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sp>
        <p:nvSpPr>
          <p:cNvPr id="52" name="Google Shape;247;p20">
            <a:extLst>
              <a:ext uri="{FF2B5EF4-FFF2-40B4-BE49-F238E27FC236}">
                <a16:creationId xmlns:a16="http://schemas.microsoft.com/office/drawing/2014/main" id="{8CBD0355-16C0-2EEB-349C-D409BD23E4DE}"/>
              </a:ext>
            </a:extLst>
          </p:cNvPr>
          <p:cNvSpPr txBox="1"/>
          <p:nvPr/>
        </p:nvSpPr>
        <p:spPr>
          <a:xfrm>
            <a:off x="2948298" y="2413078"/>
            <a:ext cx="3247402" cy="51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Comparing Signatures</a:t>
            </a:r>
            <a:endParaRPr sz="2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sp>
        <p:nvSpPr>
          <p:cNvPr id="53" name="Google Shape;247;p20">
            <a:extLst>
              <a:ext uri="{FF2B5EF4-FFF2-40B4-BE49-F238E27FC236}">
                <a16:creationId xmlns:a16="http://schemas.microsoft.com/office/drawing/2014/main" id="{FCCC3896-8A07-6350-7A6B-1970BF9D8E3A}"/>
              </a:ext>
            </a:extLst>
          </p:cNvPr>
          <p:cNvSpPr txBox="1"/>
          <p:nvPr/>
        </p:nvSpPr>
        <p:spPr>
          <a:xfrm>
            <a:off x="3683611" y="2923555"/>
            <a:ext cx="1776775" cy="51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Database</a:t>
            </a:r>
            <a:endParaRPr sz="2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sp>
        <p:nvSpPr>
          <p:cNvPr id="54" name="Google Shape;247;p20">
            <a:extLst>
              <a:ext uri="{FF2B5EF4-FFF2-40B4-BE49-F238E27FC236}">
                <a16:creationId xmlns:a16="http://schemas.microsoft.com/office/drawing/2014/main" id="{7D5C5749-FEFC-A257-ECA7-5BBD0A7E00CD}"/>
              </a:ext>
            </a:extLst>
          </p:cNvPr>
          <p:cNvSpPr txBox="1"/>
          <p:nvPr/>
        </p:nvSpPr>
        <p:spPr>
          <a:xfrm>
            <a:off x="3465320" y="3521440"/>
            <a:ext cx="2213355" cy="51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Usable App</a:t>
            </a:r>
            <a:endParaRPr sz="2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pic>
        <p:nvPicPr>
          <p:cNvPr id="4" name="Graphic 3" descr="Signature with solid fill">
            <a:extLst>
              <a:ext uri="{FF2B5EF4-FFF2-40B4-BE49-F238E27FC236}">
                <a16:creationId xmlns:a16="http://schemas.microsoft.com/office/drawing/2014/main" id="{C930B832-B1C3-4349-9A0C-DAEB5F0EA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0269" y="2413078"/>
            <a:ext cx="510477" cy="510477"/>
          </a:xfrm>
          <a:prstGeom prst="rect">
            <a:avLst/>
          </a:prstGeom>
        </p:spPr>
      </p:pic>
      <p:pic>
        <p:nvPicPr>
          <p:cNvPr id="7" name="Graphic 6" descr="Contract with solid fill">
            <a:extLst>
              <a:ext uri="{FF2B5EF4-FFF2-40B4-BE49-F238E27FC236}">
                <a16:creationId xmlns:a16="http://schemas.microsoft.com/office/drawing/2014/main" id="{37FC7CCA-C692-B710-A242-0A42673C10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55456" y="1168801"/>
            <a:ext cx="510477" cy="510477"/>
          </a:xfrm>
          <a:prstGeom prst="rect">
            <a:avLst/>
          </a:prstGeom>
        </p:spPr>
      </p:pic>
      <p:pic>
        <p:nvPicPr>
          <p:cNvPr id="10" name="Graphic 9" descr="Bank check with solid fill">
            <a:extLst>
              <a:ext uri="{FF2B5EF4-FFF2-40B4-BE49-F238E27FC236}">
                <a16:creationId xmlns:a16="http://schemas.microsoft.com/office/drawing/2014/main" id="{5939397A-FA25-A99D-9D96-465EBA5A52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93075" y="1683421"/>
            <a:ext cx="733801" cy="733801"/>
          </a:xfrm>
          <a:prstGeom prst="rect">
            <a:avLst/>
          </a:prstGeom>
        </p:spPr>
      </p:pic>
      <p:pic>
        <p:nvPicPr>
          <p:cNvPr id="14" name="Graphic 13" descr="Internet with solid fill">
            <a:extLst>
              <a:ext uri="{FF2B5EF4-FFF2-40B4-BE49-F238E27FC236}">
                <a16:creationId xmlns:a16="http://schemas.microsoft.com/office/drawing/2014/main" id="{4B53DA63-7DEC-7F6F-3844-6490D3EAF1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78675" y="3851448"/>
            <a:ext cx="914400" cy="914400"/>
          </a:xfrm>
          <a:prstGeom prst="rect">
            <a:avLst/>
          </a:prstGeom>
        </p:spPr>
      </p:pic>
      <p:pic>
        <p:nvPicPr>
          <p:cNvPr id="16" name="Graphic 15" descr="Cloud Computing with solid fill">
            <a:extLst>
              <a:ext uri="{FF2B5EF4-FFF2-40B4-BE49-F238E27FC236}">
                <a16:creationId xmlns:a16="http://schemas.microsoft.com/office/drawing/2014/main" id="{C70BFDF7-D7D3-5C77-21E2-79B4EC682A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24719" y="3776678"/>
            <a:ext cx="914400" cy="914400"/>
          </a:xfrm>
          <a:prstGeom prst="rect">
            <a:avLst/>
          </a:prstGeom>
        </p:spPr>
      </p:pic>
      <p:pic>
        <p:nvPicPr>
          <p:cNvPr id="18" name="Graphic 17" descr="Database with solid fill">
            <a:extLst>
              <a:ext uri="{FF2B5EF4-FFF2-40B4-BE49-F238E27FC236}">
                <a16:creationId xmlns:a16="http://schemas.microsoft.com/office/drawing/2014/main" id="{4DB2E9CC-6A68-91A7-3462-206EBDE759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93132" y="2967259"/>
            <a:ext cx="510477" cy="51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2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247;p20">
            <a:extLst>
              <a:ext uri="{FF2B5EF4-FFF2-40B4-BE49-F238E27FC236}">
                <a16:creationId xmlns:a16="http://schemas.microsoft.com/office/drawing/2014/main" id="{3E1DCA3B-4286-45F0-8045-CD2B85B41482}"/>
              </a:ext>
            </a:extLst>
          </p:cNvPr>
          <p:cNvSpPr txBox="1"/>
          <p:nvPr/>
        </p:nvSpPr>
        <p:spPr>
          <a:xfrm>
            <a:off x="358588" y="299714"/>
            <a:ext cx="85344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36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Χρήση – Γιατί αυτόματη λειτουργία</a:t>
            </a:r>
            <a:endParaRPr sz="36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sp>
        <p:nvSpPr>
          <p:cNvPr id="26" name="Google Shape;247;p20">
            <a:extLst>
              <a:ext uri="{FF2B5EF4-FFF2-40B4-BE49-F238E27FC236}">
                <a16:creationId xmlns:a16="http://schemas.microsoft.com/office/drawing/2014/main" id="{876DF866-8F3F-F196-A160-66073BBEEB2E}"/>
              </a:ext>
            </a:extLst>
          </p:cNvPr>
          <p:cNvSpPr txBox="1"/>
          <p:nvPr/>
        </p:nvSpPr>
        <p:spPr>
          <a:xfrm>
            <a:off x="1095830" y="1256232"/>
            <a:ext cx="7270501" cy="120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Σε τράπεζες και υπηρεσίες μέρος της εργασίας είναι η αποθήκευση εγγράφων και οι βάσεις δεδομένων αρχείων οπότε λιγότερη γραφειοκρατία = πιο αποτελεσματικό προσωπικό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pic>
        <p:nvPicPr>
          <p:cNvPr id="3" name="Graphic 2" descr="Inbox with solid fill">
            <a:extLst>
              <a:ext uri="{FF2B5EF4-FFF2-40B4-BE49-F238E27FC236}">
                <a16:creationId xmlns:a16="http://schemas.microsoft.com/office/drawing/2014/main" id="{D15540A1-F8F5-287E-CE33-944D6F612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5509" y="3555908"/>
            <a:ext cx="914400" cy="914400"/>
          </a:xfrm>
          <a:prstGeom prst="rect">
            <a:avLst/>
          </a:prstGeom>
        </p:spPr>
      </p:pic>
      <p:pic>
        <p:nvPicPr>
          <p:cNvPr id="8" name="Graphic 7" descr="Office worker female with solid fill">
            <a:extLst>
              <a:ext uri="{FF2B5EF4-FFF2-40B4-BE49-F238E27FC236}">
                <a16:creationId xmlns:a16="http://schemas.microsoft.com/office/drawing/2014/main" id="{71F05AA6-D495-5AE7-36F4-3E6E095E4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1931" y="3489889"/>
            <a:ext cx="914400" cy="914400"/>
          </a:xfrm>
          <a:prstGeom prst="rect">
            <a:avLst/>
          </a:prstGeom>
        </p:spPr>
      </p:pic>
      <p:pic>
        <p:nvPicPr>
          <p:cNvPr id="10" name="Graphic 9" descr="Spinning Plates with solid fill">
            <a:extLst>
              <a:ext uri="{FF2B5EF4-FFF2-40B4-BE49-F238E27FC236}">
                <a16:creationId xmlns:a16="http://schemas.microsoft.com/office/drawing/2014/main" id="{1C8C3890-C174-198E-AA50-252C15825E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88529" y="2810714"/>
            <a:ext cx="914400" cy="914400"/>
          </a:xfrm>
          <a:prstGeom prst="rect">
            <a:avLst/>
          </a:prstGeom>
        </p:spPr>
      </p:pic>
      <p:pic>
        <p:nvPicPr>
          <p:cNvPr id="12" name="Graphic 11" descr="Online meeting with solid fill">
            <a:extLst>
              <a:ext uri="{FF2B5EF4-FFF2-40B4-BE49-F238E27FC236}">
                <a16:creationId xmlns:a16="http://schemas.microsoft.com/office/drawing/2014/main" id="{608CA046-6EDE-EF36-ACE5-94146EB029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51931" y="2641508"/>
            <a:ext cx="914400" cy="914400"/>
          </a:xfrm>
          <a:prstGeom prst="rect">
            <a:avLst/>
          </a:prstGeom>
        </p:spPr>
      </p:pic>
      <p:pic>
        <p:nvPicPr>
          <p:cNvPr id="14" name="Graphic 13" descr="Robot with solid fill">
            <a:extLst>
              <a:ext uri="{FF2B5EF4-FFF2-40B4-BE49-F238E27FC236}">
                <a16:creationId xmlns:a16="http://schemas.microsoft.com/office/drawing/2014/main" id="{13709174-5DBD-D0FF-C42E-F676663735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05509" y="2697429"/>
            <a:ext cx="914400" cy="914400"/>
          </a:xfrm>
          <a:prstGeom prst="rect">
            <a:avLst/>
          </a:prstGeom>
        </p:spPr>
      </p:pic>
      <p:pic>
        <p:nvPicPr>
          <p:cNvPr id="21" name="Graphic 20" descr="Contract with solid fill">
            <a:extLst>
              <a:ext uri="{FF2B5EF4-FFF2-40B4-BE49-F238E27FC236}">
                <a16:creationId xmlns:a16="http://schemas.microsoft.com/office/drawing/2014/main" id="{8E413165-B64B-C90A-2BB3-347A288786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3230" y="3356591"/>
            <a:ext cx="510477" cy="510477"/>
          </a:xfrm>
          <a:prstGeom prst="rect">
            <a:avLst/>
          </a:prstGeom>
        </p:spPr>
      </p:pic>
      <p:pic>
        <p:nvPicPr>
          <p:cNvPr id="22" name="Graphic 21" descr="Contract with solid fill">
            <a:extLst>
              <a:ext uri="{FF2B5EF4-FFF2-40B4-BE49-F238E27FC236}">
                <a16:creationId xmlns:a16="http://schemas.microsoft.com/office/drawing/2014/main" id="{66F23310-354F-BA06-F5DD-AD63D06917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2934" y="2346979"/>
            <a:ext cx="510477" cy="510477"/>
          </a:xfrm>
          <a:prstGeom prst="rect">
            <a:avLst/>
          </a:prstGeom>
        </p:spPr>
      </p:pic>
      <p:pic>
        <p:nvPicPr>
          <p:cNvPr id="23" name="Graphic 22" descr="Contract with solid fill">
            <a:extLst>
              <a:ext uri="{FF2B5EF4-FFF2-40B4-BE49-F238E27FC236}">
                <a16:creationId xmlns:a16="http://schemas.microsoft.com/office/drawing/2014/main" id="{2829FB93-8E4C-B8E1-AE44-B5EC7386D8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30196" y="2582673"/>
            <a:ext cx="510477" cy="510477"/>
          </a:xfrm>
          <a:prstGeom prst="rect">
            <a:avLst/>
          </a:prstGeom>
        </p:spPr>
      </p:pic>
      <p:pic>
        <p:nvPicPr>
          <p:cNvPr id="24" name="Graphic 23" descr="Bank check with solid fill">
            <a:extLst>
              <a:ext uri="{FF2B5EF4-FFF2-40B4-BE49-F238E27FC236}">
                <a16:creationId xmlns:a16="http://schemas.microsoft.com/office/drawing/2014/main" id="{77F9ECA2-F249-5652-D940-FD3D3705DC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95830" y="3793234"/>
            <a:ext cx="733801" cy="733801"/>
          </a:xfrm>
          <a:prstGeom prst="rect">
            <a:avLst/>
          </a:prstGeom>
        </p:spPr>
      </p:pic>
      <p:pic>
        <p:nvPicPr>
          <p:cNvPr id="25" name="Graphic 24" descr="Bank check with solid fill">
            <a:extLst>
              <a:ext uri="{FF2B5EF4-FFF2-40B4-BE49-F238E27FC236}">
                <a16:creationId xmlns:a16="http://schemas.microsoft.com/office/drawing/2014/main" id="{C8D4E890-B6EC-F447-BBEA-BF439CFDC8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24091" y="3495320"/>
            <a:ext cx="733801" cy="733801"/>
          </a:xfrm>
          <a:prstGeom prst="rect">
            <a:avLst/>
          </a:prstGeom>
        </p:spPr>
      </p:pic>
      <p:sp>
        <p:nvSpPr>
          <p:cNvPr id="29" name="Google Shape;247;p20">
            <a:extLst>
              <a:ext uri="{FF2B5EF4-FFF2-40B4-BE49-F238E27FC236}">
                <a16:creationId xmlns:a16="http://schemas.microsoft.com/office/drawing/2014/main" id="{BC3552B0-59E8-1E48-1B23-7C8945276B1F}"/>
              </a:ext>
            </a:extLst>
          </p:cNvPr>
          <p:cNvSpPr txBox="1"/>
          <p:nvPr/>
        </p:nvSpPr>
        <p:spPr>
          <a:xfrm>
            <a:off x="2657893" y="2641508"/>
            <a:ext cx="3696282" cy="2289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Αυτοματοποίηση ρουτινών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sz="20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sz="20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Περισσότερο προσωπικό σε μη αυτοματοποίσημες διαδικασίες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Π.χ. Μάρκετινγκ, Εκπαίδευση, 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Management</a:t>
            </a:r>
            <a:r>
              <a:rPr lang="el-GR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κ.α.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CF6453F-D1FF-8035-9F03-42DA5FBB2EC2}"/>
              </a:ext>
            </a:extLst>
          </p:cNvPr>
          <p:cNvSpPr/>
          <p:nvPr/>
        </p:nvSpPr>
        <p:spPr>
          <a:xfrm>
            <a:off x="2657892" y="3091709"/>
            <a:ext cx="3621355" cy="518679"/>
          </a:xfrm>
          <a:prstGeom prst="rightArrow">
            <a:avLst/>
          </a:prstGeom>
          <a:solidFill>
            <a:srgbClr val="E6E9EE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3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247;p20">
            <a:extLst>
              <a:ext uri="{FF2B5EF4-FFF2-40B4-BE49-F238E27FC236}">
                <a16:creationId xmlns:a16="http://schemas.microsoft.com/office/drawing/2014/main" id="{3E1DCA3B-4286-45F0-8045-CD2B85B41482}"/>
              </a:ext>
            </a:extLst>
          </p:cNvPr>
          <p:cNvSpPr txBox="1"/>
          <p:nvPr/>
        </p:nvSpPr>
        <p:spPr>
          <a:xfrm>
            <a:off x="358588" y="299714"/>
            <a:ext cx="85344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36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Δομή εφαρμογής</a:t>
            </a:r>
            <a:endParaRPr sz="36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3F3D8-0AE6-8F8A-8135-2D6F47982CB1}"/>
              </a:ext>
            </a:extLst>
          </p:cNvPr>
          <p:cNvSpPr/>
          <p:nvPr/>
        </p:nvSpPr>
        <p:spPr>
          <a:xfrm>
            <a:off x="904430" y="1256232"/>
            <a:ext cx="1958412" cy="999858"/>
          </a:xfrm>
          <a:prstGeom prst="rect">
            <a:avLst/>
          </a:prstGeom>
          <a:noFill/>
          <a:ln>
            <a:solidFill>
              <a:srgbClr val="E6E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UI Menu: </a:t>
            </a:r>
          </a:p>
          <a:p>
            <a:pPr algn="ctr"/>
            <a:r>
              <a:rPr lang="en-US" dirty="0"/>
              <a:t>Extraction</a:t>
            </a:r>
          </a:p>
          <a:p>
            <a:pPr algn="ctr"/>
            <a:r>
              <a:rPr lang="en-US" dirty="0"/>
              <a:t>Compare by </a:t>
            </a:r>
            <a:r>
              <a:rPr lang="el-GR" dirty="0"/>
              <a:t>ΑΦΜ</a:t>
            </a:r>
            <a:endParaRPr lang="en-US" dirty="0"/>
          </a:p>
          <a:p>
            <a:pPr algn="ctr"/>
            <a:r>
              <a:rPr lang="en-US" dirty="0"/>
              <a:t>Compare by Sig only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43C77E-8289-4B37-B419-04CBA57BC5B2}"/>
              </a:ext>
            </a:extLst>
          </p:cNvPr>
          <p:cNvSpPr/>
          <p:nvPr/>
        </p:nvSpPr>
        <p:spPr>
          <a:xfrm>
            <a:off x="3210370" y="1256232"/>
            <a:ext cx="1958412" cy="999858"/>
          </a:xfrm>
          <a:prstGeom prst="rect">
            <a:avLst/>
          </a:prstGeom>
          <a:noFill/>
          <a:ln>
            <a:solidFill>
              <a:srgbClr val="E6E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Extraction: </a:t>
            </a:r>
          </a:p>
          <a:p>
            <a:pPr algn="ctr"/>
            <a:r>
              <a:rPr lang="en-US" dirty="0"/>
              <a:t>image or pdf</a:t>
            </a:r>
          </a:p>
          <a:p>
            <a:pPr algn="ctr"/>
            <a:r>
              <a:rPr lang="en-US" dirty="0"/>
              <a:t>Find Signature</a:t>
            </a:r>
          </a:p>
          <a:p>
            <a:pPr algn="ctr"/>
            <a:r>
              <a:rPr lang="en-US" dirty="0"/>
              <a:t>Formatting and saving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72985B-9005-2D35-E8C8-7DA846A110F4}"/>
              </a:ext>
            </a:extLst>
          </p:cNvPr>
          <p:cNvSpPr/>
          <p:nvPr/>
        </p:nvSpPr>
        <p:spPr>
          <a:xfrm>
            <a:off x="5516310" y="1389261"/>
            <a:ext cx="1958412" cy="733800"/>
          </a:xfrm>
          <a:prstGeom prst="rect">
            <a:avLst/>
          </a:prstGeom>
          <a:noFill/>
          <a:ln>
            <a:solidFill>
              <a:srgbClr val="E6E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UI: </a:t>
            </a:r>
          </a:p>
          <a:p>
            <a:pPr algn="ctr"/>
            <a:r>
              <a:rPr lang="en-US" dirty="0"/>
              <a:t>Is image ok?</a:t>
            </a:r>
          </a:p>
          <a:p>
            <a:pPr algn="ctr"/>
            <a:r>
              <a:rPr lang="en-US" dirty="0"/>
              <a:t>Else extract manually</a:t>
            </a: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5347547F-86D5-FA5D-F7F3-A341008B5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8683" y="2673391"/>
            <a:ext cx="813665" cy="81366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B97203-581B-2AB5-7AB6-36F96931C54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862842" y="1756161"/>
            <a:ext cx="347528" cy="0"/>
          </a:xfrm>
          <a:prstGeom prst="straightConnector1">
            <a:avLst/>
          </a:prstGeom>
          <a:ln>
            <a:solidFill>
              <a:srgbClr val="E6E9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D5F677-BCC6-9BCD-D802-6D80AA880F6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168782" y="1756161"/>
            <a:ext cx="347528" cy="0"/>
          </a:xfrm>
          <a:prstGeom prst="straightConnector1">
            <a:avLst/>
          </a:prstGeom>
          <a:ln>
            <a:solidFill>
              <a:srgbClr val="E6E9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82E483-AB0D-D158-2901-CE14B2BAF39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495516" y="2123061"/>
            <a:ext cx="0" cy="550330"/>
          </a:xfrm>
          <a:prstGeom prst="straightConnector1">
            <a:avLst/>
          </a:prstGeom>
          <a:ln>
            <a:solidFill>
              <a:srgbClr val="E6E9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1FF27EA-3620-7D8A-93C5-44C08A102877}"/>
              </a:ext>
            </a:extLst>
          </p:cNvPr>
          <p:cNvSpPr/>
          <p:nvPr/>
        </p:nvSpPr>
        <p:spPr>
          <a:xfrm>
            <a:off x="6782916" y="2223573"/>
            <a:ext cx="1383610" cy="543962"/>
          </a:xfrm>
          <a:prstGeom prst="rect">
            <a:avLst/>
          </a:prstGeom>
          <a:noFill/>
          <a:ln>
            <a:solidFill>
              <a:srgbClr val="E6E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Sending: </a:t>
            </a:r>
          </a:p>
          <a:p>
            <a:pPr algn="ctr"/>
            <a:r>
              <a:rPr lang="en-US" dirty="0"/>
              <a:t>Image, </a:t>
            </a:r>
            <a:r>
              <a:rPr lang="el-GR" dirty="0"/>
              <a:t>ΑΦΜ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184BE4-176B-6E63-6C8A-6E7736F09651}"/>
              </a:ext>
            </a:extLst>
          </p:cNvPr>
          <p:cNvSpPr/>
          <p:nvPr/>
        </p:nvSpPr>
        <p:spPr>
          <a:xfrm>
            <a:off x="904430" y="2580295"/>
            <a:ext cx="1958412" cy="999858"/>
          </a:xfrm>
          <a:prstGeom prst="rect">
            <a:avLst/>
          </a:prstGeom>
          <a:noFill/>
          <a:ln>
            <a:solidFill>
              <a:srgbClr val="E6E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Compare by </a:t>
            </a:r>
            <a:r>
              <a:rPr lang="el-GR" dirty="0"/>
              <a:t>ΑΦΜ</a:t>
            </a:r>
            <a:r>
              <a:rPr lang="en-US" dirty="0"/>
              <a:t>: </a:t>
            </a:r>
          </a:p>
          <a:p>
            <a:pPr algn="ctr"/>
            <a:r>
              <a:rPr lang="en-US" dirty="0"/>
              <a:t>Get</a:t>
            </a:r>
            <a:r>
              <a:rPr lang="el-GR" dirty="0"/>
              <a:t> ΑΦΜ </a:t>
            </a:r>
            <a:r>
              <a:rPr lang="en-US" dirty="0"/>
              <a:t>+ New Sig</a:t>
            </a:r>
          </a:p>
          <a:p>
            <a:pPr algn="ctr"/>
            <a:r>
              <a:rPr lang="en-US" dirty="0"/>
              <a:t>Format New Sig</a:t>
            </a:r>
          </a:p>
          <a:p>
            <a:pPr algn="ctr"/>
            <a:r>
              <a:rPr lang="en-US" dirty="0"/>
              <a:t>Compare and result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169C09-95C3-F6AC-1D85-0399FAAA6D56}"/>
              </a:ext>
            </a:extLst>
          </p:cNvPr>
          <p:cNvCxnSpPr>
            <a:cxnSpLocks/>
            <a:stCxn id="9" idx="1"/>
            <a:endCxn id="24" idx="3"/>
          </p:cNvCxnSpPr>
          <p:nvPr/>
        </p:nvCxnSpPr>
        <p:spPr>
          <a:xfrm flipH="1">
            <a:off x="2862842" y="3080224"/>
            <a:ext cx="3225841" cy="0"/>
          </a:xfrm>
          <a:prstGeom prst="straightConnector1">
            <a:avLst/>
          </a:prstGeom>
          <a:ln>
            <a:solidFill>
              <a:srgbClr val="E6E9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FFD37DE-69A7-BD21-14A6-B3FF110BB9D8}"/>
              </a:ext>
            </a:extLst>
          </p:cNvPr>
          <p:cNvSpPr/>
          <p:nvPr/>
        </p:nvSpPr>
        <p:spPr>
          <a:xfrm>
            <a:off x="3666152" y="2451382"/>
            <a:ext cx="1383610" cy="543962"/>
          </a:xfrm>
          <a:prstGeom prst="rect">
            <a:avLst/>
          </a:prstGeom>
          <a:noFill/>
          <a:ln>
            <a:solidFill>
              <a:srgbClr val="E6E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Sending: </a:t>
            </a:r>
          </a:p>
          <a:p>
            <a:pPr algn="ctr"/>
            <a:r>
              <a:rPr lang="en-US" dirty="0"/>
              <a:t>image of </a:t>
            </a:r>
            <a:r>
              <a:rPr lang="el-GR" dirty="0"/>
              <a:t>ΑΦΜ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74EFF7-786C-0549-88A0-0CC7A5F5DF68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>
            <a:off x="1883636" y="2256090"/>
            <a:ext cx="0" cy="324205"/>
          </a:xfrm>
          <a:prstGeom prst="straightConnector1">
            <a:avLst/>
          </a:prstGeom>
          <a:ln>
            <a:solidFill>
              <a:srgbClr val="E6E9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2BCB8A6-B00A-E059-D54B-D0C35C31E655}"/>
              </a:ext>
            </a:extLst>
          </p:cNvPr>
          <p:cNvSpPr/>
          <p:nvPr/>
        </p:nvSpPr>
        <p:spPr>
          <a:xfrm>
            <a:off x="904430" y="3843928"/>
            <a:ext cx="1958412" cy="999858"/>
          </a:xfrm>
          <a:prstGeom prst="rect">
            <a:avLst/>
          </a:prstGeom>
          <a:noFill/>
          <a:ln>
            <a:solidFill>
              <a:srgbClr val="E6E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Compare by Sig: </a:t>
            </a:r>
          </a:p>
          <a:p>
            <a:pPr algn="ctr"/>
            <a:r>
              <a:rPr lang="en-US" dirty="0"/>
              <a:t>Get</a:t>
            </a:r>
            <a:r>
              <a:rPr lang="el-GR" dirty="0"/>
              <a:t> </a:t>
            </a:r>
            <a:r>
              <a:rPr lang="en-US" dirty="0"/>
              <a:t>New Sig</a:t>
            </a:r>
          </a:p>
          <a:p>
            <a:pPr algn="ctr"/>
            <a:r>
              <a:rPr lang="en-US" dirty="0"/>
              <a:t>Format New Sig</a:t>
            </a:r>
          </a:p>
          <a:p>
            <a:pPr algn="ctr"/>
            <a:r>
              <a:rPr lang="en-US" dirty="0"/>
              <a:t>Compare and result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2079C23-D76C-B28D-C286-DA1EE9B5E624}"/>
              </a:ext>
            </a:extLst>
          </p:cNvPr>
          <p:cNvCxnSpPr>
            <a:cxnSpLocks/>
            <a:stCxn id="5" idx="1"/>
            <a:endCxn id="34" idx="1"/>
          </p:cNvCxnSpPr>
          <p:nvPr/>
        </p:nvCxnSpPr>
        <p:spPr>
          <a:xfrm rot="10800000" flipV="1">
            <a:off x="904430" y="1756161"/>
            <a:ext cx="12700" cy="2587696"/>
          </a:xfrm>
          <a:prstGeom prst="bentConnector3">
            <a:avLst>
              <a:gd name="adj1" fmla="val 2203740"/>
            </a:avLst>
          </a:prstGeom>
          <a:ln>
            <a:solidFill>
              <a:srgbClr val="E6E9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5D3CC5D-2CE7-2FA7-0379-B7D3D84CB6F3}"/>
              </a:ext>
            </a:extLst>
          </p:cNvPr>
          <p:cNvCxnSpPr>
            <a:cxnSpLocks/>
            <a:stCxn id="9" idx="2"/>
            <a:endCxn id="34" idx="3"/>
          </p:cNvCxnSpPr>
          <p:nvPr/>
        </p:nvCxnSpPr>
        <p:spPr>
          <a:xfrm rot="5400000">
            <a:off x="4250779" y="2099119"/>
            <a:ext cx="856801" cy="3632674"/>
          </a:xfrm>
          <a:prstGeom prst="bentConnector2">
            <a:avLst/>
          </a:prstGeom>
          <a:ln>
            <a:solidFill>
              <a:srgbClr val="E6E9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4B1F916-C524-37DF-D371-16A797195C63}"/>
              </a:ext>
            </a:extLst>
          </p:cNvPr>
          <p:cNvSpPr/>
          <p:nvPr/>
        </p:nvSpPr>
        <p:spPr>
          <a:xfrm>
            <a:off x="3666152" y="4404287"/>
            <a:ext cx="1383610" cy="543962"/>
          </a:xfrm>
          <a:prstGeom prst="rect">
            <a:avLst/>
          </a:prstGeom>
          <a:noFill/>
          <a:ln>
            <a:solidFill>
              <a:srgbClr val="E6E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Sending: </a:t>
            </a:r>
          </a:p>
          <a:p>
            <a:pPr algn="ctr"/>
            <a:r>
              <a:rPr lang="en-US" dirty="0"/>
              <a:t>All images</a:t>
            </a:r>
          </a:p>
        </p:txBody>
      </p:sp>
      <p:pic>
        <p:nvPicPr>
          <p:cNvPr id="49" name="Graphic 48" descr="Office worker female with solid fill">
            <a:extLst>
              <a:ext uri="{FF2B5EF4-FFF2-40B4-BE49-F238E27FC236}">
                <a16:creationId xmlns:a16="http://schemas.microsoft.com/office/drawing/2014/main" id="{70FAE930-C77D-069E-03E3-B8FCFFBF6F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6622" y="3326241"/>
            <a:ext cx="678411" cy="678411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C630C2-ACA4-2D9E-D4B7-04FE9665D33B}"/>
              </a:ext>
            </a:extLst>
          </p:cNvPr>
          <p:cNvCxnSpPr>
            <a:cxnSpLocks/>
            <a:stCxn id="34" idx="3"/>
            <a:endCxn id="49" idx="1"/>
          </p:cNvCxnSpPr>
          <p:nvPr/>
        </p:nvCxnSpPr>
        <p:spPr>
          <a:xfrm flipV="1">
            <a:off x="2862842" y="3665447"/>
            <a:ext cx="1913780" cy="678410"/>
          </a:xfrm>
          <a:prstGeom prst="straightConnector1">
            <a:avLst/>
          </a:prstGeom>
          <a:ln>
            <a:solidFill>
              <a:srgbClr val="E6E9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AEA3105-0B7C-8483-AE43-468129E97C7B}"/>
              </a:ext>
            </a:extLst>
          </p:cNvPr>
          <p:cNvCxnSpPr>
            <a:cxnSpLocks/>
            <a:stCxn id="24" idx="3"/>
            <a:endCxn id="49" idx="1"/>
          </p:cNvCxnSpPr>
          <p:nvPr/>
        </p:nvCxnSpPr>
        <p:spPr>
          <a:xfrm>
            <a:off x="2862842" y="3080224"/>
            <a:ext cx="1913780" cy="585223"/>
          </a:xfrm>
          <a:prstGeom prst="straightConnector1">
            <a:avLst/>
          </a:prstGeom>
          <a:ln>
            <a:solidFill>
              <a:srgbClr val="E6E9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1FA0480-E3F1-1748-2F59-07D863A09626}"/>
              </a:ext>
            </a:extLst>
          </p:cNvPr>
          <p:cNvSpPr txBox="1"/>
          <p:nvPr/>
        </p:nvSpPr>
        <p:spPr>
          <a:xfrm>
            <a:off x="5342546" y="3537506"/>
            <a:ext cx="678411" cy="306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C36FEE-8DBC-93ED-CA9C-80A888D10221}"/>
              </a:ext>
            </a:extLst>
          </p:cNvPr>
          <p:cNvSpPr txBox="1"/>
          <p:nvPr/>
        </p:nvSpPr>
        <p:spPr>
          <a:xfrm>
            <a:off x="6761234" y="3078730"/>
            <a:ext cx="678411" cy="306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12AEBE-D1AD-D748-154C-9F04F91C3260}"/>
              </a:ext>
            </a:extLst>
          </p:cNvPr>
          <p:cNvSpPr txBox="1"/>
          <p:nvPr/>
        </p:nvSpPr>
        <p:spPr>
          <a:xfrm rot="970128">
            <a:off x="3234776" y="3265013"/>
            <a:ext cx="678411" cy="306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Get 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1FBD91-A603-D6B4-883A-560785D247BD}"/>
              </a:ext>
            </a:extLst>
          </p:cNvPr>
          <p:cNvSpPr txBox="1"/>
          <p:nvPr/>
        </p:nvSpPr>
        <p:spPr>
          <a:xfrm rot="20477107">
            <a:off x="3128826" y="3777274"/>
            <a:ext cx="1003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Get top 5</a:t>
            </a:r>
          </a:p>
        </p:txBody>
      </p:sp>
    </p:spTree>
    <p:extLst>
      <p:ext uri="{BB962C8B-B14F-4D97-AF65-F5344CB8AC3E}">
        <p14:creationId xmlns:p14="http://schemas.microsoft.com/office/powerpoint/2010/main" val="83683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247;p20">
            <a:extLst>
              <a:ext uri="{FF2B5EF4-FFF2-40B4-BE49-F238E27FC236}">
                <a16:creationId xmlns:a16="http://schemas.microsoft.com/office/drawing/2014/main" id="{3E1DCA3B-4286-45F0-8045-CD2B85B41482}"/>
              </a:ext>
            </a:extLst>
          </p:cNvPr>
          <p:cNvSpPr txBox="1"/>
          <p:nvPr/>
        </p:nvSpPr>
        <p:spPr>
          <a:xfrm>
            <a:off x="358588" y="299714"/>
            <a:ext cx="85344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Extractor</a:t>
            </a:r>
            <a:endParaRPr sz="36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sp>
        <p:nvSpPr>
          <p:cNvPr id="26" name="Google Shape;247;p20">
            <a:extLst>
              <a:ext uri="{FF2B5EF4-FFF2-40B4-BE49-F238E27FC236}">
                <a16:creationId xmlns:a16="http://schemas.microsoft.com/office/drawing/2014/main" id="{876DF866-8F3F-F196-A160-66073BBEEB2E}"/>
              </a:ext>
            </a:extLst>
          </p:cNvPr>
          <p:cNvSpPr txBox="1"/>
          <p:nvPr/>
        </p:nvSpPr>
        <p:spPr>
          <a:xfrm>
            <a:off x="1325519" y="1422628"/>
            <a:ext cx="6271691" cy="281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Έλεγχος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extension </a:t>
            </a: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αρχείου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Μάσκα εξαγωγής κειμένου υπολογιστή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Έλεγχος περιοχών στο υπόλοιπο έγγραφο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Αφαίρεση του μεγαλύτερου σημείου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Έλεγχος για υπογραφή βάση των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pixel</a:t>
            </a:r>
            <a:endParaRPr lang="el-GR" sz="2400" dirty="0">
              <a:solidFill>
                <a:schemeClr val="bg1"/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Κρατάμε την καλύτερη περιοχή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152698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247;p20">
            <a:extLst>
              <a:ext uri="{FF2B5EF4-FFF2-40B4-BE49-F238E27FC236}">
                <a16:creationId xmlns:a16="http://schemas.microsoft.com/office/drawing/2014/main" id="{3E1DCA3B-4286-45F0-8045-CD2B85B41482}"/>
              </a:ext>
            </a:extLst>
          </p:cNvPr>
          <p:cNvSpPr txBox="1"/>
          <p:nvPr/>
        </p:nvSpPr>
        <p:spPr>
          <a:xfrm>
            <a:off x="358588" y="299714"/>
            <a:ext cx="85344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Extractor - 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signature_detect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8D23B-762D-89B5-2DE3-8C09B94C3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91" y="1171575"/>
            <a:ext cx="2752725" cy="28003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E755167-3E64-0BC8-4344-5C6F6C3B7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009" y="1171574"/>
            <a:ext cx="2367991" cy="334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EE92F68-5665-3A24-3290-08B253D13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919" y="1171573"/>
            <a:ext cx="2367992" cy="334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65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247;p20">
            <a:extLst>
              <a:ext uri="{FF2B5EF4-FFF2-40B4-BE49-F238E27FC236}">
                <a16:creationId xmlns:a16="http://schemas.microsoft.com/office/drawing/2014/main" id="{3E1DCA3B-4286-45F0-8045-CD2B85B41482}"/>
              </a:ext>
            </a:extLst>
          </p:cNvPr>
          <p:cNvSpPr txBox="1"/>
          <p:nvPr/>
        </p:nvSpPr>
        <p:spPr>
          <a:xfrm>
            <a:off x="358588" y="299714"/>
            <a:ext cx="85344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Formatting</a:t>
            </a:r>
            <a:endParaRPr sz="36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sp>
        <p:nvSpPr>
          <p:cNvPr id="26" name="Google Shape;247;p20">
            <a:extLst>
              <a:ext uri="{FF2B5EF4-FFF2-40B4-BE49-F238E27FC236}">
                <a16:creationId xmlns:a16="http://schemas.microsoft.com/office/drawing/2014/main" id="{876DF866-8F3F-F196-A160-66073BBEEB2E}"/>
              </a:ext>
            </a:extLst>
          </p:cNvPr>
          <p:cNvSpPr txBox="1"/>
          <p:nvPr/>
        </p:nvSpPr>
        <p:spPr>
          <a:xfrm>
            <a:off x="1325519" y="1422628"/>
            <a:ext cx="6271691" cy="281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Έλεγχος για μέγεθος εικόνας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Η μεγαλύτερη πλευρά μειώνεται κρατώντας το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aspect ratio</a:t>
            </a:r>
            <a:endParaRPr lang="el-GR" sz="2400" dirty="0">
              <a:solidFill>
                <a:schemeClr val="bg1"/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Άσπρο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background </a:t>
            </a: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σε σταθερό μέγεθος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Επικόλληση στο κέντρο του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background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Αλλαγή σε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Black and White </a:t>
            </a: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κρατώντας λεπτομέρειες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217249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247;p20">
            <a:extLst>
              <a:ext uri="{FF2B5EF4-FFF2-40B4-BE49-F238E27FC236}">
                <a16:creationId xmlns:a16="http://schemas.microsoft.com/office/drawing/2014/main" id="{3E1DCA3B-4286-45F0-8045-CD2B85B41482}"/>
              </a:ext>
            </a:extLst>
          </p:cNvPr>
          <p:cNvSpPr txBox="1"/>
          <p:nvPr/>
        </p:nvSpPr>
        <p:spPr>
          <a:xfrm>
            <a:off x="358588" y="299714"/>
            <a:ext cx="85344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Manual Extraction</a:t>
            </a:r>
            <a:r>
              <a:rPr lang="el-GR" sz="36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και Αποθήκευση</a:t>
            </a:r>
            <a:endParaRPr sz="36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sp>
        <p:nvSpPr>
          <p:cNvPr id="26" name="Google Shape;247;p20">
            <a:extLst>
              <a:ext uri="{FF2B5EF4-FFF2-40B4-BE49-F238E27FC236}">
                <a16:creationId xmlns:a16="http://schemas.microsoft.com/office/drawing/2014/main" id="{876DF866-8F3F-F196-A160-66073BBEEB2E}"/>
              </a:ext>
            </a:extLst>
          </p:cNvPr>
          <p:cNvSpPr txBox="1"/>
          <p:nvPr/>
        </p:nvSpPr>
        <p:spPr>
          <a:xfrm>
            <a:off x="1325519" y="1422628"/>
            <a:ext cx="6775894" cy="167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Ο χρήστης μαρκάρει την περιοχή της υπογραφής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Formatting</a:t>
            </a:r>
            <a:endParaRPr lang="el-GR" sz="2400" dirty="0">
              <a:solidFill>
                <a:schemeClr val="bg1"/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Αποθήκευση στη βάση δεδομένων με κλειδί ΑΦΜ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Σβήνονται τα παραπανίσια αρχεία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8873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247;p20">
            <a:extLst>
              <a:ext uri="{FF2B5EF4-FFF2-40B4-BE49-F238E27FC236}">
                <a16:creationId xmlns:a16="http://schemas.microsoft.com/office/drawing/2014/main" id="{3E1DCA3B-4286-45F0-8045-CD2B85B41482}"/>
              </a:ext>
            </a:extLst>
          </p:cNvPr>
          <p:cNvSpPr txBox="1"/>
          <p:nvPr/>
        </p:nvSpPr>
        <p:spPr>
          <a:xfrm>
            <a:off x="358588" y="299714"/>
            <a:ext cx="85344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Comparison by </a:t>
            </a:r>
            <a:r>
              <a:rPr lang="el-GR" sz="36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ΑΦΜ</a:t>
            </a:r>
            <a:endParaRPr sz="36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  <p:sp>
        <p:nvSpPr>
          <p:cNvPr id="26" name="Google Shape;247;p20">
            <a:extLst>
              <a:ext uri="{FF2B5EF4-FFF2-40B4-BE49-F238E27FC236}">
                <a16:creationId xmlns:a16="http://schemas.microsoft.com/office/drawing/2014/main" id="{876DF866-8F3F-F196-A160-66073BBEEB2E}"/>
              </a:ext>
            </a:extLst>
          </p:cNvPr>
          <p:cNvSpPr txBox="1"/>
          <p:nvPr/>
        </p:nvSpPr>
        <p:spPr>
          <a:xfrm>
            <a:off x="1325519" y="1422628"/>
            <a:ext cx="6271691" cy="281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Εύρεση του αρχείου με αντίστοιχο ΑΦΜ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Formatting </a:t>
            </a: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νέας εικόνας που έδωσε ο χρήστης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Σύγκριση εικόνων βάση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hash </a:t>
            </a: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και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thumbnails</a:t>
            </a: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 ή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Σύγκριση εικόνων βάση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MSE </a:t>
            </a:r>
            <a:r>
              <a:rPr lang="el-GR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και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wentieth Century"/>
                <a:cs typeface="Calibri" panose="020F0502020204030204" pitchFamily="34" charset="0"/>
                <a:sym typeface="Twentieth Century"/>
              </a:rPr>
              <a:t>SSIM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chemeClr val="bg2">
                  <a:lumMod val="10000"/>
                  <a:lumOff val="90000"/>
                </a:schemeClr>
              </a:solidFill>
              <a:latin typeface="Calibri" panose="020F0502020204030204" pitchFamily="34" charset="0"/>
              <a:ea typeface="Twentieth Century"/>
              <a:cs typeface="Calibri" panose="020F0502020204030204" pitchFamily="34" charset="0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1669373417"/>
      </p:ext>
    </p:extLst>
  </p:cSld>
  <p:clrMapOvr>
    <a:masterClrMapping/>
  </p:clrMapOvr>
</p:sld>
</file>

<file path=ppt/theme/theme1.xml><?xml version="1.0" encoding="utf-8"?>
<a:theme xmlns:a="http://schemas.openxmlformats.org/drawingml/2006/main" name="Κύκλωμα">
  <a:themeElements>
    <a:clrScheme name="Κύκλωμα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321</Words>
  <Application>Microsoft Office PowerPoint</Application>
  <PresentationFormat>On-screen Show (16:9)</PresentationFormat>
  <Paragraphs>81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Twentieth Century</vt:lpstr>
      <vt:lpstr>Κύκλωμα</vt:lpstr>
      <vt:lpstr>Εξαγωγή υπογραφών από κείμενο και σύγκριση στη βάση δεδομένων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Ερωτήσεις?</vt:lpstr>
      <vt:lpstr>Ευχαριστούμε για τον χρόνο σας!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ΚΡΥΠΤΟΓΡΑΦΙΑ FIDO U2F  AUTHENTICATION</dc:title>
  <cp:lastModifiedBy>KONSTANTINOS SKOUROGIANNIS</cp:lastModifiedBy>
  <cp:revision>119</cp:revision>
  <dcterms:modified xsi:type="dcterms:W3CDTF">2022-07-03T14:25:45Z</dcterms:modified>
</cp:coreProperties>
</file>