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swald Regular"/>
      <p:regular r:id="rId27"/>
      <p:bold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Regular-bold.fntdata"/><Relationship Id="rId27" Type="http://schemas.openxmlformats.org/officeDocument/2006/relationships/font" Target="fonts/OswaldRegula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849ee6e4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849ee6e4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849ee6e4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849ee6e4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849ee6e4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849ee6e4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Circuit Breaker: Se interrumpen las llamadas a un servicio si este no se encuentra saludable, retornando respuestas predefinidas, dándole algo de tiempo para recuperarse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Retries: Re-intentos de llamadas, pueden tener delays entre unos y otros para no saturar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Bulkheads: aislamientos de ciertas funcionalidades para que en caso de fallos solo afecte a lo que está aislado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Cachés: Storages rápidos que tienen guardad información consultada con anterioridad permitiendo rápidas respuestas para estas mismas consultas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849ee6e4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849ee6e4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849ee6e4_0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849ee6e4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f849ee6e4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f849ee6e4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Foco en el comportamiento por sobre la estructura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3fd23d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c3fd23d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Foco en el comportamiento por sobre la estructura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f849ee6e4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f849ee6e4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849ee6e4_0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849ee6e4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3fd23d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3fd23d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3fd23d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3fd23d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3fd23d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3fd23d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849ee6e4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849ee6e4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849ee6e4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849ee6e4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849ee6e4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849ee6e4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849ee6e4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849ee6e4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849ee6e4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849ee6e4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Los MS son un estilo de arquitectura que nos permite representar un sistema complejo como un conjunto de servicios más pequeños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Nos obliga a modularizar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Nos permite escalar de forma horizontal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Nos permite hacer deployments más seguidos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Nos permite tener un sistema más robusto y tolerante a fallos si aplicamos bien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849ee6e4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849ee6e4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La idea es que la organización sea relativa a capacidades del negocio (Bounded Contexts)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De esta forma el enfoque es más orientado a productos que a proyectos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La idea es invertir la ley de conway, es decir armar equipos adecuados para la construcción de los 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Ley de Conway: Las organizaciones desarrollan sistemas que están limitados a copiar la estructura de </a:t>
            </a:r>
            <a:r>
              <a:rPr lang="es"/>
              <a:t>comunicación</a:t>
            </a:r>
            <a:r>
              <a:rPr lang="es"/>
              <a:t> que tienen estas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849ee6e4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849ee6e4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Descentralización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Gobierno descentralizado -&gt; Nos permite organizarnos y decidir la mejor herramienta para el trabajo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Datos descentralizados -&gt; Cada MS debiera ser dueño de sus datos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3fd23d3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3fd23d3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Falacias de la computación distribuida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Red Fiable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Cero Latencia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Ancho de banda infinito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Red Segura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Topología no cambia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Sólo un Admin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Cero costo transporte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Red Homogénea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Teorema CAP (Elija 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Consistencia -&gt; El sistema muestra la misma información para todos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Disponibilidad (Availabilty) -&gt; El sistema es capaz de responder cada petición ya sea con un OK/Error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Tolerancia a Particiones (Partition Tolerance) -&gt; El sistema sigue funcionando incluso si hay fallos en la red que no la comprometan completamente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es.wikipedia.org/wiki/Falacias_del_c%C3%B3mputo_distribuido" TargetMode="External"/><Relationship Id="rId6" Type="http://schemas.openxmlformats.org/officeDocument/2006/relationships/hyperlink" Target="https://es.wikipedia.org/wiki/Teorema_C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860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 Driven Microservices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swald Regular"/>
                <a:ea typeface="Oswald Regular"/>
                <a:cs typeface="Oswald Regular"/>
                <a:sym typeface="Oswald Regular"/>
              </a:rPr>
              <a:t>Pivotal Spring </a:t>
            </a:r>
            <a:r>
              <a:rPr lang="es" sz="1800">
                <a:latin typeface="Oswald Regular"/>
                <a:ea typeface="Oswald Regular"/>
                <a:cs typeface="Oswald Regular"/>
                <a:sym typeface="Oswald Regular"/>
              </a:rPr>
              <a:t>Meetup </a:t>
            </a:r>
            <a:r>
              <a:rPr lang="es" sz="1800">
                <a:latin typeface="Oswald Regular"/>
                <a:ea typeface="Oswald Regular"/>
                <a:cs typeface="Oswald Regular"/>
                <a:sym typeface="Oswald Regular"/>
              </a:rPr>
              <a:t>- Junio 2019</a:t>
            </a:r>
            <a:r>
              <a:rPr lang="es" sz="1800"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 sz="18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554300" y="1926875"/>
            <a:ext cx="688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Parte 1</a:t>
            </a:r>
            <a:endParaRPr sz="12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90250" y="526350"/>
            <a:ext cx="806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Comunicación entre </a:t>
            </a:r>
            <a:r>
              <a:rPr lang="es">
                <a:solidFill>
                  <a:srgbClr val="FFFFFF"/>
                </a:solidFill>
              </a:rPr>
              <a:t>Microservicios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555600"/>
            <a:ext cx="450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 Request / Response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985304" y="2072319"/>
            <a:ext cx="2458500" cy="2790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API </a:t>
            </a: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Gateway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313400"/>
            <a:ext cx="3936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de entender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Liviano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Arquitectura simple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Fácil de testear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Contras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Puede llevar a un alto acoplamiento entre microservicios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 fallo de uno puede generar errores en cadena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6012300" y="1569150"/>
            <a:ext cx="379800" cy="41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3"/>
          <p:cNvGrpSpPr/>
          <p:nvPr/>
        </p:nvGrpSpPr>
        <p:grpSpPr>
          <a:xfrm>
            <a:off x="6367333" y="2816023"/>
            <a:ext cx="852724" cy="905519"/>
            <a:chOff x="2426100" y="974250"/>
            <a:chExt cx="1076400" cy="1251927"/>
          </a:xfrm>
        </p:grpSpPr>
        <p:sp>
          <p:nvSpPr>
            <p:cNvPr id="135" name="Google Shape;135;p23"/>
            <p:cNvSpPr/>
            <p:nvPr/>
          </p:nvSpPr>
          <p:spPr>
            <a:xfrm>
              <a:off x="2655325" y="1107980"/>
              <a:ext cx="620850" cy="545125"/>
            </a:xfrm>
            <a:prstGeom prst="flowChartPreparation">
              <a:avLst/>
            </a:prstGeom>
            <a:solidFill>
              <a:srgbClr val="4A86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µ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 flipH="1">
              <a:off x="2511650" y="974250"/>
              <a:ext cx="506625" cy="277000"/>
            </a:xfrm>
            <a:prstGeom prst="flowChartProcess">
              <a:avLst/>
            </a:prstGeom>
            <a:solidFill>
              <a:srgbClr val="4A86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rPr>
                <a:t>REST</a:t>
              </a:r>
              <a:endParaRPr sz="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endParaRPr>
            </a:p>
          </p:txBody>
        </p:sp>
        <p:sp>
          <p:nvSpPr>
            <p:cNvPr id="137" name="Google Shape;137;p23"/>
            <p:cNvSpPr txBox="1"/>
            <p:nvPr/>
          </p:nvSpPr>
          <p:spPr>
            <a:xfrm>
              <a:off x="2426100" y="1681077"/>
              <a:ext cx="10764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Catalog</a:t>
              </a:r>
              <a:r>
                <a:rPr lang="es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Service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38" name="Google Shape;138;p23"/>
          <p:cNvGrpSpPr/>
          <p:nvPr/>
        </p:nvGrpSpPr>
        <p:grpSpPr>
          <a:xfrm>
            <a:off x="7357933" y="2816023"/>
            <a:ext cx="852724" cy="905519"/>
            <a:chOff x="2426100" y="974250"/>
            <a:chExt cx="1076400" cy="1251927"/>
          </a:xfrm>
        </p:grpSpPr>
        <p:sp>
          <p:nvSpPr>
            <p:cNvPr id="139" name="Google Shape;139;p23"/>
            <p:cNvSpPr/>
            <p:nvPr/>
          </p:nvSpPr>
          <p:spPr>
            <a:xfrm>
              <a:off x="2655325" y="1107980"/>
              <a:ext cx="620850" cy="545125"/>
            </a:xfrm>
            <a:prstGeom prst="flowChartPreparation">
              <a:avLst/>
            </a:prstGeom>
            <a:solidFill>
              <a:srgbClr val="4A86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µ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 flipH="1">
              <a:off x="2511650" y="974250"/>
              <a:ext cx="506625" cy="277000"/>
            </a:xfrm>
            <a:prstGeom prst="flowChartProcess">
              <a:avLst/>
            </a:prstGeom>
            <a:solidFill>
              <a:srgbClr val="4A86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rPr>
                <a:t>REST</a:t>
              </a:r>
              <a:endParaRPr sz="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2426100" y="1681077"/>
              <a:ext cx="10764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Inventory</a:t>
              </a:r>
              <a:r>
                <a:rPr lang="es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Service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142" name="Google Shape;142;p23"/>
          <p:cNvCxnSpPr>
            <a:endCxn id="143" idx="0"/>
          </p:cNvCxnSpPr>
          <p:nvPr/>
        </p:nvCxnSpPr>
        <p:spPr>
          <a:xfrm flipH="1">
            <a:off x="4654580" y="2364523"/>
            <a:ext cx="655500" cy="45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3"/>
          <p:cNvCxnSpPr>
            <a:endCxn id="145" idx="0"/>
          </p:cNvCxnSpPr>
          <p:nvPr/>
        </p:nvCxnSpPr>
        <p:spPr>
          <a:xfrm flipH="1">
            <a:off x="5645180" y="2411323"/>
            <a:ext cx="108600" cy="40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3"/>
          <p:cNvCxnSpPr>
            <a:endCxn id="136" idx="0"/>
          </p:cNvCxnSpPr>
          <p:nvPr/>
        </p:nvCxnSpPr>
        <p:spPr>
          <a:xfrm>
            <a:off x="6635780" y="2372923"/>
            <a:ext cx="0" cy="44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3"/>
          <p:cNvSpPr/>
          <p:nvPr/>
        </p:nvSpPr>
        <p:spPr>
          <a:xfrm>
            <a:off x="7838975" y="3152375"/>
            <a:ext cx="217675" cy="212275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6848375" y="3152375"/>
            <a:ext cx="217675" cy="212275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3"/>
          <p:cNvGrpSpPr/>
          <p:nvPr/>
        </p:nvGrpSpPr>
        <p:grpSpPr>
          <a:xfrm>
            <a:off x="5376733" y="2816023"/>
            <a:ext cx="852724" cy="905519"/>
            <a:chOff x="5387083" y="2350323"/>
            <a:chExt cx="852724" cy="905519"/>
          </a:xfrm>
        </p:grpSpPr>
        <p:grpSp>
          <p:nvGrpSpPr>
            <p:cNvPr id="150" name="Google Shape;150;p23"/>
            <p:cNvGrpSpPr/>
            <p:nvPr/>
          </p:nvGrpSpPr>
          <p:grpSpPr>
            <a:xfrm>
              <a:off x="5387083" y="2350323"/>
              <a:ext cx="852724" cy="905519"/>
              <a:chOff x="2426100" y="974250"/>
              <a:chExt cx="1076400" cy="1251927"/>
            </a:xfrm>
          </p:grpSpPr>
          <p:sp>
            <p:nvSpPr>
              <p:cNvPr id="151" name="Google Shape;151;p23"/>
              <p:cNvSpPr/>
              <p:nvPr/>
            </p:nvSpPr>
            <p:spPr>
              <a:xfrm>
                <a:off x="2655325" y="1107980"/>
                <a:ext cx="620850" cy="545125"/>
              </a:xfrm>
              <a:prstGeom prst="flowChartPreparation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µ</a:t>
                </a:r>
                <a:endParaRPr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 flipH="1">
                <a:off x="2511650" y="974250"/>
                <a:ext cx="506625" cy="277000"/>
              </a:xfrm>
              <a:prstGeom prst="flowChartProcess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800">
                    <a:solidFill>
                      <a:srgbClr val="FFFFFF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rPr>
                  <a:t>REST</a:t>
                </a:r>
                <a:endParaRPr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endParaRPr>
              </a:p>
            </p:txBody>
          </p:sp>
          <p:sp>
            <p:nvSpPr>
              <p:cNvPr id="152" name="Google Shape;152;p23"/>
              <p:cNvSpPr txBox="1"/>
              <p:nvPr/>
            </p:nvSpPr>
            <p:spPr>
              <a:xfrm>
                <a:off x="2426100" y="1681077"/>
                <a:ext cx="10764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Product</a:t>
                </a: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Service</a:t>
                </a:r>
                <a:endParaRPr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153" name="Google Shape;153;p23"/>
            <p:cNvSpPr/>
            <p:nvPr/>
          </p:nvSpPr>
          <p:spPr>
            <a:xfrm>
              <a:off x="5868125" y="2686675"/>
              <a:ext cx="217675" cy="212275"/>
            </a:xfrm>
            <a:prstGeom prst="flowChartMagneticDisk">
              <a:avLst/>
            </a:pr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3"/>
          <p:cNvGrpSpPr/>
          <p:nvPr/>
        </p:nvGrpSpPr>
        <p:grpSpPr>
          <a:xfrm>
            <a:off x="4386133" y="2816023"/>
            <a:ext cx="852724" cy="905519"/>
            <a:chOff x="4396483" y="2350323"/>
            <a:chExt cx="852724" cy="905519"/>
          </a:xfrm>
        </p:grpSpPr>
        <p:grpSp>
          <p:nvGrpSpPr>
            <p:cNvPr id="155" name="Google Shape;155;p23"/>
            <p:cNvGrpSpPr/>
            <p:nvPr/>
          </p:nvGrpSpPr>
          <p:grpSpPr>
            <a:xfrm>
              <a:off x="4396483" y="2350323"/>
              <a:ext cx="852724" cy="905519"/>
              <a:chOff x="2426100" y="974250"/>
              <a:chExt cx="1076400" cy="1251927"/>
            </a:xfrm>
          </p:grpSpPr>
          <p:sp>
            <p:nvSpPr>
              <p:cNvPr id="156" name="Google Shape;156;p23"/>
              <p:cNvSpPr/>
              <p:nvPr/>
            </p:nvSpPr>
            <p:spPr>
              <a:xfrm>
                <a:off x="2655325" y="1107980"/>
                <a:ext cx="620850" cy="545125"/>
              </a:xfrm>
              <a:prstGeom prst="flowChartPreparation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µ</a:t>
                </a:r>
                <a:endParaRPr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43" name="Google Shape;143;p23"/>
              <p:cNvSpPr/>
              <p:nvPr/>
            </p:nvSpPr>
            <p:spPr>
              <a:xfrm flipH="1">
                <a:off x="2511650" y="974250"/>
                <a:ext cx="506625" cy="277000"/>
              </a:xfrm>
              <a:prstGeom prst="flowChartProcess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800">
                    <a:solidFill>
                      <a:srgbClr val="FFFFFF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rPr>
                  <a:t>REST</a:t>
                </a:r>
                <a:endParaRPr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endParaRPr>
              </a:p>
            </p:txBody>
          </p:sp>
          <p:sp>
            <p:nvSpPr>
              <p:cNvPr id="157" name="Google Shape;157;p23"/>
              <p:cNvSpPr txBox="1"/>
              <p:nvPr/>
            </p:nvSpPr>
            <p:spPr>
              <a:xfrm>
                <a:off x="2426100" y="1681077"/>
                <a:ext cx="10764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Order</a:t>
                </a: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Service</a:t>
                </a:r>
                <a:endParaRPr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158" name="Google Shape;158;p23"/>
            <p:cNvSpPr/>
            <p:nvPr/>
          </p:nvSpPr>
          <p:spPr>
            <a:xfrm>
              <a:off x="4877525" y="2686675"/>
              <a:ext cx="217675" cy="212275"/>
            </a:xfrm>
            <a:prstGeom prst="flowChartMagneticDisk">
              <a:avLst/>
            </a:pr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" name="Google Shape;159;p23"/>
          <p:cNvCxnSpPr>
            <a:stCxn id="157" idx="2"/>
            <a:endCxn id="152" idx="2"/>
          </p:cNvCxnSpPr>
          <p:nvPr/>
        </p:nvCxnSpPr>
        <p:spPr>
          <a:xfrm flipH="1" rot="-5400000">
            <a:off x="5307495" y="3226542"/>
            <a:ext cx="600" cy="9906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3"/>
          <p:cNvCxnSpPr>
            <a:stCxn id="157" idx="2"/>
            <a:endCxn id="141" idx="2"/>
          </p:cNvCxnSpPr>
          <p:nvPr/>
        </p:nvCxnSpPr>
        <p:spPr>
          <a:xfrm flipH="1" rot="-5400000">
            <a:off x="6298095" y="2235942"/>
            <a:ext cx="600" cy="2971800"/>
          </a:xfrm>
          <a:prstGeom prst="bentConnector3">
            <a:avLst>
              <a:gd fmla="val 70380496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/>
          <p:nvPr/>
        </p:nvSpPr>
        <p:spPr>
          <a:xfrm>
            <a:off x="5958450" y="747975"/>
            <a:ext cx="487500" cy="5304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5775900" y="1227750"/>
            <a:ext cx="852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pp/UI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7443801" y="2887375"/>
            <a:ext cx="566406" cy="410724"/>
          </a:xfrm>
          <a:prstGeom prst="lightningBolt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529313" y="2998375"/>
            <a:ext cx="566406" cy="410724"/>
          </a:xfrm>
          <a:prstGeom prst="lightningBolt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4699126" y="2229700"/>
            <a:ext cx="566406" cy="410724"/>
          </a:xfrm>
          <a:prstGeom prst="lightningBolt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5803101" y="1469987"/>
            <a:ext cx="566406" cy="410724"/>
          </a:xfrm>
          <a:prstGeom prst="lightningBolt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555600"/>
            <a:ext cx="450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 Request / Response (II)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985304" y="2072319"/>
            <a:ext cx="2458500" cy="2790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API Gateway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389600"/>
            <a:ext cx="3936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Podemos mejorar la tolerancia a fallos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Circuit Breakers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Retries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Bulkheads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Cachés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6012300" y="1569150"/>
            <a:ext cx="379800" cy="41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4"/>
          <p:cNvGrpSpPr/>
          <p:nvPr/>
        </p:nvGrpSpPr>
        <p:grpSpPr>
          <a:xfrm>
            <a:off x="6367333" y="2816023"/>
            <a:ext cx="852724" cy="905519"/>
            <a:chOff x="2426100" y="974250"/>
            <a:chExt cx="1076400" cy="1251927"/>
          </a:xfrm>
        </p:grpSpPr>
        <p:sp>
          <p:nvSpPr>
            <p:cNvPr id="176" name="Google Shape;176;p24"/>
            <p:cNvSpPr/>
            <p:nvPr/>
          </p:nvSpPr>
          <p:spPr>
            <a:xfrm>
              <a:off x="2655325" y="1107980"/>
              <a:ext cx="620850" cy="545125"/>
            </a:xfrm>
            <a:prstGeom prst="flowChartPreparation">
              <a:avLst/>
            </a:prstGeom>
            <a:solidFill>
              <a:srgbClr val="4A86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µ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 flipH="1">
              <a:off x="2511650" y="974250"/>
              <a:ext cx="506625" cy="277000"/>
            </a:xfrm>
            <a:prstGeom prst="flowChartProcess">
              <a:avLst/>
            </a:prstGeom>
            <a:solidFill>
              <a:srgbClr val="4A86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rPr>
                <a:t>REST</a:t>
              </a:r>
              <a:endParaRPr sz="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2426100" y="1681077"/>
              <a:ext cx="10764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Catalog Service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7357933" y="2816023"/>
            <a:ext cx="852724" cy="905519"/>
            <a:chOff x="2426100" y="974250"/>
            <a:chExt cx="1076400" cy="1251927"/>
          </a:xfrm>
        </p:grpSpPr>
        <p:sp>
          <p:nvSpPr>
            <p:cNvPr id="180" name="Google Shape;180;p24"/>
            <p:cNvSpPr/>
            <p:nvPr/>
          </p:nvSpPr>
          <p:spPr>
            <a:xfrm>
              <a:off x="2655325" y="1107980"/>
              <a:ext cx="620850" cy="545125"/>
            </a:xfrm>
            <a:prstGeom prst="flowChartPreparation">
              <a:avLst/>
            </a:prstGeom>
            <a:solidFill>
              <a:srgbClr val="4A86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µ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 flipH="1">
              <a:off x="2511650" y="974250"/>
              <a:ext cx="506625" cy="277000"/>
            </a:xfrm>
            <a:prstGeom prst="flowChartProcess">
              <a:avLst/>
            </a:prstGeom>
            <a:solidFill>
              <a:srgbClr val="4A86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rPr>
                <a:t>REST</a:t>
              </a:r>
              <a:endParaRPr sz="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endParaRPr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426100" y="1681077"/>
              <a:ext cx="10764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Inventory</a:t>
              </a:r>
              <a:r>
                <a:rPr lang="es"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Service</a:t>
              </a:r>
              <a:endPara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183" name="Google Shape;183;p24"/>
          <p:cNvCxnSpPr>
            <a:endCxn id="184" idx="0"/>
          </p:cNvCxnSpPr>
          <p:nvPr/>
        </p:nvCxnSpPr>
        <p:spPr>
          <a:xfrm flipH="1">
            <a:off x="4654580" y="2364523"/>
            <a:ext cx="655500" cy="45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4"/>
          <p:cNvCxnSpPr>
            <a:endCxn id="186" idx="0"/>
          </p:cNvCxnSpPr>
          <p:nvPr/>
        </p:nvCxnSpPr>
        <p:spPr>
          <a:xfrm flipH="1">
            <a:off x="5645180" y="2411323"/>
            <a:ext cx="108600" cy="40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>
            <a:endCxn id="177" idx="0"/>
          </p:cNvCxnSpPr>
          <p:nvPr/>
        </p:nvCxnSpPr>
        <p:spPr>
          <a:xfrm>
            <a:off x="6635780" y="2372923"/>
            <a:ext cx="0" cy="44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/>
          <p:nvPr/>
        </p:nvSpPr>
        <p:spPr>
          <a:xfrm>
            <a:off x="7838975" y="3152375"/>
            <a:ext cx="217675" cy="212275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6848375" y="3152375"/>
            <a:ext cx="217675" cy="212275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4"/>
          <p:cNvGrpSpPr/>
          <p:nvPr/>
        </p:nvGrpSpPr>
        <p:grpSpPr>
          <a:xfrm>
            <a:off x="5376733" y="2816023"/>
            <a:ext cx="852724" cy="905519"/>
            <a:chOff x="5387083" y="2350323"/>
            <a:chExt cx="852724" cy="905519"/>
          </a:xfrm>
        </p:grpSpPr>
        <p:grpSp>
          <p:nvGrpSpPr>
            <p:cNvPr id="191" name="Google Shape;191;p24"/>
            <p:cNvGrpSpPr/>
            <p:nvPr/>
          </p:nvGrpSpPr>
          <p:grpSpPr>
            <a:xfrm>
              <a:off x="5387083" y="2350323"/>
              <a:ext cx="852724" cy="905519"/>
              <a:chOff x="2426100" y="974250"/>
              <a:chExt cx="1076400" cy="1251927"/>
            </a:xfrm>
          </p:grpSpPr>
          <p:sp>
            <p:nvSpPr>
              <p:cNvPr id="192" name="Google Shape;192;p24"/>
              <p:cNvSpPr/>
              <p:nvPr/>
            </p:nvSpPr>
            <p:spPr>
              <a:xfrm>
                <a:off x="2655325" y="1107980"/>
                <a:ext cx="620850" cy="545125"/>
              </a:xfrm>
              <a:prstGeom prst="flowChartPreparation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µ</a:t>
                </a:r>
                <a:endParaRPr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 flipH="1">
                <a:off x="2511650" y="974250"/>
                <a:ext cx="506625" cy="277000"/>
              </a:xfrm>
              <a:prstGeom prst="flowChartProcess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800">
                    <a:solidFill>
                      <a:srgbClr val="FFFFFF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rPr>
                  <a:t>REST</a:t>
                </a:r>
                <a:endParaRPr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endParaRPr>
              </a:p>
            </p:txBody>
          </p:sp>
          <p:sp>
            <p:nvSpPr>
              <p:cNvPr id="193" name="Google Shape;193;p24"/>
              <p:cNvSpPr txBox="1"/>
              <p:nvPr/>
            </p:nvSpPr>
            <p:spPr>
              <a:xfrm>
                <a:off x="2426100" y="1681077"/>
                <a:ext cx="10764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Product</a:t>
                </a: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Service</a:t>
                </a:r>
                <a:endParaRPr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194" name="Google Shape;194;p24"/>
            <p:cNvSpPr/>
            <p:nvPr/>
          </p:nvSpPr>
          <p:spPr>
            <a:xfrm>
              <a:off x="5868125" y="2686675"/>
              <a:ext cx="217675" cy="212275"/>
            </a:xfrm>
            <a:prstGeom prst="flowChartMagneticDisk">
              <a:avLst/>
            </a:pr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4"/>
          <p:cNvGrpSpPr/>
          <p:nvPr/>
        </p:nvGrpSpPr>
        <p:grpSpPr>
          <a:xfrm>
            <a:off x="4386133" y="2816023"/>
            <a:ext cx="852724" cy="905519"/>
            <a:chOff x="4396483" y="2350323"/>
            <a:chExt cx="852724" cy="905519"/>
          </a:xfrm>
        </p:grpSpPr>
        <p:grpSp>
          <p:nvGrpSpPr>
            <p:cNvPr id="196" name="Google Shape;196;p24"/>
            <p:cNvGrpSpPr/>
            <p:nvPr/>
          </p:nvGrpSpPr>
          <p:grpSpPr>
            <a:xfrm>
              <a:off x="4396483" y="2350323"/>
              <a:ext cx="852724" cy="905519"/>
              <a:chOff x="2426100" y="974250"/>
              <a:chExt cx="1076400" cy="1251927"/>
            </a:xfrm>
          </p:grpSpPr>
          <p:sp>
            <p:nvSpPr>
              <p:cNvPr id="197" name="Google Shape;197;p24"/>
              <p:cNvSpPr/>
              <p:nvPr/>
            </p:nvSpPr>
            <p:spPr>
              <a:xfrm>
                <a:off x="2655325" y="1107980"/>
                <a:ext cx="620850" cy="545125"/>
              </a:xfrm>
              <a:prstGeom prst="flowChartPreparation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µ</a:t>
                </a:r>
                <a:endParaRPr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 flipH="1">
                <a:off x="2511650" y="974250"/>
                <a:ext cx="506625" cy="277000"/>
              </a:xfrm>
              <a:prstGeom prst="flowChartProcess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800">
                    <a:solidFill>
                      <a:srgbClr val="FFFFFF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rPr>
                  <a:t>REST</a:t>
                </a:r>
                <a:endParaRPr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endParaRPr>
              </a:p>
            </p:txBody>
          </p:sp>
          <p:sp>
            <p:nvSpPr>
              <p:cNvPr id="198" name="Google Shape;198;p24"/>
              <p:cNvSpPr txBox="1"/>
              <p:nvPr/>
            </p:nvSpPr>
            <p:spPr>
              <a:xfrm>
                <a:off x="2426100" y="1681077"/>
                <a:ext cx="10764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Order</a:t>
                </a: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 Service</a:t>
                </a:r>
                <a:endParaRPr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199" name="Google Shape;199;p24"/>
            <p:cNvSpPr/>
            <p:nvPr/>
          </p:nvSpPr>
          <p:spPr>
            <a:xfrm>
              <a:off x="4877525" y="2686675"/>
              <a:ext cx="217675" cy="212275"/>
            </a:xfrm>
            <a:prstGeom prst="flowChartMagneticDisk">
              <a:avLst/>
            </a:pr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0" name="Google Shape;200;p24"/>
          <p:cNvCxnSpPr>
            <a:stCxn id="198" idx="2"/>
            <a:endCxn id="193" idx="2"/>
          </p:cNvCxnSpPr>
          <p:nvPr/>
        </p:nvCxnSpPr>
        <p:spPr>
          <a:xfrm flipH="1" rot="-5400000">
            <a:off x="5307495" y="3226542"/>
            <a:ext cx="600" cy="9906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4"/>
          <p:cNvCxnSpPr>
            <a:stCxn id="198" idx="2"/>
            <a:endCxn id="182" idx="2"/>
          </p:cNvCxnSpPr>
          <p:nvPr/>
        </p:nvCxnSpPr>
        <p:spPr>
          <a:xfrm flipH="1" rot="-5400000">
            <a:off x="6298095" y="2235942"/>
            <a:ext cx="600" cy="2971800"/>
          </a:xfrm>
          <a:prstGeom prst="bentConnector3">
            <a:avLst>
              <a:gd fmla="val 70380496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/>
          <p:nvPr/>
        </p:nvSpPr>
        <p:spPr>
          <a:xfrm>
            <a:off x="5958450" y="747975"/>
            <a:ext cx="487500" cy="5304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775900" y="1227750"/>
            <a:ext cx="852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App/UI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100" y="1876375"/>
            <a:ext cx="1284925" cy="108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697" y="2695409"/>
            <a:ext cx="1583400" cy="1583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Mensajería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389600"/>
            <a:ext cx="3093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Menor acoplamiento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Tolerancia a fallos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Contras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Difícil de configurar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Async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Consitencia Eventual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495021" y="4356979"/>
            <a:ext cx="4191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* https://capgemini.github.io/architecture/is-rest-best-microservices/</a:t>
            </a:r>
            <a:endParaRPr sz="10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000" y="1472225"/>
            <a:ext cx="4967575" cy="27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90250" y="526350"/>
            <a:ext cx="806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Conceptos importantes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Representan hechos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Descritos en pasado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○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OrdenCreada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○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TicketReservado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Inmutables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Acumulables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Pueden ser ignorados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Pueden invalidar eventos anteriores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25" name="Google Shape;225;p27"/>
          <p:cNvGrpSpPr/>
          <p:nvPr/>
        </p:nvGrpSpPr>
        <p:grpSpPr>
          <a:xfrm>
            <a:off x="4649383" y="1489648"/>
            <a:ext cx="852724" cy="905519"/>
            <a:chOff x="4396483" y="2350323"/>
            <a:chExt cx="852724" cy="905519"/>
          </a:xfrm>
        </p:grpSpPr>
        <p:grpSp>
          <p:nvGrpSpPr>
            <p:cNvPr id="226" name="Google Shape;226;p27"/>
            <p:cNvGrpSpPr/>
            <p:nvPr/>
          </p:nvGrpSpPr>
          <p:grpSpPr>
            <a:xfrm>
              <a:off x="4396483" y="2350323"/>
              <a:ext cx="852724" cy="905519"/>
              <a:chOff x="2426100" y="974250"/>
              <a:chExt cx="1076400" cy="1251927"/>
            </a:xfrm>
          </p:grpSpPr>
          <p:sp>
            <p:nvSpPr>
              <p:cNvPr id="227" name="Google Shape;227;p27"/>
              <p:cNvSpPr/>
              <p:nvPr/>
            </p:nvSpPr>
            <p:spPr>
              <a:xfrm>
                <a:off x="2655325" y="1107980"/>
                <a:ext cx="620850" cy="545125"/>
              </a:xfrm>
              <a:prstGeom prst="flowChartPreparation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µ</a:t>
                </a:r>
                <a:endParaRPr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 flipH="1">
                <a:off x="2511650" y="974250"/>
                <a:ext cx="506625" cy="277000"/>
              </a:xfrm>
              <a:prstGeom prst="flowChartProcess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800">
                    <a:solidFill>
                      <a:srgbClr val="FFFFFF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rPr>
                  <a:t>REST</a:t>
                </a:r>
                <a:endParaRPr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endParaRPr>
              </a:p>
            </p:txBody>
          </p:sp>
          <p:sp>
            <p:nvSpPr>
              <p:cNvPr id="229" name="Google Shape;229;p27"/>
              <p:cNvSpPr txBox="1"/>
              <p:nvPr/>
            </p:nvSpPr>
            <p:spPr>
              <a:xfrm>
                <a:off x="2426100" y="1681077"/>
                <a:ext cx="10764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Order Service</a:t>
                </a:r>
                <a:endParaRPr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230" name="Google Shape;230;p27"/>
            <p:cNvSpPr/>
            <p:nvPr/>
          </p:nvSpPr>
          <p:spPr>
            <a:xfrm>
              <a:off x="4877525" y="2686675"/>
              <a:ext cx="217675" cy="212275"/>
            </a:xfrm>
            <a:prstGeom prst="flowChartMagneticDisk">
              <a:avLst/>
            </a:pr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1" name="Google Shape;231;p27"/>
          <p:cNvCxnSpPr/>
          <p:nvPr/>
        </p:nvCxnSpPr>
        <p:spPr>
          <a:xfrm flipH="1" rot="10800000">
            <a:off x="5528500" y="1012400"/>
            <a:ext cx="1701000" cy="880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7"/>
          <p:cNvSpPr txBox="1"/>
          <p:nvPr/>
        </p:nvSpPr>
        <p:spPr>
          <a:xfrm rot="-2005973">
            <a:off x="6017312" y="1484249"/>
            <a:ext cx="852694" cy="394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OrderCreated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5609500" y="830075"/>
            <a:ext cx="2075700" cy="156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</a:t>
            </a:r>
            <a:endParaRPr/>
          </a:p>
        </p:txBody>
      </p:sp>
      <p:sp>
        <p:nvSpPr>
          <p:cNvPr id="239" name="Google Shape;239;p28"/>
          <p:cNvSpPr txBox="1"/>
          <p:nvPr>
            <p:ph idx="2" type="body"/>
          </p:nvPr>
        </p:nvSpPr>
        <p:spPr>
          <a:xfrm>
            <a:off x="323412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Representan intenciones/acciones a realizar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Descritos en infinitivo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○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CrearOrden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○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ReservarTicket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Pueden tener respuesta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&amp; Control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40" name="Google Shape;240;p28"/>
          <p:cNvGrpSpPr/>
          <p:nvPr/>
        </p:nvGrpSpPr>
        <p:grpSpPr>
          <a:xfrm>
            <a:off x="7292008" y="1017723"/>
            <a:ext cx="852724" cy="905519"/>
            <a:chOff x="4396483" y="2350323"/>
            <a:chExt cx="852724" cy="905519"/>
          </a:xfrm>
        </p:grpSpPr>
        <p:grpSp>
          <p:nvGrpSpPr>
            <p:cNvPr id="241" name="Google Shape;241;p28"/>
            <p:cNvGrpSpPr/>
            <p:nvPr/>
          </p:nvGrpSpPr>
          <p:grpSpPr>
            <a:xfrm>
              <a:off x="4396483" y="2350323"/>
              <a:ext cx="852724" cy="905519"/>
              <a:chOff x="2426100" y="974250"/>
              <a:chExt cx="1076400" cy="1251927"/>
            </a:xfrm>
          </p:grpSpPr>
          <p:sp>
            <p:nvSpPr>
              <p:cNvPr id="242" name="Google Shape;242;p28"/>
              <p:cNvSpPr/>
              <p:nvPr/>
            </p:nvSpPr>
            <p:spPr>
              <a:xfrm>
                <a:off x="2655325" y="1107980"/>
                <a:ext cx="620850" cy="545125"/>
              </a:xfrm>
              <a:prstGeom prst="flowChartPreparation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µ</a:t>
                </a:r>
                <a:endParaRPr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flipH="1">
                <a:off x="2511650" y="974250"/>
                <a:ext cx="506625" cy="277000"/>
              </a:xfrm>
              <a:prstGeom prst="flowChartProcess">
                <a:avLst/>
              </a:prstGeom>
              <a:solidFill>
                <a:srgbClr val="4A86E8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800">
                    <a:solidFill>
                      <a:srgbClr val="FFFFFF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rPr>
                  <a:t>REST</a:t>
                </a:r>
                <a:endParaRPr sz="800">
                  <a:solidFill>
                    <a:srgbClr val="FFFFFF"/>
                  </a:solidFill>
                  <a:latin typeface="Oswald Regular"/>
                  <a:ea typeface="Oswald Regular"/>
                  <a:cs typeface="Oswald Regular"/>
                  <a:sym typeface="Oswald Regular"/>
                </a:endParaRPr>
              </a:p>
            </p:txBody>
          </p:sp>
          <p:sp>
            <p:nvSpPr>
              <p:cNvPr id="244" name="Google Shape;244;p28"/>
              <p:cNvSpPr txBox="1"/>
              <p:nvPr/>
            </p:nvSpPr>
            <p:spPr>
              <a:xfrm>
                <a:off x="2426100" y="1681077"/>
                <a:ext cx="10764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Order Service</a:t>
                </a:r>
                <a:endParaRPr sz="1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sp>
          <p:nvSpPr>
            <p:cNvPr id="245" name="Google Shape;245;p28"/>
            <p:cNvSpPr/>
            <p:nvPr/>
          </p:nvSpPr>
          <p:spPr>
            <a:xfrm>
              <a:off x="4877525" y="2686675"/>
              <a:ext cx="217675" cy="212275"/>
            </a:xfrm>
            <a:prstGeom prst="flowChartMagneticDisk">
              <a:avLst/>
            </a:pr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6" name="Google Shape;246;p28"/>
          <p:cNvCxnSpPr/>
          <p:nvPr/>
        </p:nvCxnSpPr>
        <p:spPr>
          <a:xfrm flipH="1" rot="10800000">
            <a:off x="5396875" y="1447775"/>
            <a:ext cx="1701000" cy="880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47" name="Google Shape;247;p28"/>
          <p:cNvSpPr/>
          <p:nvPr/>
        </p:nvSpPr>
        <p:spPr>
          <a:xfrm>
            <a:off x="4961775" y="1356575"/>
            <a:ext cx="2075700" cy="156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 rot="-2005973">
            <a:off x="5821037" y="1910674"/>
            <a:ext cx="852694" cy="394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PlaceOrder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490250" y="526350"/>
            <a:ext cx="806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Event Notifications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Notificación de Eventos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○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 desacopla la comunicación entre servicios (Contrario a Request/Response)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○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Fácil de configurar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○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Mayor Tolerancia a fallos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Contras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○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Flujo más difícil de ver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○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Debugging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3353625" y="2053650"/>
            <a:ext cx="621600" cy="5181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4514000" y="1001639"/>
            <a:ext cx="621600" cy="26265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GW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>
            <a:off x="3975225" y="2160300"/>
            <a:ext cx="538800" cy="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0"/>
          <p:cNvCxnSpPr/>
          <p:nvPr/>
        </p:nvCxnSpPr>
        <p:spPr>
          <a:xfrm>
            <a:off x="3975225" y="2465100"/>
            <a:ext cx="538800" cy="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4" name="Google Shape;264;p30"/>
          <p:cNvSpPr/>
          <p:nvPr/>
        </p:nvSpPr>
        <p:spPr>
          <a:xfrm>
            <a:off x="6171975" y="533966"/>
            <a:ext cx="2191500" cy="4473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Message Broker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5457563" y="1878888"/>
            <a:ext cx="940500" cy="5649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µService 1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6" name="Google Shape;266;p30"/>
          <p:cNvCxnSpPr/>
          <p:nvPr/>
        </p:nvCxnSpPr>
        <p:spPr>
          <a:xfrm flipH="1" rot="10800000">
            <a:off x="5247125" y="847675"/>
            <a:ext cx="791400" cy="52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0"/>
          <p:cNvSpPr/>
          <p:nvPr/>
        </p:nvSpPr>
        <p:spPr>
          <a:xfrm>
            <a:off x="7596050" y="2362975"/>
            <a:ext cx="940500" cy="5649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µService 3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8" name="Google Shape;268;p30"/>
          <p:cNvCxnSpPr>
            <a:endCxn id="265" idx="0"/>
          </p:cNvCxnSpPr>
          <p:nvPr/>
        </p:nvCxnSpPr>
        <p:spPr>
          <a:xfrm flipH="1">
            <a:off x="5927813" y="1007988"/>
            <a:ext cx="355500" cy="870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0"/>
          <p:cNvCxnSpPr/>
          <p:nvPr/>
        </p:nvCxnSpPr>
        <p:spPr>
          <a:xfrm flipH="1" rot="10800000">
            <a:off x="6130125" y="1055100"/>
            <a:ext cx="320400" cy="753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0"/>
          <p:cNvCxnSpPr/>
          <p:nvPr/>
        </p:nvCxnSpPr>
        <p:spPr>
          <a:xfrm>
            <a:off x="7596050" y="981275"/>
            <a:ext cx="241800" cy="1317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0"/>
          <p:cNvCxnSpPr>
            <a:endCxn id="267" idx="0"/>
          </p:cNvCxnSpPr>
          <p:nvPr/>
        </p:nvCxnSpPr>
        <p:spPr>
          <a:xfrm>
            <a:off x="7865900" y="1026775"/>
            <a:ext cx="200400" cy="1336200"/>
          </a:xfrm>
          <a:prstGeom prst="straightConnector1">
            <a:avLst/>
          </a:prstGeom>
          <a:noFill/>
          <a:ln cap="flat" cmpd="sng" w="19050">
            <a:solidFill>
              <a:srgbClr val="E6B8AF"/>
            </a:solidFill>
            <a:prstDash val="dot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490250" y="526350"/>
            <a:ext cx="806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</a:rPr>
              <a:t>DEMO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Carvajal</a:t>
            </a:r>
            <a:r>
              <a:rPr lang="es"/>
              <a:t> </a:t>
            </a:r>
            <a:endParaRPr sz="14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Java Dev desde 2013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XP geolocalización, aerolíneas &amp; retail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Java dev @Sonda desde 2018 para renovación transantiago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Aprendiendo/Desarrollando Microservicios poco más de 1 año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2534" l="0" r="0" t="2534"/>
          <a:stretch/>
        </p:blipFill>
        <p:spPr>
          <a:xfrm>
            <a:off x="5931225" y="506250"/>
            <a:ext cx="2371200" cy="22509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490250" y="526350"/>
            <a:ext cx="80685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QUE SE VIENE LUEGO...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sz="1800">
                <a:solidFill>
                  <a:srgbClr val="FFFFFF"/>
                </a:solidFill>
              </a:rPr>
              <a:t>CQRS ( COMMAND QUERY RESPONSABILITY SEGREGATION)</a:t>
            </a:r>
            <a:endParaRPr sz="1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sz="1800">
                <a:solidFill>
                  <a:srgbClr val="FFFFFF"/>
                </a:solidFill>
              </a:rPr>
              <a:t>ES ( EVENT SOURCING 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Process Managers / SAGAS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450" y="-54675"/>
            <a:ext cx="9977700" cy="52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>
            <p:ph idx="4294967295" type="title"/>
          </p:nvPr>
        </p:nvSpPr>
        <p:spPr>
          <a:xfrm>
            <a:off x="490250" y="4031550"/>
            <a:ext cx="80685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</a:rPr>
              <a:t>GRACIAS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Alcaide </a:t>
            </a:r>
            <a:r>
              <a:rPr lang="es" sz="1400">
                <a:latin typeface="Oswald Regular"/>
                <a:ea typeface="Oswald Regular"/>
                <a:cs typeface="Oswald Regular"/>
                <a:sym typeface="Oswald Regular"/>
              </a:rPr>
              <a:t>@argel_cl</a:t>
            </a:r>
            <a:endParaRPr sz="14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Dev desde</a:t>
            </a: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 2005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XP</a:t>
            </a: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 repartida entre .NET y Java principalmente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XP banca, retail, ticketeras, etc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Java dev @Globant desde 2017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Aprendiendo/Desarrollando microservicios como por 2 años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1615" l="0" r="42713" t="34004"/>
          <a:stretch/>
        </p:blipFill>
        <p:spPr>
          <a:xfrm>
            <a:off x="5931225" y="506250"/>
            <a:ext cx="2371200" cy="22509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Visión general sobre microservicios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Comunicación entre microservicios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Conceptos importantes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Patrón - Notificación de Eventos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DEMO - Notificación de Eventos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Regular"/>
              <a:buChar char="●"/>
            </a:pPr>
            <a:r>
              <a:rPr lang="es">
                <a:latin typeface="Oswald Regular"/>
                <a:ea typeface="Oswald Regular"/>
                <a:cs typeface="Oswald Regular"/>
                <a:sym typeface="Oswald Regular"/>
              </a:rPr>
              <a:t>Cierre/Preguntas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Microservicios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Microservicios (I)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Aplicación como una suite de servicios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Ganamos en: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Modularización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Escalabilidad (Horizontal)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Deployments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Resiliencia (Si aplicamos bien)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496" y="816875"/>
            <a:ext cx="4517258" cy="31921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680521" y="4139629"/>
            <a:ext cx="4191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* Imagen desde: </a:t>
            </a:r>
            <a:r>
              <a:rPr lang="es" sz="1000">
                <a:solidFill>
                  <a:srgbClr val="CACAC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https://martinfowler.com/articles/microservices.html</a:t>
            </a:r>
            <a:endParaRPr sz="10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Microservicios (II)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89600"/>
            <a:ext cx="3134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Organizados alrededor de capacidades del negocio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Ganamos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Productos NO proyectos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Ley de Conway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Unix style (Modularización de nuevo)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680521" y="4139629"/>
            <a:ext cx="4191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* Imagen desde: </a:t>
            </a:r>
            <a:r>
              <a:rPr lang="es" sz="1000">
                <a:solidFill>
                  <a:srgbClr val="CACAC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https://martinfowler.com/articles/microservices.html</a:t>
            </a:r>
            <a:endParaRPr sz="10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800" y="928575"/>
            <a:ext cx="5392799" cy="310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Microservicios (III)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389600"/>
            <a:ext cx="3134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Descentralizados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Ganamos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Gobierno descentralizado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Manejo de datos descentralizado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Polyglot Persistence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Mejor Aislamiento (dueños de su propia data)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80521" y="4139629"/>
            <a:ext cx="4191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* Imagen desde: </a:t>
            </a:r>
            <a:r>
              <a:rPr lang="es" sz="1000">
                <a:solidFill>
                  <a:srgbClr val="CACAC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https://martinfowler.com/articles/microservices.html</a:t>
            </a:r>
            <a:endParaRPr sz="10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400" y="928400"/>
            <a:ext cx="5427903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Microservicios (IV)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389600"/>
            <a:ext cx="375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Son Sistemas Distribuidos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*Falacias de la computación distribuida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Transaccionalidad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○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**Teorema CAP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Cultura DevOps requerida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End to End Testing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Char char="●"/>
            </a:pPr>
            <a:r>
              <a:rPr lang="es"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Monitoreo/Observabilidad</a:t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80521" y="4139629"/>
            <a:ext cx="4191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1675"/>
            <a:ext cx="2378700" cy="107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372" y="2286372"/>
            <a:ext cx="2245200" cy="115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1700" y="4324248"/>
            <a:ext cx="4191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*</a:t>
            </a:r>
            <a:r>
              <a:rPr lang="es" sz="1000" u="sng">
                <a:solidFill>
                  <a:schemeClr val="hlink"/>
                </a:solidFill>
                <a:latin typeface="Oswald Regular"/>
                <a:ea typeface="Oswald Regular"/>
                <a:cs typeface="Oswald Regular"/>
                <a:sym typeface="Oswald Regular"/>
                <a:hlinkClick r:id="rId5"/>
              </a:rPr>
              <a:t>https://es.wikipedia.org/wiki/Falacias_del_c%C3%B3mputo_distribuido</a:t>
            </a:r>
            <a:br>
              <a:rPr lang="es" sz="1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</a:br>
            <a:r>
              <a:rPr lang="es" sz="1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**</a:t>
            </a:r>
            <a:r>
              <a:rPr lang="es" sz="1000" u="sng">
                <a:solidFill>
                  <a:schemeClr val="hlink"/>
                </a:solidFill>
                <a:latin typeface="Oswald Regular"/>
                <a:ea typeface="Oswald Regular"/>
                <a:cs typeface="Oswald Regular"/>
                <a:sym typeface="Oswald Regular"/>
                <a:hlinkClick r:id="rId6"/>
              </a:rPr>
              <a:t>https://es.wikipedia.org/wiki/Teorema_CAP</a:t>
            </a:r>
            <a:endParaRPr sz="10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