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  <p:sldMasterId id="2147483676" r:id="rId2"/>
    <p:sldMasterId id="2147483688" r:id="rId3"/>
  </p:sldMasterIdLst>
  <p:notesMasterIdLst>
    <p:notesMasterId r:id="rId45"/>
  </p:notesMasterIdLst>
  <p:sldIdLst>
    <p:sldId id="256" r:id="rId4"/>
    <p:sldId id="282" r:id="rId5"/>
    <p:sldId id="283" r:id="rId6"/>
    <p:sldId id="284" r:id="rId7"/>
    <p:sldId id="305" r:id="rId8"/>
    <p:sldId id="285" r:id="rId9"/>
    <p:sldId id="286" r:id="rId10"/>
    <p:sldId id="257" r:id="rId11"/>
    <p:sldId id="298" r:id="rId12"/>
    <p:sldId id="259" r:id="rId13"/>
    <p:sldId id="291" r:id="rId14"/>
    <p:sldId id="258" r:id="rId15"/>
    <p:sldId id="260" r:id="rId16"/>
    <p:sldId id="293" r:id="rId17"/>
    <p:sldId id="292" r:id="rId18"/>
    <p:sldId id="297" r:id="rId19"/>
    <p:sldId id="299" r:id="rId20"/>
    <p:sldId id="314" r:id="rId21"/>
    <p:sldId id="315" r:id="rId22"/>
    <p:sldId id="316" r:id="rId23"/>
    <p:sldId id="301" r:id="rId24"/>
    <p:sldId id="287" r:id="rId25"/>
    <p:sldId id="303" r:id="rId26"/>
    <p:sldId id="288" r:id="rId27"/>
    <p:sldId id="289" r:id="rId28"/>
    <p:sldId id="290" r:id="rId29"/>
    <p:sldId id="262" r:id="rId30"/>
    <p:sldId id="304" r:id="rId31"/>
    <p:sldId id="302" r:id="rId32"/>
    <p:sldId id="263" r:id="rId33"/>
    <p:sldId id="264" r:id="rId34"/>
    <p:sldId id="265" r:id="rId35"/>
    <p:sldId id="266" r:id="rId36"/>
    <p:sldId id="267" r:id="rId37"/>
    <p:sldId id="268" r:id="rId38"/>
    <p:sldId id="269" r:id="rId39"/>
    <p:sldId id="270" r:id="rId40"/>
    <p:sldId id="271" r:id="rId41"/>
    <p:sldId id="272" r:id="rId42"/>
    <p:sldId id="300" r:id="rId43"/>
    <p:sldId id="306" r:id="rId44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0192" autoAdjust="0"/>
  </p:normalViewPr>
  <p:slideViewPr>
    <p:cSldViewPr showGuides="1">
      <p:cViewPr varScale="1">
        <p:scale>
          <a:sx n="99" d="100"/>
          <a:sy n="99" d="100"/>
        </p:scale>
        <p:origin x="133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6" rIns="93029" bIns="46516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cs-CZ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6" rIns="93029" bIns="46516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endParaRPr lang="cs-CZ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6" rIns="93029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6" rIns="93029" bIns="46516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cs-CZ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6" rIns="93029" bIns="46516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fld id="{A6DE7E79-9E1B-4C6B-975F-14D913DD3C14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288274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CDA81A-9641-42DE-AF2D-3C861B6BA555}" type="slidenum">
              <a:rPr lang="cs-CZ"/>
              <a:pPr/>
              <a:t>1</a:t>
            </a:fld>
            <a:endParaRPr lang="cs-CZ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/>
              <a:t>Klepněte a vložte poznámky.</a:t>
            </a:r>
          </a:p>
        </p:txBody>
      </p:sp>
    </p:spTree>
    <p:extLst>
      <p:ext uri="{BB962C8B-B14F-4D97-AF65-F5344CB8AC3E}">
        <p14:creationId xmlns:p14="http://schemas.microsoft.com/office/powerpoint/2010/main" val="637592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CE42FB-8E32-4E44-9041-AB4EE404A39A}" type="slidenum">
              <a:rPr lang="cs-CZ"/>
              <a:pPr/>
              <a:t>8</a:t>
            </a:fld>
            <a:endParaRPr lang="cs-CZ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Tx/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09795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cs-CZ" noProof="0" smtClean="0"/>
              <a:t>Kliknutím lze upravit styl.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cs-CZ" noProof="0" smtClean="0"/>
              <a:t>Kliknutím lze upravit styl předlohy.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4F9F1A94-A5DB-44B3-9D20-83A7A61D04D5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 smtClean="0"/>
              <a:t>Bezdrátové senzorové sítě</a:t>
            </a:r>
            <a:endParaRPr lang="cs-CZ" dirty="0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5329A2A-8BF4-463F-B7E1-4BD143DD36D2}" type="slidenum">
              <a:rPr lang="cs-CZ" smtClean="0"/>
              <a:pPr/>
              <a:t>‹#›</a:t>
            </a:fld>
            <a:r>
              <a:rPr lang="cs-CZ" smtClean="0"/>
              <a:t> z 66</a:t>
            </a:r>
            <a:endParaRPr lang="cs-CZ" dirty="0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Nadpis, text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6AD2CBA-3289-4316-9197-C4CB46944416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 smtClean="0"/>
              <a:t>Bezdrátové senzorové sítě</a:t>
            </a:r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754ED3A-27F3-42BF-94CF-C5B015A44F6E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08927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414EE-B792-44D2-A60D-A6D08F999EBB}" type="datetimeFigureOut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64E7-1D32-4F2B-B14B-4CC4F22885B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103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414EE-B792-44D2-A60D-A6D08F999EBB}" type="datetimeFigureOut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64E7-1D32-4F2B-B14B-4CC4F22885B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61257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414EE-B792-44D2-A60D-A6D08F999EBB}" type="datetimeFigureOut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64E7-1D32-4F2B-B14B-4CC4F22885B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21182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414EE-B792-44D2-A60D-A6D08F999EBB}" type="datetimeFigureOut">
              <a:rPr lang="cs-CZ" smtClean="0"/>
              <a:t>26. 11. 2019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64E7-1D32-4F2B-B14B-4CC4F22885B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01227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414EE-B792-44D2-A60D-A6D08F999EBB}" type="datetimeFigureOut">
              <a:rPr lang="cs-CZ" smtClean="0"/>
              <a:t>26. 11. 2019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64E7-1D32-4F2B-B14B-4CC4F22885B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8394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414EE-B792-44D2-A60D-A6D08F999EBB}" type="datetimeFigureOut">
              <a:rPr lang="cs-CZ" smtClean="0"/>
              <a:t>26. 11. 2019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64E7-1D32-4F2B-B14B-4CC4F22885B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44707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414EE-B792-44D2-A60D-A6D08F999EBB}" type="datetimeFigureOut">
              <a:rPr lang="cs-CZ" smtClean="0"/>
              <a:t>26. 11. 2019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64E7-1D32-4F2B-B14B-4CC4F22885B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509898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414EE-B792-44D2-A60D-A6D08F999EBB}" type="datetimeFigureOut">
              <a:rPr lang="cs-CZ" smtClean="0"/>
              <a:t>26. 11. 2019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64E7-1D32-4F2B-B14B-4CC4F22885B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092969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414EE-B792-44D2-A60D-A6D08F999EBB}" type="datetimeFigureOut">
              <a:rPr lang="cs-CZ" smtClean="0"/>
              <a:t>26. 11. 2019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64E7-1D32-4F2B-B14B-4CC4F22885B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1430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alatino Linotype" pitchFamily="18" charset="0"/>
              </a:defRPr>
            </a:lvl1pPr>
          </a:lstStyle>
          <a:p>
            <a:r>
              <a:rPr lang="cs-CZ" dirty="0" smtClean="0"/>
              <a:t>Kliknutím lze upravit styl.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cs-CZ" dirty="0" smtClean="0"/>
              <a:t>Kliknutím lze upravit styly předlohy textu.</a:t>
            </a:r>
          </a:p>
          <a:p>
            <a:pPr lvl="1"/>
            <a:r>
              <a:rPr lang="cs-CZ" dirty="0" smtClean="0"/>
              <a:t>Druhá úroveň</a:t>
            </a:r>
          </a:p>
          <a:p>
            <a:pPr lvl="2"/>
            <a:r>
              <a:rPr lang="cs-CZ" dirty="0" smtClean="0"/>
              <a:t>Třetí úroveň</a:t>
            </a:r>
          </a:p>
          <a:p>
            <a:pPr lvl="3"/>
            <a:r>
              <a:rPr lang="cs-CZ" dirty="0" smtClean="0"/>
              <a:t>Čtvrtá úroveň</a:t>
            </a:r>
          </a:p>
          <a:p>
            <a:pPr lvl="4"/>
            <a:r>
              <a:rPr lang="cs-CZ" dirty="0" smtClean="0"/>
              <a:t>Pátá úroveň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B7E857-CA2F-4858-B275-A89DF78A0829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9B87D9-9FF2-47CD-B9B9-80F4D380F43F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33578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414EE-B792-44D2-A60D-A6D08F999EBB}" type="datetimeFigureOut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64E7-1D32-4F2B-B14B-4CC4F22885B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630332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414EE-B792-44D2-A60D-A6D08F999EBB}" type="datetimeFigureOut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64E7-1D32-4F2B-B14B-4CC4F22885B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60822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C989-49A5-4B08-AFE9-FB7980EF1884}" type="datetimeFigureOut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03CA-CB91-40E6-B7E5-7CA39F8FE4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78977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C989-49A5-4B08-AFE9-FB7980EF1884}" type="datetimeFigureOut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03CA-CB91-40E6-B7E5-7CA39F8FE4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52165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C989-49A5-4B08-AFE9-FB7980EF1884}" type="datetimeFigureOut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03CA-CB91-40E6-B7E5-7CA39F8FE4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388756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C989-49A5-4B08-AFE9-FB7980EF1884}" type="datetimeFigureOut">
              <a:rPr lang="cs-CZ" smtClean="0"/>
              <a:t>26. 11. 2019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03CA-CB91-40E6-B7E5-7CA39F8FE4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476632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C989-49A5-4B08-AFE9-FB7980EF1884}" type="datetimeFigureOut">
              <a:rPr lang="cs-CZ" smtClean="0"/>
              <a:t>26. 11. 2019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03CA-CB91-40E6-B7E5-7CA39F8FE4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76248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C989-49A5-4B08-AFE9-FB7980EF1884}" type="datetimeFigureOut">
              <a:rPr lang="cs-CZ" smtClean="0"/>
              <a:t>26. 11. 2019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03CA-CB91-40E6-B7E5-7CA39F8FE4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750860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C989-49A5-4B08-AFE9-FB7980EF1884}" type="datetimeFigureOut">
              <a:rPr lang="cs-CZ" smtClean="0"/>
              <a:t>26. 11. 2019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03CA-CB91-40E6-B7E5-7CA39F8FE4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80447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C989-49A5-4B08-AFE9-FB7980EF1884}" type="datetimeFigureOut">
              <a:rPr lang="cs-CZ" smtClean="0"/>
              <a:t>26. 11. 2019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03CA-CB91-40E6-B7E5-7CA39F8FE4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52977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416C6F-9450-4B94-801A-9566947F943B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738509-4E5D-4968-896D-1E76473E30C4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466940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C989-49A5-4B08-AFE9-FB7980EF1884}" type="datetimeFigureOut">
              <a:rPr lang="cs-CZ" smtClean="0"/>
              <a:t>26. 11. 2019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03CA-CB91-40E6-B7E5-7CA39F8FE4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857370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C989-49A5-4B08-AFE9-FB7980EF1884}" type="datetimeFigureOut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03CA-CB91-40E6-B7E5-7CA39F8FE4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40396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C989-49A5-4B08-AFE9-FB7980EF1884}" type="datetimeFigureOut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03CA-CB91-40E6-B7E5-7CA39F8FE4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0970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AB5FB1-FE45-4091-A415-04699921DE8D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 smtClean="0"/>
              <a:t>Bezdrátové senzorové sítě</a:t>
            </a:r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39BCD0-EA33-4F72-B858-EDCEBAEE45CD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9539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2C5CD1-7959-4919-8995-83E328F08FAE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 smtClean="0"/>
              <a:t>Bezdrátové senzorové sítě</a:t>
            </a:r>
            <a:endParaRPr lang="cs-CZ" dirty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01F36C-B5E0-4FED-982A-E15C1986EDA9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97683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5BF46B-2CB7-4752-81BA-6C59AC9D0B44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 smtClean="0"/>
              <a:t>Bezdrátové senzorové sítě</a:t>
            </a: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C99E3-CF39-4FA0-A4EE-2489BD2849DE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85732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2C84B9-17B8-46B1-AE41-8F0225FCDD58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 smtClean="0"/>
              <a:t>Bezdrátové senzorové sítě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1DA43C-04C9-470B-9031-26B037ACA33A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18055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492744-0D6B-43DD-B927-333A0D77059F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 smtClean="0"/>
              <a:t>Bezdrátové senzorové sítě</a:t>
            </a:r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779AB7-6A89-40C3-81AE-7E26F204BC71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5785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2DB375-038F-4DFB-961E-11A5E013E744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 smtClean="0"/>
              <a:t>Bezdrátové senzorové sítě</a:t>
            </a:r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9471A4-A861-4056-A74A-BF2FDD3196E4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5984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fol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 předlohy nadpisů.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EF328D51-FEFC-452C-B9EF-9B2D3CD71C82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r>
              <a:rPr lang="cs-CZ" dirty="0" smtClean="0"/>
              <a:t>Bezdrátové senzorové sítě</a:t>
            </a:r>
            <a:endParaRPr lang="cs-CZ" dirty="0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1CAF1C22-4A48-496A-AB95-29BFE4D94AD7}" type="slidenum">
              <a:rPr lang="cs-CZ" smtClean="0"/>
              <a:pPr/>
              <a:t>‹#›</a:t>
            </a:fld>
            <a:r>
              <a:rPr lang="cs-CZ" dirty="0" smtClean="0"/>
              <a:t> z  66</a:t>
            </a:r>
            <a:endParaRPr lang="cs-CZ" dirty="0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5" r:id="rId10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414EE-B792-44D2-A60D-A6D08F999EBB}" type="datetimeFigureOut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064E7-1D32-4F2B-B14B-4CC4F22885B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33334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8C989-49A5-4B08-AFE9-FB7980EF1884}" type="datetimeFigureOut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B03CA-CB91-40E6-B7E5-7CA39F8FE4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54555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457200"/>
            <a:ext cx="6624736" cy="2323728"/>
          </a:xfrm>
        </p:spPr>
        <p:txBody>
          <a:bodyPr/>
          <a:lstStyle/>
          <a:p>
            <a:pPr algn="ctr"/>
            <a:r>
              <a:rPr lang="cs-CZ" dirty="0" smtClean="0"/>
              <a:t>Bezdrátové sítě</a:t>
            </a:r>
            <a:br>
              <a:rPr lang="cs-CZ" dirty="0" smtClean="0"/>
            </a:br>
            <a:r>
              <a:rPr lang="cs-CZ" dirty="0" smtClean="0"/>
              <a:t>Protokoly IEEE802</a:t>
            </a:r>
            <a:endParaRPr lang="cs-CZ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560" y="3049588"/>
            <a:ext cx="6696743" cy="2362200"/>
          </a:xfrm>
        </p:spPr>
        <p:txBody>
          <a:bodyPr/>
          <a:lstStyle/>
          <a:p>
            <a:r>
              <a:rPr lang="cs-CZ" sz="2400" dirty="0" smtClean="0"/>
              <a:t>Bezdrátové senzorické sítě</a:t>
            </a:r>
          </a:p>
          <a:p>
            <a:r>
              <a:rPr lang="cs-CZ" sz="2400" smtClean="0"/>
              <a:t>BSS-02-Bezdratove_site_IEEE802</a:t>
            </a:r>
            <a:endParaRPr lang="cs-CZ" sz="2400" dirty="0"/>
          </a:p>
          <a:p>
            <a:r>
              <a:rPr lang="cs-CZ" sz="2400" dirty="0"/>
              <a:t>Ing. Jiří Ledvina, CSc.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Proprietární sítě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Home</a:t>
            </a:r>
            <a:r>
              <a:rPr lang="cs-CZ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Area </a:t>
            </a:r>
            <a:r>
              <a:rPr lang="cs-CZ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Networks</a:t>
            </a:r>
            <a:r>
              <a:rPr lang="cs-CZ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(HAN)</a:t>
            </a:r>
          </a:p>
          <a:p>
            <a:r>
              <a:rPr lang="cs-CZ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ZigBee</a:t>
            </a:r>
            <a:r>
              <a:rPr lang="cs-CZ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</a:t>
            </a:r>
            <a:r>
              <a:rPr lang="cs-CZ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ZigBee</a:t>
            </a:r>
            <a:r>
              <a:rPr lang="cs-CZ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Aliance</a:t>
            </a:r>
          </a:p>
          <a:p>
            <a:r>
              <a:rPr lang="cs-CZ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Bluetooth</a:t>
            </a:r>
            <a:endParaRPr lang="cs-CZ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cs-CZ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Wibree</a:t>
            </a:r>
            <a:endParaRPr lang="cs-CZ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cs-CZ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Wimedia</a:t>
            </a:r>
            <a:endParaRPr lang="cs-CZ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cs-CZ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WiHART</a:t>
            </a:r>
            <a:endParaRPr lang="cs-CZ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cs-CZ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ISA100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5D2D-4294-4C80-ADDF-7F60C6E00DD0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Bezdrátové senzorové sítě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4783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600" dirty="0"/>
              <a:t>IEEE </a:t>
            </a:r>
            <a:r>
              <a:rPr lang="cs-CZ" sz="3600" dirty="0" smtClean="0"/>
              <a:t>802.11 </a:t>
            </a:r>
            <a:r>
              <a:rPr lang="cs-CZ" sz="3600" dirty="0"/>
              <a:t>– </a:t>
            </a:r>
            <a:r>
              <a:rPr lang="cs-CZ" sz="3600" dirty="0" err="1"/>
              <a:t>Wireless</a:t>
            </a:r>
            <a:r>
              <a:rPr lang="cs-CZ" sz="3600" dirty="0"/>
              <a:t> </a:t>
            </a:r>
            <a:r>
              <a:rPr lang="cs-CZ" sz="3600" dirty="0" smtClean="0"/>
              <a:t>LAN </a:t>
            </a:r>
            <a:r>
              <a:rPr lang="cs-CZ" sz="3600" dirty="0"/>
              <a:t>(</a:t>
            </a:r>
            <a:r>
              <a:rPr lang="cs-CZ" sz="3600" dirty="0" smtClean="0"/>
              <a:t>WLAN</a:t>
            </a:r>
            <a:r>
              <a:rPr lang="cs-CZ" sz="3600" dirty="0"/>
              <a:t>)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IEEE 802.11 – původní síť, ISM pásmo 2,4GHz, 2Mb/s, DSSS, FHSS</a:t>
            </a:r>
          </a:p>
          <a:p>
            <a:pPr lvl="0"/>
            <a:r>
              <a:rPr lang="cs-CZ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IEEE 802.11a – 5GHz, 54Mb/s, OFDM</a:t>
            </a:r>
          </a:p>
          <a:p>
            <a:r>
              <a:rPr lang="cs-CZ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IEEE 802.11b – 2,4GHz, 11Mb/s, DSSS, až 12km</a:t>
            </a:r>
          </a:p>
          <a:p>
            <a:r>
              <a:rPr lang="cs-CZ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IEEE 802.11g – 2,4GHz, 54Mb/s, OFDM</a:t>
            </a:r>
          </a:p>
          <a:p>
            <a:pPr lvl="0"/>
            <a:r>
              <a:rPr lang="cs-CZ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IEEE 802.11n – 2,4 nebo 5GHz, 600Mb/s, MIMO OFDM</a:t>
            </a:r>
          </a:p>
          <a:p>
            <a:pPr lvl="0"/>
            <a:r>
              <a:rPr lang="cs-CZ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IEEE 802.11y – 3,7GHz, 54Mb/s (USA)</a:t>
            </a:r>
          </a:p>
          <a:p>
            <a:pPr lvl="0"/>
            <a:r>
              <a:rPr lang="cs-CZ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IEEE 802.11ac – 2,4 a zároveň 5GHz, 1Gb/s, MU-MIMO, OFDM</a:t>
            </a:r>
          </a:p>
          <a:p>
            <a:endParaRPr lang="cs-CZ" sz="24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endParaRPr lang="cs-CZ" sz="240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7CBCB-77DD-4C7F-A159-D3C1C529B685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Bezdrátové senzorové sítě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992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600" dirty="0"/>
              <a:t>IEEE 802.15 – </a:t>
            </a:r>
            <a:r>
              <a:rPr lang="cs-CZ" sz="3600" dirty="0" err="1"/>
              <a:t>Wireless</a:t>
            </a:r>
            <a:r>
              <a:rPr lang="cs-CZ" sz="3600" dirty="0"/>
              <a:t> PAN (WPAN)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IEEE </a:t>
            </a:r>
            <a:r>
              <a:rPr lang="cs-CZ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802.15.1 - </a:t>
            </a:r>
            <a:r>
              <a:rPr lang="cs-CZ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Bluetooth</a:t>
            </a:r>
            <a:endParaRPr lang="cs-CZ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cs-CZ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IEEE 802.15.2 – koexistence WPAN (802.15) a WLAN (802.11) </a:t>
            </a:r>
          </a:p>
          <a:p>
            <a:pPr lvl="0"/>
            <a:r>
              <a:rPr lang="cs-CZ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IEEE 802.15.3 – HR WPAN – vysokorychlostní WPAN</a:t>
            </a:r>
          </a:p>
          <a:p>
            <a:pPr lvl="0"/>
            <a:r>
              <a:rPr lang="cs-CZ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IEEE 802.15.4 – LR WPAN – </a:t>
            </a:r>
            <a:r>
              <a:rPr lang="cs-CZ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nízkorychlostní</a:t>
            </a:r>
            <a:r>
              <a:rPr lang="cs-CZ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WPAN</a:t>
            </a:r>
          </a:p>
          <a:p>
            <a:pPr lvl="0"/>
            <a:r>
              <a:rPr lang="cs-CZ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IEEE 802.15.5 – rozšíření pro smyčkové </a:t>
            </a:r>
            <a:r>
              <a:rPr lang="cs-CZ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sítě</a:t>
            </a:r>
          </a:p>
          <a:p>
            <a:pPr lvl="0"/>
            <a:r>
              <a:rPr lang="cs-CZ" sz="2400" dirty="0" smtClean="0"/>
              <a:t>IEEE 802.15.5e – MBAN – </a:t>
            </a:r>
            <a:r>
              <a:rPr lang="cs-CZ" sz="2400" dirty="0" err="1" smtClean="0"/>
              <a:t>Medical</a:t>
            </a:r>
            <a:r>
              <a:rPr lang="cs-CZ" sz="2400" dirty="0" smtClean="0"/>
              <a:t> BAN</a:t>
            </a:r>
            <a:endParaRPr lang="cs-CZ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cs-CZ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IEEE 802.15.6 – </a:t>
            </a:r>
            <a:r>
              <a:rPr lang="cs-CZ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WBAN </a:t>
            </a:r>
            <a:r>
              <a:rPr lang="cs-CZ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Body Area </a:t>
            </a:r>
            <a:r>
              <a:rPr lang="cs-CZ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Networks</a:t>
            </a:r>
            <a:endParaRPr lang="cs-CZ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cs-CZ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IEEE 802.15.7 – VLC – </a:t>
            </a:r>
            <a:r>
              <a:rPr lang="cs-CZ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Visible</a:t>
            </a:r>
            <a:r>
              <a:rPr lang="cs-CZ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cs-CZ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Light</a:t>
            </a:r>
            <a:r>
              <a:rPr lang="cs-CZ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Communications</a:t>
            </a:r>
          </a:p>
          <a:p>
            <a:pPr lvl="0"/>
            <a:r>
              <a:rPr lang="cs-CZ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IEEE 802.15.8 – PCS – </a:t>
            </a:r>
            <a:r>
              <a:rPr lang="cs-CZ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Personal</a:t>
            </a:r>
            <a:r>
              <a:rPr lang="cs-CZ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cs-CZ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Space</a:t>
            </a:r>
            <a:r>
              <a:rPr lang="cs-CZ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cs-CZ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Communication</a:t>
            </a:r>
            <a:endParaRPr lang="cs-CZ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cs-CZ" sz="240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7CBCB-77DD-4C7F-A159-D3C1C529B685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Bezdrátové senzorové sítě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401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IEEE </a:t>
            </a:r>
            <a:r>
              <a:rPr lang="cs-CZ" dirty="0" smtClean="0"/>
              <a:t>802.15.1 </a:t>
            </a:r>
            <a:r>
              <a:rPr lang="cs-CZ" dirty="0"/>
              <a:t>– </a:t>
            </a:r>
            <a:r>
              <a:rPr lang="cs-CZ" dirty="0" err="1" smtClean="0"/>
              <a:t>Bluetooth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400" dirty="0" smtClean="0"/>
              <a:t>Laciná síť použitelná pro malé vzdálenosti</a:t>
            </a:r>
          </a:p>
          <a:p>
            <a:r>
              <a:rPr lang="cs-CZ" sz="2400" dirty="0"/>
              <a:t>P</a:t>
            </a:r>
            <a:r>
              <a:rPr lang="cs-CZ" sz="2400" dirty="0" smtClean="0"/>
              <a:t>ropojení PC s telefony a dalšími zařízeními</a:t>
            </a:r>
          </a:p>
          <a:p>
            <a:r>
              <a:rPr lang="cs-CZ" sz="2400" dirty="0"/>
              <a:t>P</a:t>
            </a:r>
            <a:r>
              <a:rPr lang="cs-CZ" sz="2400" dirty="0" smtClean="0"/>
              <a:t>řenos dat i multimédií</a:t>
            </a:r>
          </a:p>
          <a:p>
            <a:r>
              <a:rPr lang="cs-CZ" sz="2400" dirty="0"/>
              <a:t>Z</a:t>
            </a:r>
            <a:r>
              <a:rPr lang="cs-CZ" sz="2400" dirty="0" smtClean="0"/>
              <a:t>aloženo na </a:t>
            </a:r>
            <a:r>
              <a:rPr lang="cs-CZ" sz="2400" dirty="0" err="1" smtClean="0"/>
              <a:t>Piconet</a:t>
            </a:r>
            <a:r>
              <a:rPr lang="cs-CZ" sz="2400" dirty="0" smtClean="0"/>
              <a:t> – 1 master, 7 </a:t>
            </a:r>
            <a:r>
              <a:rPr lang="cs-CZ" sz="2400" dirty="0" err="1" smtClean="0"/>
              <a:t>slave</a:t>
            </a:r>
            <a:r>
              <a:rPr lang="cs-CZ" sz="2400" dirty="0" smtClean="0"/>
              <a:t>, jeden kanál</a:t>
            </a:r>
          </a:p>
          <a:p>
            <a:r>
              <a:rPr lang="cs-CZ" sz="2400" dirty="0" err="1" smtClean="0"/>
              <a:t>Scatternet</a:t>
            </a:r>
            <a:r>
              <a:rPr lang="cs-CZ" sz="2400" dirty="0" smtClean="0"/>
              <a:t> – propojení sítí </a:t>
            </a:r>
            <a:r>
              <a:rPr lang="cs-CZ" sz="2400" dirty="0" err="1" smtClean="0"/>
              <a:t>Piconet</a:t>
            </a:r>
            <a:endParaRPr lang="cs-CZ" sz="2400" dirty="0" smtClean="0"/>
          </a:p>
          <a:p>
            <a:r>
              <a:rPr lang="cs-CZ" sz="2400" dirty="0" err="1" smtClean="0"/>
              <a:t>Add</a:t>
            </a:r>
            <a:r>
              <a:rPr lang="cs-CZ" sz="2400" dirty="0"/>
              <a:t>-</a:t>
            </a:r>
            <a:r>
              <a:rPr lang="cs-CZ" sz="2400" dirty="0" smtClean="0"/>
              <a:t>hoc síť, šifrování</a:t>
            </a:r>
            <a:endParaRPr lang="cs-CZ" sz="240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ACAA-B074-4B33-ACD4-5530B7E41F62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Bezdrátové senzorové sítě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007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IEEE </a:t>
            </a:r>
            <a:r>
              <a:rPr lang="cs-CZ" dirty="0" smtClean="0"/>
              <a:t>802.15.2 </a:t>
            </a:r>
            <a:br>
              <a:rPr lang="cs-CZ" dirty="0" smtClean="0"/>
            </a:br>
            <a:r>
              <a:rPr lang="cs-CZ" dirty="0" smtClean="0"/>
              <a:t>koexistence 802.15.4 a 802.11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ACAA-B074-4B33-ACD4-5530B7E41F62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Bezdrátové senzorové sítě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14</a:t>
            </a:fld>
            <a:endParaRPr lang="cs-CZ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57" y="1698940"/>
            <a:ext cx="7243086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287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IEEE 802.15.3 – HR </a:t>
            </a:r>
            <a:r>
              <a:rPr lang="cs-CZ" dirty="0" smtClean="0"/>
              <a:t>WPAN Vysokorychlostní WPAN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IEEE 802.15.3a UWB, Ultra </a:t>
            </a:r>
            <a:r>
              <a:rPr lang="cs-CZ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Wide</a:t>
            </a:r>
            <a:r>
              <a:rPr lang="cs-CZ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Band</a:t>
            </a:r>
          </a:p>
          <a:p>
            <a:pPr lvl="1"/>
            <a:r>
              <a:rPr lang="cs-CZ" sz="2000" dirty="0">
                <a:solidFill>
                  <a:schemeClr val="tx1"/>
                </a:solidFill>
                <a:latin typeface="+mn-lt"/>
              </a:rPr>
              <a:t>3,1GHZ až 10,6 GHz</a:t>
            </a:r>
          </a:p>
          <a:p>
            <a:pPr lvl="1"/>
            <a:r>
              <a:rPr lang="cs-CZ" sz="2000" dirty="0">
                <a:solidFill>
                  <a:schemeClr val="tx1"/>
                </a:solidFill>
                <a:latin typeface="+mn-lt"/>
              </a:rPr>
              <a:t>Vysílání v rozprostřeném pásmu</a:t>
            </a:r>
          </a:p>
          <a:p>
            <a:pPr lvl="1"/>
            <a:r>
              <a:rPr lang="cs-CZ" sz="2000" dirty="0">
                <a:solidFill>
                  <a:schemeClr val="tx1"/>
                </a:solidFill>
                <a:latin typeface="+mn-lt"/>
              </a:rPr>
              <a:t>Nízká energetická hustota, velká šířka pásma</a:t>
            </a:r>
          </a:p>
          <a:p>
            <a:pPr lvl="2"/>
            <a:r>
              <a:rPr lang="cs-CZ" sz="1800" dirty="0">
                <a:solidFill>
                  <a:schemeClr val="tx1"/>
                </a:solidFill>
                <a:latin typeface="+mn-lt"/>
              </a:rPr>
              <a:t>2(</a:t>
            </a:r>
            <a:r>
              <a:rPr lang="cs-CZ" sz="1800" dirty="0" err="1">
                <a:solidFill>
                  <a:schemeClr val="tx1"/>
                </a:solidFill>
                <a:latin typeface="+mn-lt"/>
              </a:rPr>
              <a:t>f</a:t>
            </a:r>
            <a:r>
              <a:rPr lang="cs-CZ" sz="1800" baseline="-25000" dirty="0" err="1">
                <a:solidFill>
                  <a:schemeClr val="tx1"/>
                </a:solidFill>
                <a:latin typeface="+mn-lt"/>
              </a:rPr>
              <a:t>H</a:t>
            </a:r>
            <a:r>
              <a:rPr lang="cs-CZ" sz="1800" dirty="0">
                <a:solidFill>
                  <a:schemeClr val="tx1"/>
                </a:solidFill>
                <a:latin typeface="+mn-lt"/>
              </a:rPr>
              <a:t> – </a:t>
            </a:r>
            <a:r>
              <a:rPr lang="cs-CZ" sz="1800" dirty="0" err="1">
                <a:solidFill>
                  <a:schemeClr val="tx1"/>
                </a:solidFill>
                <a:latin typeface="+mn-lt"/>
              </a:rPr>
              <a:t>f</a:t>
            </a:r>
            <a:r>
              <a:rPr lang="cs-CZ" sz="1800" baseline="-25000" dirty="0" err="1">
                <a:solidFill>
                  <a:schemeClr val="tx1"/>
                </a:solidFill>
                <a:latin typeface="+mn-lt"/>
              </a:rPr>
              <a:t>L</a:t>
            </a:r>
            <a:r>
              <a:rPr lang="cs-CZ" sz="1800" dirty="0">
                <a:solidFill>
                  <a:schemeClr val="tx1"/>
                </a:solidFill>
                <a:latin typeface="+mn-lt"/>
              </a:rPr>
              <a:t>)/(</a:t>
            </a:r>
            <a:r>
              <a:rPr lang="cs-CZ" sz="1800" dirty="0" err="1">
                <a:solidFill>
                  <a:schemeClr val="tx1"/>
                </a:solidFill>
                <a:latin typeface="+mn-lt"/>
              </a:rPr>
              <a:t>f</a:t>
            </a:r>
            <a:r>
              <a:rPr lang="cs-CZ" sz="1800" baseline="-25000" dirty="0" err="1">
                <a:solidFill>
                  <a:schemeClr val="tx1"/>
                </a:solidFill>
                <a:latin typeface="+mn-lt"/>
              </a:rPr>
              <a:t>H</a:t>
            </a:r>
            <a:r>
              <a:rPr lang="cs-CZ" sz="1800" dirty="0">
                <a:solidFill>
                  <a:schemeClr val="tx1"/>
                </a:solidFill>
                <a:latin typeface="+mn-lt"/>
              </a:rPr>
              <a:t> + </a:t>
            </a:r>
            <a:r>
              <a:rPr lang="cs-CZ" sz="1800" dirty="0" err="1">
                <a:solidFill>
                  <a:schemeClr val="tx1"/>
                </a:solidFill>
                <a:latin typeface="+mn-lt"/>
              </a:rPr>
              <a:t>f</a:t>
            </a:r>
            <a:r>
              <a:rPr lang="cs-CZ" sz="1800" baseline="-25000" dirty="0" err="1">
                <a:solidFill>
                  <a:schemeClr val="tx1"/>
                </a:solidFill>
                <a:latin typeface="+mn-lt"/>
              </a:rPr>
              <a:t>L</a:t>
            </a:r>
            <a:r>
              <a:rPr lang="cs-CZ" sz="1800" dirty="0">
                <a:solidFill>
                  <a:schemeClr val="tx1"/>
                </a:solidFill>
                <a:latin typeface="+mn-lt"/>
              </a:rPr>
              <a:t>) &gt; 0,2, nebo více než 500MHz¨</a:t>
            </a:r>
          </a:p>
          <a:p>
            <a:pPr lvl="2"/>
            <a:r>
              <a:rPr lang="cs-CZ" sz="1800" dirty="0">
                <a:solidFill>
                  <a:schemeClr val="tx1"/>
                </a:solidFill>
                <a:latin typeface="+mn-lt"/>
              </a:rPr>
              <a:t>Jednoduché vysílače (impulzní modulace)</a:t>
            </a:r>
          </a:p>
          <a:p>
            <a:pPr lvl="2"/>
            <a:r>
              <a:rPr lang="cs-CZ" sz="1800" dirty="0">
                <a:solidFill>
                  <a:schemeClr val="tx1"/>
                </a:solidFill>
                <a:latin typeface="+mn-lt"/>
              </a:rPr>
              <a:t>Velmi úzký impulz (sub </a:t>
            </a:r>
            <a:r>
              <a:rPr lang="cs-CZ" sz="1800" dirty="0" err="1">
                <a:solidFill>
                  <a:schemeClr val="tx1"/>
                </a:solidFill>
                <a:latin typeface="+mn-lt"/>
              </a:rPr>
              <a:t>ns</a:t>
            </a:r>
            <a:r>
              <a:rPr lang="cs-CZ" sz="1800" dirty="0">
                <a:solidFill>
                  <a:schemeClr val="tx1"/>
                </a:solidFill>
                <a:latin typeface="+mn-lt"/>
              </a:rPr>
              <a:t>) – </a:t>
            </a:r>
            <a:r>
              <a:rPr lang="cs-CZ" sz="1800" dirty="0" err="1">
                <a:solidFill>
                  <a:schemeClr val="tx1"/>
                </a:solidFill>
                <a:latin typeface="+mn-lt"/>
              </a:rPr>
              <a:t>Dirakův</a:t>
            </a:r>
            <a:r>
              <a:rPr lang="cs-CZ" sz="1800" dirty="0">
                <a:solidFill>
                  <a:schemeClr val="tx1"/>
                </a:solidFill>
                <a:latin typeface="+mn-lt"/>
              </a:rPr>
              <a:t> impulz, mnoho frekvencí, široké pásmo</a:t>
            </a:r>
          </a:p>
          <a:p>
            <a:pPr lvl="2"/>
            <a:r>
              <a:rPr lang="cs-CZ" sz="1800" dirty="0">
                <a:solidFill>
                  <a:schemeClr val="tx1"/>
                </a:solidFill>
                <a:latin typeface="+mn-lt"/>
              </a:rPr>
              <a:t>Praktické řešení velké množství </a:t>
            </a:r>
            <a:r>
              <a:rPr lang="cs-CZ" sz="1800" dirty="0" err="1">
                <a:solidFill>
                  <a:schemeClr val="tx1"/>
                </a:solidFill>
                <a:latin typeface="+mn-lt"/>
              </a:rPr>
              <a:t>subnosných</a:t>
            </a:r>
            <a:r>
              <a:rPr lang="cs-CZ" sz="1800" dirty="0">
                <a:solidFill>
                  <a:schemeClr val="tx1"/>
                </a:solidFill>
                <a:latin typeface="+mn-lt"/>
              </a:rPr>
              <a:t> kmitočtů</a:t>
            </a:r>
          </a:p>
          <a:p>
            <a:pPr lvl="1"/>
            <a:r>
              <a:rPr lang="cs-CZ" sz="2000" dirty="0">
                <a:solidFill>
                  <a:schemeClr val="tx1"/>
                </a:solidFill>
                <a:latin typeface="+mn-lt"/>
              </a:rPr>
              <a:t>Pásmo rozděleno do 14 </a:t>
            </a:r>
            <a:r>
              <a:rPr lang="cs-CZ" sz="2000" dirty="0" err="1">
                <a:solidFill>
                  <a:schemeClr val="tx1"/>
                </a:solidFill>
                <a:latin typeface="+mn-lt"/>
              </a:rPr>
              <a:t>subpásem</a:t>
            </a:r>
            <a:r>
              <a:rPr lang="cs-CZ" sz="2000" dirty="0">
                <a:solidFill>
                  <a:schemeClr val="tx1"/>
                </a:solidFill>
                <a:latin typeface="+mn-lt"/>
              </a:rPr>
              <a:t>, každé pásmo 122 </a:t>
            </a:r>
            <a:r>
              <a:rPr lang="cs-CZ" sz="2000" dirty="0" err="1">
                <a:solidFill>
                  <a:schemeClr val="tx1"/>
                </a:solidFill>
                <a:latin typeface="+mn-lt"/>
              </a:rPr>
              <a:t>subnisných</a:t>
            </a:r>
            <a:r>
              <a:rPr lang="cs-CZ" sz="2000" dirty="0">
                <a:solidFill>
                  <a:schemeClr val="tx1"/>
                </a:solidFill>
                <a:latin typeface="+mn-lt"/>
              </a:rPr>
              <a:t> kmitočtů</a:t>
            </a:r>
          </a:p>
          <a:p>
            <a:pPr lvl="1"/>
            <a:r>
              <a:rPr lang="cs-CZ" sz="2000" dirty="0">
                <a:solidFill>
                  <a:schemeClr val="tx1"/>
                </a:solidFill>
                <a:latin typeface="+mn-lt"/>
              </a:rPr>
              <a:t>Přenosová rychlost 55 až 480Mb/s</a:t>
            </a:r>
          </a:p>
          <a:p>
            <a:pPr lvl="1"/>
            <a:r>
              <a:rPr lang="cs-CZ" sz="2000" dirty="0">
                <a:solidFill>
                  <a:schemeClr val="tx1"/>
                </a:solidFill>
                <a:latin typeface="+mn-lt"/>
              </a:rPr>
              <a:t>Síť rozdělena do </a:t>
            </a:r>
            <a:r>
              <a:rPr lang="cs-CZ" sz="2000" dirty="0" err="1">
                <a:solidFill>
                  <a:schemeClr val="tx1"/>
                </a:solidFill>
                <a:latin typeface="+mn-lt"/>
              </a:rPr>
              <a:t>pikonetů</a:t>
            </a:r>
            <a:r>
              <a:rPr lang="cs-CZ" sz="2000" dirty="0">
                <a:solidFill>
                  <a:schemeClr val="tx1"/>
                </a:solidFill>
                <a:latin typeface="+mn-lt"/>
              </a:rPr>
              <a:t> (4 až 16)</a:t>
            </a:r>
          </a:p>
          <a:p>
            <a:endParaRPr lang="cs-CZ" sz="240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ACAA-B074-4B33-ACD4-5530B7E41F62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Bezdrátové senzorové sítě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1647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cs-CZ" dirty="0"/>
              <a:t>IEEE 802.15.3c </a:t>
            </a:r>
            <a:r>
              <a:rPr lang="cs-CZ" dirty="0" smtClean="0"/>
              <a:t>UWB</a:t>
            </a:r>
            <a:br>
              <a:rPr lang="cs-CZ" dirty="0" smtClean="0"/>
            </a:br>
            <a:r>
              <a:rPr lang="cs-CZ" dirty="0" smtClean="0"/>
              <a:t>Ultra </a:t>
            </a:r>
            <a:r>
              <a:rPr lang="cs-CZ" dirty="0" err="1"/>
              <a:t>Wide</a:t>
            </a:r>
            <a:r>
              <a:rPr lang="cs-CZ" dirty="0"/>
              <a:t> Band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solidFill>
                  <a:schemeClr val="tx1"/>
                </a:solidFill>
                <a:latin typeface="+mn-lt"/>
              </a:rPr>
              <a:t>Milimetrové vlny</a:t>
            </a:r>
          </a:p>
          <a:p>
            <a:r>
              <a:rPr lang="cs-CZ" dirty="0">
                <a:solidFill>
                  <a:schemeClr val="tx1"/>
                </a:solidFill>
                <a:latin typeface="+mn-lt"/>
              </a:rPr>
              <a:t>57 až 64 </a:t>
            </a:r>
            <a:r>
              <a:rPr lang="cs-CZ" dirty="0" smtClean="0">
                <a:solidFill>
                  <a:schemeClr val="tx1"/>
                </a:solidFill>
                <a:latin typeface="+mn-lt"/>
              </a:rPr>
              <a:t>GHz</a:t>
            </a:r>
          </a:p>
          <a:p>
            <a:r>
              <a:rPr lang="cs-CZ" dirty="0" smtClean="0"/>
              <a:t>Spektrální maska – omezení výkonu (licencované spektrum)</a:t>
            </a:r>
            <a:endParaRPr lang="cs-CZ" dirty="0">
              <a:solidFill>
                <a:schemeClr val="tx1"/>
              </a:solidFill>
              <a:latin typeface="+mn-lt"/>
            </a:endParaRPr>
          </a:p>
          <a:p>
            <a:r>
              <a:rPr lang="cs-CZ" dirty="0">
                <a:solidFill>
                  <a:schemeClr val="tx1"/>
                </a:solidFill>
                <a:latin typeface="+mn-lt"/>
              </a:rPr>
              <a:t>Rychlost přenosu 1Gb/s a </a:t>
            </a:r>
            <a:r>
              <a:rPr lang="cs-CZ" dirty="0" smtClean="0">
                <a:solidFill>
                  <a:schemeClr val="tx1"/>
                </a:solidFill>
                <a:latin typeface="+mn-lt"/>
              </a:rPr>
              <a:t>více na malé vzdálenosti (1000 </a:t>
            </a:r>
            <a:r>
              <a:rPr lang="cs-CZ" dirty="0" err="1" smtClean="0">
                <a:solidFill>
                  <a:schemeClr val="tx1"/>
                </a:solidFill>
                <a:latin typeface="+mn-lt"/>
              </a:rPr>
              <a:t>Mb</a:t>
            </a:r>
            <a:r>
              <a:rPr lang="cs-CZ" dirty="0" smtClean="0">
                <a:solidFill>
                  <a:schemeClr val="tx1"/>
                </a:solidFill>
                <a:latin typeface="+mn-lt"/>
              </a:rPr>
              <a:t>/s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* m)</a:t>
            </a:r>
            <a:endParaRPr lang="cs-CZ" dirty="0">
              <a:solidFill>
                <a:schemeClr val="tx1"/>
              </a:solidFill>
              <a:latin typeface="+mn-lt"/>
            </a:endParaRPr>
          </a:p>
          <a:p>
            <a:r>
              <a:rPr lang="cs-CZ" dirty="0">
                <a:solidFill>
                  <a:schemeClr val="tx1"/>
                </a:solidFill>
                <a:latin typeface="+mn-lt"/>
              </a:rPr>
              <a:t>Použití video on </a:t>
            </a:r>
            <a:r>
              <a:rPr lang="cs-CZ" dirty="0" err="1">
                <a:solidFill>
                  <a:schemeClr val="tx1"/>
                </a:solidFill>
                <a:latin typeface="+mn-lt"/>
              </a:rPr>
              <a:t>demand</a:t>
            </a:r>
            <a:r>
              <a:rPr lang="cs-CZ" dirty="0">
                <a:solidFill>
                  <a:schemeClr val="tx1"/>
                </a:solidFill>
                <a:latin typeface="+mn-lt"/>
              </a:rPr>
              <a:t>, domácí divadlo</a:t>
            </a:r>
          </a:p>
          <a:p>
            <a:pPr marL="0" indent="0">
              <a:buNone/>
            </a:pPr>
            <a:endParaRPr lang="cs-CZ" b="1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857-CA2F-4858-B275-A89DF78A0829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Bezdrátové senzorové sítě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894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cs-CZ" dirty="0" smtClean="0"/>
              <a:t>Protokol IEEE 802.15.</a:t>
            </a:r>
            <a:r>
              <a:rPr lang="en-US" dirty="0" smtClean="0"/>
              <a:t>4</a:t>
            </a:r>
            <a:br>
              <a:rPr lang="en-US" dirty="0" smtClean="0"/>
            </a:br>
            <a:r>
              <a:rPr lang="en-US" dirty="0" smtClean="0"/>
              <a:t>Low Rate WPAN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Fyzická a linková úroveň</a:t>
            </a:r>
          </a:p>
          <a:p>
            <a:r>
              <a:rPr lang="cs-CZ" dirty="0" smtClean="0">
                <a:solidFill>
                  <a:schemeClr val="tx1"/>
                </a:solidFill>
                <a:latin typeface="+mn-lt"/>
              </a:rPr>
              <a:t>požadavky na malou spotřebu, malý výkon</a:t>
            </a:r>
          </a:p>
          <a:p>
            <a:r>
              <a:rPr lang="cs-CZ" dirty="0" smtClean="0"/>
              <a:t>ISM pásma, 2,4GHz, 16 kanálů po 250kb/s</a:t>
            </a:r>
          </a:p>
          <a:p>
            <a:r>
              <a:rPr lang="cs-CZ" dirty="0" smtClean="0">
                <a:solidFill>
                  <a:schemeClr val="tx1"/>
                </a:solidFill>
                <a:latin typeface="+mn-lt"/>
              </a:rPr>
              <a:t>DSSS, 4 bity, 32bitové ortogonální sekvence (modulační rychlost 2Mb/s)</a:t>
            </a:r>
          </a:p>
          <a:p>
            <a:r>
              <a:rPr lang="cs-CZ" dirty="0" smtClean="0"/>
              <a:t>rozdělování pásma – </a:t>
            </a:r>
            <a:r>
              <a:rPr lang="cs-CZ" dirty="0" err="1" smtClean="0"/>
              <a:t>beecon</a:t>
            </a:r>
            <a:r>
              <a:rPr lang="cs-CZ" dirty="0" smtClean="0"/>
              <a:t> rámec</a:t>
            </a:r>
          </a:p>
          <a:p>
            <a:endParaRPr lang="cs-CZ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endParaRPr lang="cs-CZ" b="1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857-CA2F-4858-B275-A89DF78A0829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Bezdrátové senzorové sítě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6684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Protokol IEEE802.15.4</a:t>
            </a:r>
          </a:p>
        </p:txBody>
      </p:sp>
      <p:sp>
        <p:nvSpPr>
          <p:cNvPr id="21507" name="Zástupný symbol pro obsah 2"/>
          <p:cNvSpPr>
            <a:spLocks noGrp="1"/>
          </p:cNvSpPr>
          <p:nvPr>
            <p:ph idx="1"/>
          </p:nvPr>
        </p:nvSpPr>
        <p:spPr>
          <a:xfrm>
            <a:off x="539750" y="1700213"/>
            <a:ext cx="7993063" cy="4321175"/>
          </a:xfrm>
        </p:spPr>
        <p:txBody>
          <a:bodyPr/>
          <a:lstStyle/>
          <a:p>
            <a:r>
              <a:rPr lang="cs-CZ" sz="2000" dirty="0" err="1" smtClean="0">
                <a:ea typeface="Calibri" pitchFamily="34" charset="0"/>
                <a:cs typeface="Times New Roman" pitchFamily="18" charset="0"/>
              </a:rPr>
              <a:t>Low-Rate</a:t>
            </a:r>
            <a:r>
              <a:rPr lang="cs-CZ" sz="2000" dirty="0" smtClean="0">
                <a:ea typeface="Calibri" pitchFamily="34" charset="0"/>
                <a:cs typeface="Times New Roman" pitchFamily="18" charset="0"/>
              </a:rPr>
              <a:t> </a:t>
            </a:r>
            <a:r>
              <a:rPr lang="cs-CZ" sz="2000" dirty="0" err="1" smtClean="0">
                <a:ea typeface="Calibri" pitchFamily="34" charset="0"/>
                <a:cs typeface="Times New Roman" pitchFamily="18" charset="0"/>
              </a:rPr>
              <a:t>Wireless</a:t>
            </a:r>
            <a:r>
              <a:rPr lang="cs-CZ" sz="2000" dirty="0" smtClean="0">
                <a:ea typeface="Calibri" pitchFamily="34" charset="0"/>
                <a:cs typeface="Times New Roman" pitchFamily="18" charset="0"/>
              </a:rPr>
              <a:t> </a:t>
            </a:r>
            <a:r>
              <a:rPr lang="cs-CZ" sz="2000" dirty="0" err="1" smtClean="0">
                <a:ea typeface="Calibri" pitchFamily="34" charset="0"/>
                <a:cs typeface="Times New Roman" pitchFamily="18" charset="0"/>
              </a:rPr>
              <a:t>Personal</a:t>
            </a:r>
            <a:r>
              <a:rPr lang="cs-CZ" sz="2000" dirty="0" smtClean="0">
                <a:ea typeface="Calibri" pitchFamily="34" charset="0"/>
                <a:cs typeface="Times New Roman" pitchFamily="18" charset="0"/>
              </a:rPr>
              <a:t> Area Network</a:t>
            </a:r>
          </a:p>
          <a:p>
            <a:r>
              <a:rPr lang="cs-CZ" sz="2000" dirty="0" smtClean="0">
                <a:ea typeface="Calibri" pitchFamily="34" charset="0"/>
                <a:cs typeface="Times New Roman" pitchFamily="18" charset="0"/>
              </a:rPr>
              <a:t>Fyzická a linková vrstva</a:t>
            </a:r>
          </a:p>
          <a:p>
            <a:r>
              <a:rPr lang="cs-CZ" sz="2000" dirty="0" smtClean="0">
                <a:ea typeface="Calibri" pitchFamily="34" charset="0"/>
                <a:cs typeface="Times New Roman" pitchFamily="18" charset="0"/>
              </a:rPr>
              <a:t>Typy zařízení – FFD (Full </a:t>
            </a:r>
            <a:r>
              <a:rPr lang="cs-CZ" sz="2000" dirty="0" err="1" smtClean="0">
                <a:ea typeface="Calibri" pitchFamily="34" charset="0"/>
                <a:cs typeface="Times New Roman" pitchFamily="18" charset="0"/>
              </a:rPr>
              <a:t>Function</a:t>
            </a:r>
            <a:r>
              <a:rPr lang="cs-CZ" sz="2000" dirty="0" smtClean="0">
                <a:ea typeface="Calibri" pitchFamily="34" charset="0"/>
                <a:cs typeface="Times New Roman" pitchFamily="18" charset="0"/>
              </a:rPr>
              <a:t> </a:t>
            </a:r>
            <a:r>
              <a:rPr lang="cs-CZ" sz="2000" dirty="0" err="1" smtClean="0">
                <a:ea typeface="Calibri" pitchFamily="34" charset="0"/>
                <a:cs typeface="Times New Roman" pitchFamily="18" charset="0"/>
              </a:rPr>
              <a:t>Devices</a:t>
            </a:r>
            <a:r>
              <a:rPr lang="cs-CZ" sz="2000" dirty="0" smtClean="0">
                <a:ea typeface="Calibri" pitchFamily="34" charset="0"/>
                <a:cs typeface="Times New Roman" pitchFamily="18" charset="0"/>
              </a:rPr>
              <a:t>, koordinátor, </a:t>
            </a:r>
            <a:r>
              <a:rPr lang="cs-CZ" sz="2000" dirty="0" err="1" smtClean="0">
                <a:ea typeface="Calibri" pitchFamily="34" charset="0"/>
                <a:cs typeface="Times New Roman" pitchFamily="18" charset="0"/>
              </a:rPr>
              <a:t>router</a:t>
            </a:r>
            <a:r>
              <a:rPr lang="cs-CZ" sz="2000" dirty="0" smtClean="0">
                <a:ea typeface="Calibri" pitchFamily="34" charset="0"/>
                <a:cs typeface="Times New Roman" pitchFamily="18" charset="0"/>
              </a:rPr>
              <a:t> sítě), RFD (</a:t>
            </a:r>
            <a:r>
              <a:rPr lang="cs-CZ" sz="2000" dirty="0" err="1" smtClean="0">
                <a:ea typeface="Calibri" pitchFamily="34" charset="0"/>
                <a:cs typeface="Times New Roman" pitchFamily="18" charset="0"/>
              </a:rPr>
              <a:t>Reduced</a:t>
            </a:r>
            <a:r>
              <a:rPr lang="cs-CZ" sz="2000" dirty="0" smtClean="0">
                <a:ea typeface="Calibri" pitchFamily="34" charset="0"/>
                <a:cs typeface="Times New Roman" pitchFamily="18" charset="0"/>
              </a:rPr>
              <a:t> </a:t>
            </a:r>
            <a:r>
              <a:rPr lang="cs-CZ" sz="2000" dirty="0" err="1" smtClean="0">
                <a:ea typeface="Calibri" pitchFamily="34" charset="0"/>
                <a:cs typeface="Times New Roman" pitchFamily="18" charset="0"/>
              </a:rPr>
              <a:t>Function</a:t>
            </a:r>
            <a:r>
              <a:rPr lang="cs-CZ" sz="2000" dirty="0" smtClean="0">
                <a:ea typeface="Calibri" pitchFamily="34" charset="0"/>
                <a:cs typeface="Times New Roman" pitchFamily="18" charset="0"/>
              </a:rPr>
              <a:t> </a:t>
            </a:r>
            <a:r>
              <a:rPr lang="cs-CZ" sz="2000" dirty="0" err="1" smtClean="0">
                <a:ea typeface="Calibri" pitchFamily="34" charset="0"/>
                <a:cs typeface="Times New Roman" pitchFamily="18" charset="0"/>
              </a:rPr>
              <a:t>Devices</a:t>
            </a:r>
            <a:r>
              <a:rPr lang="cs-CZ" sz="2000" dirty="0" smtClean="0">
                <a:ea typeface="Calibri" pitchFamily="34" charset="0"/>
                <a:cs typeface="Times New Roman" pitchFamily="18" charset="0"/>
              </a:rPr>
              <a:t>, jednoduché zařízení, komunikuje s FFD, není schopný procovat jako mezilehlý uzel)</a:t>
            </a:r>
          </a:p>
          <a:p>
            <a:r>
              <a:rPr lang="cs-CZ" sz="2000" dirty="0" smtClean="0">
                <a:ea typeface="Calibri" pitchFamily="34" charset="0"/>
                <a:cs typeface="Times New Roman" pitchFamily="18" charset="0"/>
              </a:rPr>
              <a:t>Topologie sítě – hvězdicová, peer-to-peer, kombinace obou</a:t>
            </a:r>
          </a:p>
          <a:p>
            <a:r>
              <a:rPr lang="cs-CZ" sz="2000" dirty="0" smtClean="0">
                <a:ea typeface="Calibri" pitchFamily="34" charset="0"/>
                <a:cs typeface="Times New Roman" pitchFamily="18" charset="0"/>
              </a:rPr>
              <a:t>Komunikace – pomocí super-rámců, nebo bez nich</a:t>
            </a:r>
          </a:p>
        </p:txBody>
      </p:sp>
      <p:sp>
        <p:nvSpPr>
          <p:cNvPr id="21508" name="Zástupný symbol pro datum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270B8D0-91C0-4EFB-8A78-4FB18924ACBB}" type="datetime1">
              <a:rPr lang="cs-CZ" smtClean="0"/>
              <a:t>26. 11. 2019</a:t>
            </a:fld>
            <a:endParaRPr lang="cs-CZ"/>
          </a:p>
        </p:txBody>
      </p:sp>
      <p:sp>
        <p:nvSpPr>
          <p:cNvPr id="21509" name="Zástupný symbol pro zápatí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cs-CZ" dirty="0"/>
              <a:t>Bezdrátové senzorové sítě</a:t>
            </a:r>
          </a:p>
        </p:txBody>
      </p:sp>
      <p:sp>
        <p:nvSpPr>
          <p:cNvPr id="21510" name="Zástupný symbol pro číslo snímku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292F319-A60E-41AB-8AC7-0DAF40EB411E}" type="slidenum">
              <a:rPr lang="cs-CZ" smtClean="0"/>
              <a:pPr/>
              <a:t>18</a:t>
            </a:fld>
            <a:endParaRPr lang="cs-CZ" smtClean="0"/>
          </a:p>
        </p:txBody>
      </p:sp>
    </p:spTree>
    <p:extLst>
      <p:ext uri="{BB962C8B-B14F-4D97-AF65-F5344CB8AC3E}">
        <p14:creationId xmlns:p14="http://schemas.microsoft.com/office/powerpoint/2010/main" val="1155655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Protokol IEEE802.15.4</a:t>
            </a:r>
          </a:p>
        </p:txBody>
      </p:sp>
      <p:sp>
        <p:nvSpPr>
          <p:cNvPr id="22531" name="Zástupný symbol pro obsah 2"/>
          <p:cNvSpPr>
            <a:spLocks noGrp="1"/>
          </p:cNvSpPr>
          <p:nvPr>
            <p:ph idx="1"/>
          </p:nvPr>
        </p:nvSpPr>
        <p:spPr>
          <a:xfrm>
            <a:off x="539750" y="1700213"/>
            <a:ext cx="7993063" cy="4321175"/>
          </a:xfrm>
        </p:spPr>
        <p:txBody>
          <a:bodyPr/>
          <a:lstStyle/>
          <a:p>
            <a:r>
              <a:rPr lang="cs-CZ" smtClean="0">
                <a:ea typeface="Calibri" pitchFamily="34" charset="0"/>
                <a:cs typeface="Times New Roman" pitchFamily="18" charset="0"/>
              </a:rPr>
              <a:t>Super-rámec – sdružení rámců do jednoho celku, začíná beacon rámcem (signalizace), následuje 15 slotů, může mít část aktivní a neaktivní (přechod do úsporného režimu)</a:t>
            </a:r>
          </a:p>
          <a:p>
            <a:r>
              <a:rPr lang="cs-CZ" smtClean="0">
                <a:ea typeface="Calibri" pitchFamily="34" charset="0"/>
                <a:cs typeface="Times New Roman" pitchFamily="18" charset="0"/>
              </a:rPr>
              <a:t>Sloty super-rámce – rezervované (pro koordinátor, zajištění bezkolizního vysílání), nerezervované</a:t>
            </a:r>
          </a:p>
          <a:p>
            <a:r>
              <a:rPr lang="cs-CZ" smtClean="0">
                <a:ea typeface="Calibri" pitchFamily="34" charset="0"/>
                <a:cs typeface="Times New Roman" pitchFamily="18" charset="0"/>
              </a:rPr>
              <a:t>Adresa 16bitů nebo 64bitů</a:t>
            </a:r>
          </a:p>
        </p:txBody>
      </p:sp>
      <p:sp>
        <p:nvSpPr>
          <p:cNvPr id="22532" name="Zástupný symbol pro datum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C766BAB-8EE2-4CA8-8989-4C387908263E}" type="datetime1">
              <a:rPr lang="cs-CZ" smtClean="0"/>
              <a:t>26. 11. 2019</a:t>
            </a:fld>
            <a:endParaRPr lang="cs-CZ"/>
          </a:p>
        </p:txBody>
      </p:sp>
      <p:sp>
        <p:nvSpPr>
          <p:cNvPr id="22533" name="Zástupný symbol pro zápatí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cs-CZ" dirty="0"/>
              <a:t>Bezdrátové senzorové sítě</a:t>
            </a:r>
          </a:p>
        </p:txBody>
      </p:sp>
      <p:sp>
        <p:nvSpPr>
          <p:cNvPr id="22534" name="Zástupný symbol pro číslo snímku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BACA22A-0473-400A-82C0-7C991A0524D1}" type="slidenum">
              <a:rPr lang="cs-CZ" smtClean="0"/>
              <a:pPr/>
              <a:t>19</a:t>
            </a:fld>
            <a:endParaRPr lang="cs-CZ" smtClean="0"/>
          </a:p>
        </p:txBody>
      </p:sp>
    </p:spTree>
    <p:extLst>
      <p:ext uri="{BB962C8B-B14F-4D97-AF65-F5344CB8AC3E}">
        <p14:creationId xmlns:p14="http://schemas.microsoft.com/office/powerpoint/2010/main" val="4064235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Úvod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Šíření datového signálu </a:t>
            </a:r>
          </a:p>
          <a:p>
            <a:pPr lvl="1"/>
            <a:r>
              <a:rPr lang="cs-CZ" dirty="0" smtClean="0"/>
              <a:t>kódování datového signálu na nosnou vlnu</a:t>
            </a:r>
          </a:p>
          <a:p>
            <a:pPr lvl="1"/>
            <a:r>
              <a:rPr lang="cs-CZ" dirty="0" smtClean="0"/>
              <a:t>„</a:t>
            </a:r>
            <a:r>
              <a:rPr lang="cs-CZ" dirty="0" err="1" smtClean="0"/>
              <a:t>key</a:t>
            </a:r>
            <a:r>
              <a:rPr lang="cs-CZ" dirty="0" smtClean="0"/>
              <a:t> shift“ – modulace, ale nabývá pouze diskrétních hodnot</a:t>
            </a:r>
          </a:p>
          <a:p>
            <a:r>
              <a:rPr lang="cs-CZ" dirty="0"/>
              <a:t>S</a:t>
            </a:r>
            <a:r>
              <a:rPr lang="cs-CZ" dirty="0" smtClean="0"/>
              <a:t>ystémy</a:t>
            </a:r>
          </a:p>
          <a:p>
            <a:pPr lvl="1"/>
            <a:r>
              <a:rPr lang="cs-CZ" dirty="0" smtClean="0"/>
              <a:t>úzkopásmové</a:t>
            </a:r>
          </a:p>
          <a:p>
            <a:pPr lvl="2"/>
            <a:r>
              <a:rPr lang="cs-CZ" dirty="0" smtClean="0"/>
              <a:t>výsledkem je změna frekvence při modulaci v „malém“ rozsahu</a:t>
            </a:r>
          </a:p>
          <a:p>
            <a:pPr lvl="2"/>
            <a:r>
              <a:rPr lang="cs-CZ" dirty="0" smtClean="0"/>
              <a:t>velká hustota energie</a:t>
            </a:r>
          </a:p>
          <a:p>
            <a:pPr lvl="2"/>
            <a:r>
              <a:rPr lang="cs-CZ" dirty="0" smtClean="0"/>
              <a:t>málo odolné vůči rušení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857-CA2F-4858-B275-A89DF78A0829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6846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Protokol </a:t>
            </a:r>
            <a:r>
              <a:rPr lang="en-US" dirty="0" smtClean="0"/>
              <a:t>IEEE 802.15.4</a:t>
            </a:r>
            <a:endParaRPr lang="cs-CZ" dirty="0" smtClean="0"/>
          </a:p>
        </p:txBody>
      </p:sp>
      <p:sp>
        <p:nvSpPr>
          <p:cNvPr id="23555" name="Zástupný symbol pro obsah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281112"/>
          </a:xfrm>
        </p:spPr>
        <p:txBody>
          <a:bodyPr/>
          <a:lstStyle/>
          <a:p>
            <a:r>
              <a:rPr lang="cs-CZ" smtClean="0"/>
              <a:t>Hvězdicová síť</a:t>
            </a:r>
          </a:p>
          <a:p>
            <a:r>
              <a:rPr lang="cs-CZ" smtClean="0"/>
              <a:t>Koordinátor- kořen stromu</a:t>
            </a:r>
          </a:p>
          <a:p>
            <a:r>
              <a:rPr lang="cs-CZ" smtClean="0"/>
              <a:t>Beacon režim</a:t>
            </a:r>
          </a:p>
          <a:p>
            <a:r>
              <a:rPr lang="cs-CZ" smtClean="0"/>
              <a:t>Normální režim</a:t>
            </a:r>
          </a:p>
        </p:txBody>
      </p:sp>
      <p:sp>
        <p:nvSpPr>
          <p:cNvPr id="23556" name="Zástupný symbol pro datum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D231A79-1FFF-4F1E-AEA5-95D2051E4C82}" type="datetime1">
              <a:rPr lang="cs-CZ" smtClean="0"/>
              <a:t>26. 11. 2019</a:t>
            </a:fld>
            <a:endParaRPr lang="cs-CZ"/>
          </a:p>
        </p:txBody>
      </p:sp>
      <p:sp>
        <p:nvSpPr>
          <p:cNvPr id="23557" name="Zástupný symbol pro zápatí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cs-CZ" dirty="0"/>
              <a:t>Bezdrátové senzorové sítě</a:t>
            </a:r>
          </a:p>
        </p:txBody>
      </p:sp>
      <p:sp>
        <p:nvSpPr>
          <p:cNvPr id="23558" name="Zástupný symbol pro číslo snímku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479071-707B-4A23-8995-E69B09C6D7DF}" type="slidenum">
              <a:rPr lang="cs-CZ" smtClean="0"/>
              <a:pPr/>
              <a:t>20</a:t>
            </a:fld>
            <a:endParaRPr lang="cs-CZ" smtClean="0"/>
          </a:p>
        </p:txBody>
      </p:sp>
      <p:graphicFrame>
        <p:nvGraphicFramePr>
          <p:cNvPr id="23559" name="Object 2"/>
          <p:cNvGraphicFramePr>
            <a:graphicFrameLocks noChangeAspect="1"/>
          </p:cNvGraphicFramePr>
          <p:nvPr/>
        </p:nvGraphicFramePr>
        <p:xfrm>
          <a:off x="428625" y="4000500"/>
          <a:ext cx="4740275" cy="211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Visio" r:id="rId3" imgW="6798516" imgH="3000837" progId="Visio.Drawing.11">
                  <p:embed/>
                </p:oleObj>
              </mc:Choice>
              <mc:Fallback>
                <p:oleObj name="Visio" r:id="rId3" imgW="6798516" imgH="300083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4000500"/>
                        <a:ext cx="4740275" cy="211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algn="ctr">
                            <a:solidFill>
                              <a:srgbClr val="003065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3"/>
          <p:cNvGraphicFramePr>
            <a:graphicFrameLocks noChangeAspect="1"/>
          </p:cNvGraphicFramePr>
          <p:nvPr/>
        </p:nvGraphicFramePr>
        <p:xfrm>
          <a:off x="5572125" y="1857375"/>
          <a:ext cx="2857500" cy="433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Visio" r:id="rId5" imgW="3646820" imgH="5179602" progId="Visio.Drawing.11">
                  <p:embed/>
                </p:oleObj>
              </mc:Choice>
              <mc:Fallback>
                <p:oleObj name="Visio" r:id="rId5" imgW="3646820" imgH="517960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25" y="1857375"/>
                        <a:ext cx="2857500" cy="433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algn="ctr">
                            <a:solidFill>
                              <a:srgbClr val="003065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2902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cs-CZ" dirty="0" smtClean="0"/>
              <a:t>Protokol IEEE 802.15.5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Smyčkové sítě</a:t>
            </a:r>
          </a:p>
          <a:p>
            <a:endParaRPr lang="cs-CZ" dirty="0" smtClean="0"/>
          </a:p>
          <a:p>
            <a:endParaRPr lang="cs-CZ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endParaRPr lang="cs-CZ" b="1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857-CA2F-4858-B275-A89DF78A0829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Bezdrátové senzorové sítě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6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Protokol IEEE 802.15.5e</a:t>
            </a:r>
            <a:br>
              <a:rPr lang="cs-CZ" dirty="0" smtClean="0"/>
            </a:br>
            <a:r>
              <a:rPr lang="cs-CZ" dirty="0" err="1" smtClean="0"/>
              <a:t>Medical</a:t>
            </a:r>
            <a:r>
              <a:rPr lang="cs-CZ" dirty="0" smtClean="0"/>
              <a:t> BAN - MBAN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Nositelné aplikace</a:t>
            </a:r>
          </a:p>
          <a:p>
            <a:pPr lvl="1"/>
            <a:r>
              <a:rPr lang="cs-CZ" dirty="0" smtClean="0"/>
              <a:t>starost o zdraví</a:t>
            </a:r>
          </a:p>
          <a:p>
            <a:pPr lvl="2"/>
            <a:r>
              <a:rPr lang="cs-CZ" sz="1800" dirty="0" smtClean="0"/>
              <a:t>EEG, teplota, ...</a:t>
            </a:r>
          </a:p>
          <a:p>
            <a:r>
              <a:rPr lang="cs-CZ" dirty="0" err="1" smtClean="0"/>
              <a:t>Implantovatelné</a:t>
            </a:r>
            <a:r>
              <a:rPr lang="cs-CZ" dirty="0" smtClean="0"/>
              <a:t> aplikace</a:t>
            </a:r>
          </a:p>
          <a:p>
            <a:pPr lvl="1"/>
            <a:r>
              <a:rPr lang="cs-CZ" dirty="0" err="1" smtClean="0"/>
              <a:t>neurostimulátory</a:t>
            </a:r>
            <a:endParaRPr lang="cs-CZ" dirty="0" smtClean="0"/>
          </a:p>
          <a:p>
            <a:pPr lvl="1"/>
            <a:r>
              <a:rPr lang="cs-CZ" dirty="0" smtClean="0"/>
              <a:t>pacemaker, čerpadlo na léky, měření cukru</a:t>
            </a:r>
          </a:p>
          <a:p>
            <a:pPr lvl="1"/>
            <a:r>
              <a:rPr lang="cs-CZ" dirty="0" smtClean="0"/>
              <a:t>kapsulární endoskopie</a:t>
            </a:r>
          </a:p>
          <a:p>
            <a:r>
              <a:rPr lang="cs-CZ" dirty="0"/>
              <a:t>V</a:t>
            </a:r>
            <a:r>
              <a:rPr lang="cs-CZ" dirty="0" smtClean="0"/>
              <a:t>lastnosti</a:t>
            </a:r>
          </a:p>
          <a:p>
            <a:pPr lvl="1"/>
            <a:r>
              <a:rPr lang="cs-CZ" dirty="0" smtClean="0"/>
              <a:t>malý výkon, malý dosah (do 3m)</a:t>
            </a:r>
          </a:p>
          <a:p>
            <a:pPr lvl="1"/>
            <a:r>
              <a:rPr lang="cs-CZ" dirty="0" smtClean="0"/>
              <a:t>v okolí těla jedno nebo více zařízení </a:t>
            </a:r>
          </a:p>
          <a:p>
            <a:pPr lvl="1"/>
            <a:endParaRPr lang="cs-CZ" dirty="0" smtClean="0"/>
          </a:p>
          <a:p>
            <a:pPr lvl="1"/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ACAA-B074-4B33-ACD4-5530B7E41F62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Bezdrátové senzorové sítě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3810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Protokol IEEE 802.15.5e</a:t>
            </a:r>
            <a:r>
              <a:rPr lang="cs-CZ" dirty="0"/>
              <a:t/>
            </a:r>
            <a:br>
              <a:rPr lang="cs-CZ" dirty="0"/>
            </a:br>
            <a:r>
              <a:rPr lang="cs-CZ" dirty="0" err="1"/>
              <a:t>Medical</a:t>
            </a:r>
            <a:r>
              <a:rPr lang="cs-CZ" dirty="0"/>
              <a:t> </a:t>
            </a:r>
            <a:r>
              <a:rPr lang="cs-CZ" dirty="0" smtClean="0"/>
              <a:t>BAN - MBAN</a:t>
            </a:r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BF46B-2CB7-4752-81BA-6C59AC9D0B44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Bezdrátové senzorové sítě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99E3-CF39-4FA0-A4EE-2489BD2849DE}" type="slidenum">
              <a:rPr lang="cs-CZ" smtClean="0"/>
              <a:pPr/>
              <a:t>23</a:t>
            </a:fld>
            <a:endParaRPr lang="cs-CZ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628800"/>
            <a:ext cx="5514975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256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IEEE </a:t>
            </a:r>
            <a:r>
              <a:rPr lang="cs-CZ" dirty="0" smtClean="0"/>
              <a:t>802.15.5e </a:t>
            </a:r>
            <a:r>
              <a:rPr lang="cs-CZ" dirty="0"/>
              <a:t>– </a:t>
            </a:r>
            <a:r>
              <a:rPr lang="cs-CZ" dirty="0" smtClean="0"/>
              <a:t>MBAN</a:t>
            </a:r>
            <a:br>
              <a:rPr lang="cs-CZ" dirty="0" smtClean="0"/>
            </a:br>
            <a:r>
              <a:rPr lang="cs-CZ" dirty="0" err="1" smtClean="0"/>
              <a:t>Medical</a:t>
            </a:r>
            <a:r>
              <a:rPr lang="cs-CZ" dirty="0" smtClean="0"/>
              <a:t> BAN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629617"/>
          </a:xfrm>
        </p:spPr>
        <p:txBody>
          <a:bodyPr/>
          <a:lstStyle/>
          <a:p>
            <a:r>
              <a:rPr lang="cs-CZ" dirty="0" smtClean="0"/>
              <a:t>Základní požadavky</a:t>
            </a:r>
          </a:p>
          <a:p>
            <a:pPr lvl="1"/>
            <a:endParaRPr lang="cs-CZ" dirty="0" smtClean="0"/>
          </a:p>
          <a:p>
            <a:pPr lvl="1"/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ACAA-B074-4B33-ACD4-5530B7E41F62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Bezdrátové senzorové sítě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24</a:t>
            </a:fld>
            <a:endParaRPr lang="cs-CZ"/>
          </a:p>
        </p:txBody>
      </p:sp>
      <p:graphicFrame>
        <p:nvGraphicFramePr>
          <p:cNvPr id="7" name="Group 1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9674905"/>
              </p:ext>
            </p:extLst>
          </p:nvPr>
        </p:nvGraphicFramePr>
        <p:xfrm>
          <a:off x="606388" y="2348880"/>
          <a:ext cx="7931224" cy="3712631"/>
        </p:xfrm>
        <a:graphic>
          <a:graphicData uri="http://schemas.openxmlformats.org/drawingml/2006/table">
            <a:tbl>
              <a:tblPr/>
              <a:tblGrid>
                <a:gridCol w="24968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906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437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67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Wearable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Implantable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405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Traffics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Video, audio and 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Data, image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405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Radio range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&lt;3m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&lt;2m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405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lifetime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Application dependent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5~10 years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141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rate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10kbps ~ 10Mbps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10kbps ~ 3Mbps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(distant dependent)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405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Duty cycle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1% ~ 100%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0.1% ~ 50%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563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Interference level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656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Simultaneous operating piconets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877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IEEE </a:t>
            </a:r>
            <a:r>
              <a:rPr lang="cs-CZ" dirty="0" smtClean="0"/>
              <a:t>802.15.5e </a:t>
            </a:r>
            <a:r>
              <a:rPr lang="cs-CZ" dirty="0"/>
              <a:t>– </a:t>
            </a:r>
            <a:r>
              <a:rPr lang="cs-CZ" dirty="0" smtClean="0"/>
              <a:t>MBAN</a:t>
            </a:r>
            <a:br>
              <a:rPr lang="cs-CZ" dirty="0" smtClean="0"/>
            </a:br>
            <a:r>
              <a:rPr lang="cs-CZ" dirty="0" err="1" smtClean="0"/>
              <a:t>Medical</a:t>
            </a:r>
            <a:r>
              <a:rPr lang="cs-CZ" dirty="0" smtClean="0"/>
              <a:t> BAN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000" dirty="0" smtClean="0"/>
              <a:t>Rádiové rozhraní</a:t>
            </a:r>
          </a:p>
          <a:p>
            <a:r>
              <a:rPr lang="cs-CZ" sz="2000" dirty="0" smtClean="0"/>
              <a:t>Základní </a:t>
            </a:r>
            <a:r>
              <a:rPr lang="cs-CZ" sz="2000" dirty="0" err="1" smtClean="0"/>
              <a:t>nízkovýkonový</a:t>
            </a:r>
            <a:r>
              <a:rPr lang="cs-CZ" sz="2000" dirty="0"/>
              <a:t> </a:t>
            </a:r>
            <a:r>
              <a:rPr lang="cs-CZ" sz="2000" dirty="0" smtClean="0"/>
              <a:t>rádiový přenos</a:t>
            </a:r>
            <a:endParaRPr lang="en-US" sz="2400" dirty="0" smtClean="0"/>
          </a:p>
          <a:p>
            <a:pPr lvl="1"/>
            <a:r>
              <a:rPr lang="en-US" sz="2000" dirty="0" smtClean="0"/>
              <a:t>ISM band </a:t>
            </a:r>
          </a:p>
          <a:p>
            <a:pPr lvl="1"/>
            <a:r>
              <a:rPr lang="en-US" sz="2000" dirty="0" smtClean="0"/>
              <a:t>UWB band</a:t>
            </a:r>
          </a:p>
          <a:p>
            <a:r>
              <a:rPr lang="cs-CZ" sz="2000" dirty="0" smtClean="0"/>
              <a:t>Rádiový přenos v medicínských pásme</a:t>
            </a:r>
            <a:r>
              <a:rPr lang="cs-CZ" sz="2400" dirty="0" smtClean="0"/>
              <a:t>ch</a:t>
            </a:r>
            <a:endParaRPr lang="en-US" sz="2400" dirty="0" smtClean="0"/>
          </a:p>
          <a:p>
            <a:pPr lvl="1"/>
            <a:r>
              <a:rPr lang="en-US" sz="2000" dirty="0" smtClean="0"/>
              <a:t>MICS (medical implant communication service) band</a:t>
            </a:r>
            <a:endParaRPr lang="cs-CZ" sz="2000" dirty="0" smtClean="0"/>
          </a:p>
          <a:p>
            <a:pPr lvl="2"/>
            <a:r>
              <a:rPr lang="cs-CZ" sz="1800" dirty="0" smtClean="0"/>
              <a:t>402 až 405 MHz, kanál </a:t>
            </a:r>
            <a:r>
              <a:rPr lang="en-US" sz="1800" dirty="0" smtClean="0"/>
              <a:t>&lt; 300kHz, </a:t>
            </a:r>
            <a:r>
              <a:rPr lang="cs-CZ" sz="1800" dirty="0" smtClean="0"/>
              <a:t> </a:t>
            </a:r>
            <a:r>
              <a:rPr lang="cs-CZ" sz="1800" dirty="0" err="1" smtClean="0"/>
              <a:t>max</a:t>
            </a:r>
            <a:r>
              <a:rPr lang="cs-CZ" sz="1800" dirty="0" smtClean="0"/>
              <a:t> EIRP výkon 25</a:t>
            </a:r>
            <a:r>
              <a:rPr lang="cs-CZ" sz="1800" dirty="0" smtClean="0">
                <a:sym typeface="Symbol"/>
              </a:rPr>
              <a:t>W</a:t>
            </a:r>
            <a:endParaRPr lang="en-US" sz="1800" dirty="0" smtClean="0"/>
          </a:p>
          <a:p>
            <a:pPr lvl="1"/>
            <a:r>
              <a:rPr lang="en-US" sz="2000" dirty="0" smtClean="0"/>
              <a:t>WMTS (wireless medical telemetry service) band</a:t>
            </a:r>
            <a:endParaRPr lang="cs-CZ" sz="2000" dirty="0" smtClean="0"/>
          </a:p>
          <a:p>
            <a:pPr lvl="2"/>
            <a:r>
              <a:rPr lang="cs-CZ" sz="1600" dirty="0" smtClean="0"/>
              <a:t>608 až 614MHz (kanál 1,5MHz), 1395 až 1400MHz a 1427 až 1429,5MHz, </a:t>
            </a:r>
            <a:r>
              <a:rPr lang="cs-CZ" sz="1600" dirty="0" err="1" smtClean="0"/>
              <a:t>voice</a:t>
            </a:r>
            <a:r>
              <a:rPr lang="cs-CZ" sz="1600" dirty="0" smtClean="0"/>
              <a:t> a video, oběma směry</a:t>
            </a:r>
            <a:endParaRPr lang="en-US" sz="1600" dirty="0" smtClean="0"/>
          </a:p>
          <a:p>
            <a:pPr lvl="1"/>
            <a:r>
              <a:rPr lang="en-US" sz="2000" dirty="0" smtClean="0"/>
              <a:t>MEDS (medical data service) band</a:t>
            </a:r>
            <a:endParaRPr lang="cs-CZ" sz="2000" dirty="0" smtClean="0"/>
          </a:p>
          <a:p>
            <a:pPr lvl="2"/>
            <a:r>
              <a:rPr lang="cs-CZ" sz="1600" dirty="0" smtClean="0"/>
              <a:t>401 až 402 MHz a 405 až 406 MHz, kanál 100kHz , 250nW/25</a:t>
            </a:r>
            <a:r>
              <a:rPr lang="cs-CZ" sz="1600" dirty="0" smtClean="0">
                <a:sym typeface="Symbol"/>
              </a:rPr>
              <a:t> W</a:t>
            </a:r>
            <a:endParaRPr lang="cs-CZ" sz="1600" dirty="0" smtClean="0"/>
          </a:p>
          <a:p>
            <a:pPr marL="0" indent="0">
              <a:buNone/>
            </a:pPr>
            <a:endParaRPr lang="en-US" sz="2000" dirty="0" smtClean="0"/>
          </a:p>
          <a:p>
            <a:pPr lvl="1"/>
            <a:endParaRPr lang="cs-CZ" sz="1800" dirty="0" smtClean="0"/>
          </a:p>
          <a:p>
            <a:pPr lvl="1"/>
            <a:endParaRPr lang="cs-CZ" sz="1800" dirty="0" smtClean="0"/>
          </a:p>
          <a:p>
            <a:pPr lvl="1"/>
            <a:endParaRPr lang="cs-CZ" sz="180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ACAA-B074-4B33-ACD4-5530B7E41F62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Bezdrátové senzorové sítě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584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IEEE </a:t>
            </a:r>
            <a:r>
              <a:rPr lang="cs-CZ" dirty="0" smtClean="0"/>
              <a:t>802.15.5e </a:t>
            </a:r>
            <a:r>
              <a:rPr lang="cs-CZ" dirty="0"/>
              <a:t>– </a:t>
            </a:r>
            <a:r>
              <a:rPr lang="cs-CZ" dirty="0" smtClean="0"/>
              <a:t>MBAN</a:t>
            </a:r>
            <a:br>
              <a:rPr lang="cs-CZ" dirty="0" smtClean="0"/>
            </a:br>
            <a:r>
              <a:rPr lang="cs-CZ" dirty="0" err="1" smtClean="0"/>
              <a:t>Medical</a:t>
            </a:r>
            <a:r>
              <a:rPr lang="cs-CZ" dirty="0" smtClean="0"/>
              <a:t> BAN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400" dirty="0" smtClean="0"/>
              <a:t>Tvrdí, že 802.11 ani 802.15 nejsou navrženy pro životně kritické aplikace</a:t>
            </a:r>
          </a:p>
          <a:p>
            <a:pPr lvl="1"/>
            <a:r>
              <a:rPr lang="cs-CZ" sz="2000" dirty="0" smtClean="0"/>
              <a:t>pacemaker, </a:t>
            </a:r>
            <a:r>
              <a:rPr lang="cs-CZ" sz="2000" dirty="0" err="1" smtClean="0"/>
              <a:t>implantovatelný</a:t>
            </a:r>
            <a:r>
              <a:rPr lang="cs-CZ" sz="2000" dirty="0" smtClean="0"/>
              <a:t> </a:t>
            </a:r>
            <a:r>
              <a:rPr lang="cs-CZ" sz="2000" dirty="0" err="1" smtClean="0"/>
              <a:t>defibrillator</a:t>
            </a:r>
            <a:r>
              <a:rPr lang="cs-CZ" sz="2000" dirty="0" smtClean="0"/>
              <a:t>, ECG (detekce anginy pectoris)</a:t>
            </a:r>
            <a:endParaRPr lang="en-US" sz="2000" dirty="0" smtClean="0"/>
          </a:p>
          <a:p>
            <a:pPr lvl="1"/>
            <a:r>
              <a:rPr lang="cs-CZ" sz="2000" dirty="0" smtClean="0"/>
              <a:t>mozkový </a:t>
            </a:r>
            <a:r>
              <a:rPr lang="cs-CZ" sz="2000" dirty="0" err="1" smtClean="0"/>
              <a:t>pacemarker</a:t>
            </a:r>
            <a:endParaRPr lang="cs-CZ" sz="2000" dirty="0" smtClean="0"/>
          </a:p>
          <a:p>
            <a:pPr lvl="1"/>
            <a:r>
              <a:rPr lang="cs-CZ" sz="2000" dirty="0" smtClean="0"/>
              <a:t>léková pumpa</a:t>
            </a:r>
          </a:p>
          <a:p>
            <a:pPr lvl="1"/>
            <a:r>
              <a:rPr lang="cs-CZ" sz="2000" dirty="0" smtClean="0"/>
              <a:t>nebezpečné operace související s</a:t>
            </a:r>
          </a:p>
          <a:p>
            <a:pPr lvl="2"/>
            <a:r>
              <a:rPr lang="cs-CZ" sz="1600" dirty="0" smtClean="0"/>
              <a:t>vojenstvím</a:t>
            </a:r>
          </a:p>
          <a:p>
            <a:pPr lvl="2"/>
            <a:r>
              <a:rPr lang="cs-CZ" sz="1600" dirty="0" smtClean="0"/>
              <a:t>hasiči</a:t>
            </a:r>
          </a:p>
          <a:p>
            <a:pPr lvl="2"/>
            <a:r>
              <a:rPr lang="cs-CZ" sz="1600" dirty="0" smtClean="0"/>
              <a:t>zemětřesením</a:t>
            </a:r>
          </a:p>
          <a:p>
            <a:pPr lvl="1"/>
            <a:endParaRPr lang="cs-CZ" sz="2000" dirty="0" smtClean="0"/>
          </a:p>
          <a:p>
            <a:pPr lvl="1"/>
            <a:endParaRPr lang="cs-CZ" sz="200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ACAA-B074-4B33-ACD4-5530B7E41F62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Bezdrátové senzorové sítě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201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IEEE 802.15.6 – </a:t>
            </a:r>
            <a:r>
              <a:rPr lang="cs-CZ" dirty="0" smtClean="0"/>
              <a:t>BAN</a:t>
            </a:r>
            <a:br>
              <a:rPr lang="cs-CZ" dirty="0" smtClean="0"/>
            </a:br>
            <a:r>
              <a:rPr lang="cs-CZ" dirty="0" smtClean="0"/>
              <a:t>Body </a:t>
            </a:r>
            <a:r>
              <a:rPr lang="cs-CZ" dirty="0"/>
              <a:t>Area </a:t>
            </a:r>
            <a:r>
              <a:rPr lang="cs-CZ" dirty="0" err="1"/>
              <a:t>Networks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Použití</a:t>
            </a:r>
          </a:p>
          <a:p>
            <a:pPr lvl="1"/>
            <a:r>
              <a:rPr lang="cs-CZ" sz="2000" dirty="0">
                <a:solidFill>
                  <a:schemeClr val="tx1"/>
                </a:solidFill>
                <a:latin typeface="+mn-lt"/>
              </a:rPr>
              <a:t>Medicína, sport, zábava</a:t>
            </a:r>
          </a:p>
          <a:p>
            <a:pPr lvl="0"/>
            <a:r>
              <a:rPr lang="cs-CZ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Nízké přenosové rychlosti</a:t>
            </a:r>
          </a:p>
          <a:p>
            <a:pPr lvl="1"/>
            <a:r>
              <a:rPr lang="cs-CZ" sz="2000" dirty="0">
                <a:solidFill>
                  <a:schemeClr val="tx1"/>
                </a:solidFill>
                <a:latin typeface="+mn-lt"/>
              </a:rPr>
              <a:t>Snímání dat s velkou periodou</a:t>
            </a:r>
          </a:p>
          <a:p>
            <a:pPr lvl="1"/>
            <a:r>
              <a:rPr lang="cs-CZ" sz="2000" dirty="0">
                <a:solidFill>
                  <a:schemeClr val="tx1"/>
                </a:solidFill>
                <a:latin typeface="+mn-lt"/>
              </a:rPr>
              <a:t>Snímání proudu dat</a:t>
            </a:r>
          </a:p>
          <a:p>
            <a:pPr lvl="0"/>
            <a:r>
              <a:rPr lang="cs-CZ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Zařízení s </a:t>
            </a:r>
            <a:r>
              <a:rPr lang="cs-CZ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minimální </a:t>
            </a:r>
            <a:r>
              <a:rPr lang="cs-CZ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spotřebou</a:t>
            </a:r>
          </a:p>
          <a:p>
            <a:pPr lvl="0"/>
            <a:r>
              <a:rPr lang="cs-CZ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Topologie</a:t>
            </a:r>
          </a:p>
          <a:p>
            <a:pPr lvl="1"/>
            <a:r>
              <a:rPr lang="cs-CZ" sz="2000" dirty="0">
                <a:solidFill>
                  <a:schemeClr val="tx1"/>
                </a:solidFill>
                <a:latin typeface="+mn-lt"/>
              </a:rPr>
              <a:t>Rozdělení do clusterů (kanál X, kanál Y)</a:t>
            </a:r>
          </a:p>
          <a:p>
            <a:pPr lvl="1"/>
            <a:r>
              <a:rPr lang="cs-CZ" sz="2000" dirty="0">
                <a:solidFill>
                  <a:schemeClr val="tx1"/>
                </a:solidFill>
                <a:latin typeface="+mn-lt"/>
              </a:rPr>
              <a:t>Base station, </a:t>
            </a:r>
            <a:r>
              <a:rPr lang="cs-CZ" sz="2000" dirty="0" err="1">
                <a:solidFill>
                  <a:schemeClr val="tx1"/>
                </a:solidFill>
                <a:latin typeface="+mn-lt"/>
              </a:rPr>
              <a:t>terminal</a:t>
            </a:r>
            <a:r>
              <a:rPr lang="cs-CZ" sz="2000" dirty="0">
                <a:solidFill>
                  <a:schemeClr val="tx1"/>
                </a:solidFill>
                <a:latin typeface="+mn-lt"/>
              </a:rPr>
              <a:t> station</a:t>
            </a:r>
          </a:p>
          <a:p>
            <a:pPr lvl="1"/>
            <a:r>
              <a:rPr lang="cs-CZ" sz="2000" dirty="0">
                <a:solidFill>
                  <a:schemeClr val="tx1"/>
                </a:solidFill>
                <a:latin typeface="+mn-lt"/>
              </a:rPr>
              <a:t>Komunikace </a:t>
            </a:r>
            <a:r>
              <a:rPr lang="cs-CZ" sz="2000" dirty="0" err="1" smtClean="0">
                <a:solidFill>
                  <a:schemeClr val="tx1"/>
                </a:solidFill>
                <a:latin typeface="+mn-lt"/>
              </a:rPr>
              <a:t>komunikace</a:t>
            </a:r>
            <a:r>
              <a:rPr lang="cs-CZ" sz="2000" dirty="0" smtClean="0">
                <a:solidFill>
                  <a:schemeClr val="tx1"/>
                </a:solidFill>
                <a:latin typeface="+mn-lt"/>
              </a:rPr>
              <a:t> BS </a:t>
            </a:r>
            <a:r>
              <a:rPr lang="cs-CZ" sz="2000" dirty="0">
                <a:solidFill>
                  <a:schemeClr val="tx1"/>
                </a:solidFill>
                <a:latin typeface="+mn-lt"/>
              </a:rPr>
              <a:t>– BS</a:t>
            </a:r>
          </a:p>
          <a:p>
            <a:pPr lvl="1"/>
            <a:r>
              <a:rPr lang="cs-CZ" sz="2000" dirty="0">
                <a:solidFill>
                  <a:schemeClr val="tx1"/>
                </a:solidFill>
                <a:latin typeface="+mn-lt"/>
              </a:rPr>
              <a:t>Podpora až 256 nebo více uzlů</a:t>
            </a:r>
          </a:p>
          <a:p>
            <a:endParaRPr lang="cs-CZ" sz="240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857-CA2F-4858-B275-A89DF78A0829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Bezdrátové senzorové sítě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5499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IEEE 802.15.6 – BAN</a:t>
            </a:r>
            <a:br>
              <a:rPr lang="cs-CZ" dirty="0"/>
            </a:br>
            <a:r>
              <a:rPr lang="cs-CZ" dirty="0"/>
              <a:t>Body Area </a:t>
            </a:r>
            <a:r>
              <a:rPr lang="cs-CZ" dirty="0" err="1"/>
              <a:t>Networks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400" dirty="0" smtClean="0"/>
              <a:t>rozlehlost 2 až 5m</a:t>
            </a:r>
          </a:p>
          <a:p>
            <a:r>
              <a:rPr lang="cs-CZ" sz="2400" dirty="0" smtClean="0"/>
              <a:t>hustota sítí 2 až 4 na m</a:t>
            </a:r>
            <a:r>
              <a:rPr lang="cs-CZ" sz="2400" baseline="30000" dirty="0" smtClean="0"/>
              <a:t>2</a:t>
            </a:r>
          </a:p>
          <a:p>
            <a:r>
              <a:rPr lang="cs-CZ" sz="2400" dirty="0" smtClean="0"/>
              <a:t>počet zařízení </a:t>
            </a:r>
            <a:r>
              <a:rPr lang="cs-CZ" sz="2400" dirty="0" err="1" smtClean="0"/>
              <a:t>max</a:t>
            </a:r>
            <a:r>
              <a:rPr lang="cs-CZ" sz="2400" dirty="0" smtClean="0"/>
              <a:t> 100</a:t>
            </a:r>
          </a:p>
          <a:p>
            <a:r>
              <a:rPr lang="cs-CZ" sz="2400" dirty="0" smtClean="0"/>
              <a:t>propustnost </a:t>
            </a:r>
            <a:r>
              <a:rPr lang="cs-CZ" sz="2400" dirty="0" err="1" smtClean="0"/>
              <a:t>max</a:t>
            </a:r>
            <a:r>
              <a:rPr lang="cs-CZ" sz="2400" dirty="0" smtClean="0"/>
              <a:t> 100Mb/s</a:t>
            </a:r>
          </a:p>
          <a:p>
            <a:r>
              <a:rPr lang="cs-CZ" sz="2400" dirty="0" smtClean="0"/>
              <a:t>výkon 1mW na </a:t>
            </a:r>
            <a:r>
              <a:rPr lang="cs-CZ" sz="2400" dirty="0" err="1" smtClean="0"/>
              <a:t>Mb</a:t>
            </a:r>
            <a:r>
              <a:rPr lang="cs-CZ" sz="2400" dirty="0" smtClean="0"/>
              <a:t>/s a vzdálenost 1m</a:t>
            </a:r>
          </a:p>
          <a:p>
            <a:r>
              <a:rPr lang="cs-CZ" sz="2400" dirty="0" smtClean="0"/>
              <a:t>výkonné režimy uspání</a:t>
            </a:r>
          </a:p>
          <a:p>
            <a:r>
              <a:rPr lang="cs-CZ" sz="2400" dirty="0" smtClean="0"/>
              <a:t>vzdálené buzení</a:t>
            </a:r>
          </a:p>
          <a:p>
            <a:r>
              <a:rPr lang="cs-CZ" sz="2400" dirty="0" smtClean="0"/>
              <a:t>bezpečnost</a:t>
            </a:r>
          </a:p>
          <a:p>
            <a:r>
              <a:rPr lang="cs-CZ" sz="2400" dirty="0" smtClean="0"/>
              <a:t>komunikace bod-bod i bod-</a:t>
            </a:r>
            <a:r>
              <a:rPr lang="cs-CZ" sz="2400" dirty="0" err="1" smtClean="0"/>
              <a:t>multibod</a:t>
            </a:r>
            <a:endParaRPr lang="cs-CZ" sz="2400" dirty="0"/>
          </a:p>
          <a:p>
            <a:r>
              <a:rPr lang="cs-CZ" sz="2400" dirty="0" smtClean="0"/>
              <a:t>zajištění </a:t>
            </a:r>
            <a:r>
              <a:rPr lang="cs-CZ" sz="2400" dirty="0" err="1" smtClean="0"/>
              <a:t>QoS</a:t>
            </a:r>
            <a:r>
              <a:rPr lang="cs-CZ" sz="2400" dirty="0" smtClean="0"/>
              <a:t>, garantovaná šířka pásma</a:t>
            </a:r>
            <a:endParaRPr lang="cs-CZ" sz="240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857-CA2F-4858-B275-A89DF78A0829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Bezdrátové senzorové sítě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060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IEEE 802.15.6 – BAN</a:t>
            </a:r>
            <a:br>
              <a:rPr lang="cs-CZ" dirty="0"/>
            </a:br>
            <a:r>
              <a:rPr lang="cs-CZ" dirty="0"/>
              <a:t>Body Area </a:t>
            </a:r>
            <a:r>
              <a:rPr lang="cs-CZ" dirty="0" err="1"/>
              <a:t>Networks</a:t>
            </a:r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BF46B-2CB7-4752-81BA-6C59AC9D0B44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Bezdrátové senzorové sítě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99E3-CF39-4FA0-A4EE-2489BD2849DE}" type="slidenum">
              <a:rPr lang="cs-CZ" smtClean="0"/>
              <a:pPr/>
              <a:t>29</a:t>
            </a:fld>
            <a:endParaRPr lang="cs-CZ"/>
          </a:p>
        </p:txBody>
      </p:sp>
      <p:sp>
        <p:nvSpPr>
          <p:cNvPr id="6" name="AutoShape 1026"/>
          <p:cNvSpPr>
            <a:spLocks noChangeArrowheads="1"/>
          </p:cNvSpPr>
          <p:nvPr/>
        </p:nvSpPr>
        <p:spPr bwMode="auto">
          <a:xfrm>
            <a:off x="759208" y="2130425"/>
            <a:ext cx="7162800" cy="838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24314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cs-CZ"/>
          </a:p>
        </p:txBody>
      </p:sp>
      <p:sp>
        <p:nvSpPr>
          <p:cNvPr id="7" name="AutoShape 1027"/>
          <p:cNvSpPr>
            <a:spLocks noChangeArrowheads="1"/>
          </p:cNvSpPr>
          <p:nvPr/>
        </p:nvSpPr>
        <p:spPr bwMode="auto">
          <a:xfrm>
            <a:off x="759208" y="3197225"/>
            <a:ext cx="7162800" cy="914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hlink">
                  <a:gamma/>
                  <a:tint val="24314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cs-CZ"/>
          </a:p>
        </p:txBody>
      </p:sp>
      <p:sp>
        <p:nvSpPr>
          <p:cNvPr id="8" name="AutoShape 1028"/>
          <p:cNvSpPr>
            <a:spLocks noChangeArrowheads="1"/>
          </p:cNvSpPr>
          <p:nvPr/>
        </p:nvSpPr>
        <p:spPr bwMode="auto">
          <a:xfrm>
            <a:off x="759208" y="4340225"/>
            <a:ext cx="7162800" cy="838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24314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cs-CZ"/>
          </a:p>
        </p:txBody>
      </p:sp>
      <p:sp>
        <p:nvSpPr>
          <p:cNvPr id="9" name="Text Box 1032"/>
          <p:cNvSpPr txBox="1">
            <a:spLocks noChangeArrowheads="1"/>
          </p:cNvSpPr>
          <p:nvPr/>
        </p:nvSpPr>
        <p:spPr bwMode="auto">
          <a:xfrm>
            <a:off x="7207633" y="5926137"/>
            <a:ext cx="8874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>
                <a:latin typeface="Gill Sans MT" pitchFamily="34" charset="0"/>
              </a:rPr>
              <a:t>1000 mW</a:t>
            </a:r>
          </a:p>
        </p:txBody>
      </p:sp>
      <p:sp>
        <p:nvSpPr>
          <p:cNvPr id="10" name="Text Box 1033"/>
          <p:cNvSpPr txBox="1">
            <a:spLocks noChangeArrowheads="1"/>
          </p:cNvSpPr>
          <p:nvPr/>
        </p:nvSpPr>
        <p:spPr bwMode="auto">
          <a:xfrm>
            <a:off x="6340858" y="5926137"/>
            <a:ext cx="8032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>
                <a:latin typeface="Gill Sans MT" pitchFamily="34" charset="0"/>
              </a:rPr>
              <a:t>500 mW</a:t>
            </a:r>
          </a:p>
        </p:txBody>
      </p:sp>
      <p:sp>
        <p:nvSpPr>
          <p:cNvPr id="11" name="Text Box 1034"/>
          <p:cNvSpPr txBox="1">
            <a:spLocks noChangeArrowheads="1"/>
          </p:cNvSpPr>
          <p:nvPr/>
        </p:nvSpPr>
        <p:spPr bwMode="auto">
          <a:xfrm>
            <a:off x="4564445" y="5926137"/>
            <a:ext cx="8032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>
                <a:latin typeface="Gill Sans MT" pitchFamily="34" charset="0"/>
              </a:rPr>
              <a:t>100 mW</a:t>
            </a:r>
          </a:p>
        </p:txBody>
      </p:sp>
      <p:sp>
        <p:nvSpPr>
          <p:cNvPr id="12" name="Text Box 1035"/>
          <p:cNvSpPr txBox="1">
            <a:spLocks noChangeArrowheads="1"/>
          </p:cNvSpPr>
          <p:nvPr/>
        </p:nvSpPr>
        <p:spPr bwMode="auto">
          <a:xfrm>
            <a:off x="3738945" y="5927725"/>
            <a:ext cx="762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>
                <a:latin typeface="Gill Sans MT" pitchFamily="34" charset="0"/>
              </a:rPr>
              <a:t> 50 mW</a:t>
            </a:r>
          </a:p>
        </p:txBody>
      </p:sp>
      <p:sp>
        <p:nvSpPr>
          <p:cNvPr id="13" name="Text Box 1036"/>
          <p:cNvSpPr txBox="1">
            <a:spLocks noChangeArrowheads="1"/>
          </p:cNvSpPr>
          <p:nvPr/>
        </p:nvSpPr>
        <p:spPr bwMode="auto">
          <a:xfrm>
            <a:off x="2087945" y="5927725"/>
            <a:ext cx="762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>
                <a:latin typeface="Gill Sans MT" pitchFamily="34" charset="0"/>
              </a:rPr>
              <a:t> 10 mW</a:t>
            </a:r>
          </a:p>
        </p:txBody>
      </p:sp>
      <p:sp>
        <p:nvSpPr>
          <p:cNvPr id="14" name="Oval 1044"/>
          <p:cNvSpPr>
            <a:spLocks noChangeArrowheads="1"/>
          </p:cNvSpPr>
          <p:nvPr/>
        </p:nvSpPr>
        <p:spPr bwMode="auto">
          <a:xfrm>
            <a:off x="5102608" y="2211387"/>
            <a:ext cx="1676400" cy="5905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Gill Sans MT" pitchFamily="34" charset="0"/>
              </a:rPr>
              <a:t>Wireless USB</a:t>
            </a:r>
          </a:p>
        </p:txBody>
      </p:sp>
      <p:sp>
        <p:nvSpPr>
          <p:cNvPr id="15" name="Oval 1045"/>
          <p:cNvSpPr>
            <a:spLocks noChangeArrowheads="1"/>
          </p:cNvSpPr>
          <p:nvPr/>
        </p:nvSpPr>
        <p:spPr bwMode="auto">
          <a:xfrm>
            <a:off x="5712208" y="2840037"/>
            <a:ext cx="2389187" cy="8413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Gill Sans MT" pitchFamily="34" charset="0"/>
              </a:rPr>
              <a:t>IEEE 802.11 a/b/g</a:t>
            </a:r>
          </a:p>
        </p:txBody>
      </p:sp>
      <p:sp>
        <p:nvSpPr>
          <p:cNvPr id="16" name="Oval 1046"/>
          <p:cNvSpPr>
            <a:spLocks noChangeArrowheads="1"/>
          </p:cNvSpPr>
          <p:nvPr/>
        </p:nvSpPr>
        <p:spPr bwMode="auto">
          <a:xfrm>
            <a:off x="4416808" y="3462337"/>
            <a:ext cx="1698625" cy="7223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Gill Sans MT" pitchFamily="34" charset="0"/>
              </a:rPr>
              <a:t>Bluetooth</a:t>
            </a:r>
          </a:p>
        </p:txBody>
      </p:sp>
      <p:sp>
        <p:nvSpPr>
          <p:cNvPr id="17" name="Oval 1047"/>
          <p:cNvSpPr>
            <a:spLocks noChangeArrowheads="1"/>
          </p:cNvSpPr>
          <p:nvPr/>
        </p:nvSpPr>
        <p:spPr bwMode="auto">
          <a:xfrm>
            <a:off x="3197608" y="4067175"/>
            <a:ext cx="1566862" cy="5524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Gill Sans MT" pitchFamily="34" charset="0"/>
              </a:rPr>
              <a:t>ZigBee </a:t>
            </a:r>
          </a:p>
        </p:txBody>
      </p:sp>
      <p:sp>
        <p:nvSpPr>
          <p:cNvPr id="18" name="Text Box 1048"/>
          <p:cNvSpPr txBox="1">
            <a:spLocks noChangeArrowheads="1"/>
          </p:cNvSpPr>
          <p:nvPr/>
        </p:nvSpPr>
        <p:spPr bwMode="auto">
          <a:xfrm>
            <a:off x="5431220" y="5926137"/>
            <a:ext cx="8461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>
                <a:latin typeface="Gill Sans MT" pitchFamily="34" charset="0"/>
              </a:rPr>
              <a:t> 200 mW</a:t>
            </a:r>
          </a:p>
        </p:txBody>
      </p:sp>
      <p:sp>
        <p:nvSpPr>
          <p:cNvPr id="19" name="Text Box 1049"/>
          <p:cNvSpPr txBox="1">
            <a:spLocks noChangeArrowheads="1"/>
          </p:cNvSpPr>
          <p:nvPr/>
        </p:nvSpPr>
        <p:spPr bwMode="auto">
          <a:xfrm>
            <a:off x="2913445" y="5927725"/>
            <a:ext cx="762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>
                <a:latin typeface="Gill Sans MT" pitchFamily="34" charset="0"/>
              </a:rPr>
              <a:t> 20 mW</a:t>
            </a:r>
          </a:p>
        </p:txBody>
      </p:sp>
      <p:sp>
        <p:nvSpPr>
          <p:cNvPr id="20" name="Line 1051"/>
          <p:cNvSpPr>
            <a:spLocks noChangeShapeType="1"/>
          </p:cNvSpPr>
          <p:nvPr/>
        </p:nvSpPr>
        <p:spPr bwMode="auto">
          <a:xfrm>
            <a:off x="530608" y="5864225"/>
            <a:ext cx="7543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1" name="Oval 1054"/>
          <p:cNvSpPr>
            <a:spLocks noChangeArrowheads="1"/>
          </p:cNvSpPr>
          <p:nvPr/>
        </p:nvSpPr>
        <p:spPr bwMode="auto">
          <a:xfrm rot="14329277" flipH="1">
            <a:off x="1686308" y="1617662"/>
            <a:ext cx="1150938" cy="4510087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00"/>
              </a:gs>
            </a:gsLst>
            <a:lin ang="5400000" scaled="1"/>
          </a:gradFill>
          <a:ln w="28575">
            <a:solidFill>
              <a:srgbClr val="339966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sz="1400" b="1">
                <a:latin typeface="Gill Sans MT" pitchFamily="34" charset="0"/>
              </a:rPr>
              <a:t>Body Area Network</a:t>
            </a:r>
            <a:endParaRPr lang="en-GB" sz="1400" b="1">
              <a:latin typeface="Gill Sans MT" pitchFamily="34" charset="0"/>
            </a:endParaRPr>
          </a:p>
        </p:txBody>
      </p:sp>
      <p:sp>
        <p:nvSpPr>
          <p:cNvPr id="22" name="Text Box 1052"/>
          <p:cNvSpPr txBox="1">
            <a:spLocks noChangeArrowheads="1"/>
          </p:cNvSpPr>
          <p:nvPr/>
        </p:nvSpPr>
        <p:spPr bwMode="auto">
          <a:xfrm>
            <a:off x="1346583" y="5927725"/>
            <a:ext cx="6778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>
                <a:latin typeface="Gill Sans MT" pitchFamily="34" charset="0"/>
              </a:rPr>
              <a:t> 5 mW</a:t>
            </a:r>
          </a:p>
        </p:txBody>
      </p:sp>
      <p:sp>
        <p:nvSpPr>
          <p:cNvPr id="23" name="Text Box 1053"/>
          <p:cNvSpPr txBox="1">
            <a:spLocks noChangeArrowheads="1"/>
          </p:cNvSpPr>
          <p:nvPr/>
        </p:nvSpPr>
        <p:spPr bwMode="auto">
          <a:xfrm>
            <a:off x="606808" y="5927725"/>
            <a:ext cx="6778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>
                <a:latin typeface="Gill Sans MT" pitchFamily="34" charset="0"/>
              </a:rPr>
              <a:t> 2 mW</a:t>
            </a:r>
          </a:p>
        </p:txBody>
      </p:sp>
      <p:sp>
        <p:nvSpPr>
          <p:cNvPr id="24" name="Line 1030"/>
          <p:cNvSpPr>
            <a:spLocks noChangeShapeType="1"/>
          </p:cNvSpPr>
          <p:nvPr/>
        </p:nvSpPr>
        <p:spPr bwMode="auto">
          <a:xfrm>
            <a:off x="641733" y="1633537"/>
            <a:ext cx="0" cy="4324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8505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Úvod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Systémy</a:t>
            </a:r>
          </a:p>
          <a:p>
            <a:pPr lvl="1"/>
            <a:r>
              <a:rPr lang="cs-CZ" dirty="0" smtClean="0"/>
              <a:t>širokopásmové</a:t>
            </a:r>
          </a:p>
          <a:p>
            <a:pPr lvl="2"/>
            <a:r>
              <a:rPr lang="cs-CZ" dirty="0" smtClean="0"/>
              <a:t>výsledkem je změna frekvence při modulaci ve „velkém“ rozsahu</a:t>
            </a:r>
          </a:p>
          <a:p>
            <a:pPr lvl="2"/>
            <a:r>
              <a:rPr lang="cs-CZ" dirty="0" smtClean="0"/>
              <a:t>malá hustota energie</a:t>
            </a:r>
          </a:p>
          <a:p>
            <a:pPr lvl="2"/>
            <a:r>
              <a:rPr lang="cs-CZ" dirty="0" smtClean="0"/>
              <a:t>podle způsobu modulace větší odolnost proti rušení</a:t>
            </a:r>
          </a:p>
          <a:p>
            <a:r>
              <a:rPr lang="cs-CZ" dirty="0" smtClean="0"/>
              <a:t>Systémy pracující v rozprostřeném pásmu</a:t>
            </a:r>
          </a:p>
          <a:p>
            <a:pPr lvl="1"/>
            <a:r>
              <a:rPr lang="cs-CZ" dirty="0" smtClean="0"/>
              <a:t>přeskakování mezi frekvencemi (FHSS – </a:t>
            </a:r>
            <a:r>
              <a:rPr lang="cs-CZ" dirty="0" err="1" smtClean="0"/>
              <a:t>Frequency</a:t>
            </a:r>
            <a:r>
              <a:rPr lang="cs-CZ" dirty="0" smtClean="0"/>
              <a:t> </a:t>
            </a:r>
            <a:r>
              <a:rPr lang="cs-CZ" dirty="0" err="1" smtClean="0"/>
              <a:t>Hopping</a:t>
            </a:r>
            <a:r>
              <a:rPr lang="cs-CZ" dirty="0" smtClean="0"/>
              <a:t> </a:t>
            </a:r>
            <a:r>
              <a:rPr lang="cs-CZ" dirty="0" err="1" smtClean="0"/>
              <a:t>Spread</a:t>
            </a:r>
            <a:r>
              <a:rPr lang="cs-CZ" dirty="0" smtClean="0"/>
              <a:t> </a:t>
            </a:r>
            <a:r>
              <a:rPr lang="cs-CZ" dirty="0" err="1" smtClean="0"/>
              <a:t>Spectrum</a:t>
            </a:r>
            <a:r>
              <a:rPr lang="cs-CZ" dirty="0" smtClean="0"/>
              <a:t>)</a:t>
            </a:r>
          </a:p>
          <a:p>
            <a:pPr lvl="1"/>
            <a:r>
              <a:rPr lang="cs-CZ" dirty="0" smtClean="0"/>
              <a:t>modulace jednotlivých bitů sekvencí změn signálu (DSSS – Direct </a:t>
            </a:r>
            <a:r>
              <a:rPr lang="cs-CZ" dirty="0" err="1" smtClean="0"/>
              <a:t>Sequence</a:t>
            </a:r>
            <a:r>
              <a:rPr lang="cs-CZ" dirty="0" smtClean="0"/>
              <a:t> </a:t>
            </a:r>
            <a:r>
              <a:rPr lang="cs-CZ" dirty="0" err="1" smtClean="0"/>
              <a:t>Spread</a:t>
            </a:r>
            <a:r>
              <a:rPr lang="cs-CZ" dirty="0" smtClean="0"/>
              <a:t> </a:t>
            </a:r>
            <a:r>
              <a:rPr lang="cs-CZ" dirty="0" err="1" smtClean="0"/>
              <a:t>Spectrum</a:t>
            </a:r>
            <a:r>
              <a:rPr lang="cs-CZ" dirty="0" smtClean="0"/>
              <a:t>)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857-CA2F-4858-B275-A89DF78A0829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8069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IEEE 802.15.7 – </a:t>
            </a:r>
            <a:r>
              <a:rPr lang="cs-CZ" dirty="0" smtClean="0"/>
              <a:t>VLC</a:t>
            </a:r>
            <a:br>
              <a:rPr lang="cs-CZ" dirty="0" smtClean="0"/>
            </a:br>
            <a:r>
              <a:rPr lang="cs-CZ" dirty="0" err="1" smtClean="0"/>
              <a:t>Visible</a:t>
            </a:r>
            <a:r>
              <a:rPr lang="cs-CZ" dirty="0" smtClean="0"/>
              <a:t> </a:t>
            </a:r>
            <a:r>
              <a:rPr lang="cs-CZ" dirty="0" err="1"/>
              <a:t>Light</a:t>
            </a:r>
            <a:r>
              <a:rPr lang="cs-CZ" dirty="0"/>
              <a:t> </a:t>
            </a:r>
            <a:r>
              <a:rPr lang="cs-CZ" dirty="0" smtClean="0"/>
              <a:t>Communications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Historie</a:t>
            </a:r>
          </a:p>
          <a:p>
            <a:pPr lvl="1"/>
            <a:r>
              <a:rPr lang="cs-CZ" dirty="0" err="1">
                <a:solidFill>
                  <a:schemeClr val="tx1"/>
                </a:solidFill>
                <a:latin typeface="+mn-lt"/>
              </a:rPr>
              <a:t>Nizkorychlostní</a:t>
            </a:r>
            <a:r>
              <a:rPr lang="cs-CZ" dirty="0">
                <a:solidFill>
                  <a:schemeClr val="tx1"/>
                </a:solidFill>
                <a:latin typeface="+mn-lt"/>
              </a:rPr>
              <a:t> přenosy</a:t>
            </a:r>
          </a:p>
          <a:p>
            <a:pPr lvl="2"/>
            <a:r>
              <a:rPr lang="cs-CZ" dirty="0">
                <a:solidFill>
                  <a:schemeClr val="tx1"/>
                </a:solidFill>
                <a:latin typeface="+mn-lt"/>
              </a:rPr>
              <a:t>Odraz zrcadlem</a:t>
            </a:r>
          </a:p>
          <a:p>
            <a:pPr lvl="2"/>
            <a:r>
              <a:rPr lang="cs-CZ" dirty="0">
                <a:solidFill>
                  <a:schemeClr val="tx1"/>
                </a:solidFill>
                <a:latin typeface="+mn-lt"/>
              </a:rPr>
              <a:t>Použití ohně, lampy, Morseův kód</a:t>
            </a:r>
          </a:p>
          <a:p>
            <a:pPr lvl="2"/>
            <a:r>
              <a:rPr lang="cs-CZ" dirty="0">
                <a:solidFill>
                  <a:schemeClr val="tx1"/>
                </a:solidFill>
                <a:latin typeface="+mn-lt"/>
              </a:rPr>
              <a:t>Světelná signalizace (RGB)</a:t>
            </a:r>
          </a:p>
          <a:p>
            <a:pPr lvl="1"/>
            <a:r>
              <a:rPr lang="cs-CZ" dirty="0" err="1">
                <a:solidFill>
                  <a:schemeClr val="tx1"/>
                </a:solidFill>
                <a:latin typeface="+mn-lt"/>
              </a:rPr>
              <a:t>Photophone</a:t>
            </a:r>
            <a:endParaRPr lang="cs-CZ" dirty="0">
              <a:solidFill>
                <a:schemeClr val="tx1"/>
              </a:solidFill>
              <a:latin typeface="+mn-lt"/>
            </a:endParaRPr>
          </a:p>
          <a:p>
            <a:pPr lvl="2"/>
            <a:r>
              <a:rPr lang="cs-CZ" dirty="0">
                <a:solidFill>
                  <a:schemeClr val="tx1"/>
                </a:solidFill>
                <a:latin typeface="+mn-lt"/>
              </a:rPr>
              <a:t>Bell, </a:t>
            </a:r>
            <a:r>
              <a:rPr lang="cs-CZ" dirty="0" err="1">
                <a:solidFill>
                  <a:schemeClr val="tx1"/>
                </a:solidFill>
                <a:latin typeface="+mn-lt"/>
              </a:rPr>
              <a:t>photophone</a:t>
            </a:r>
            <a:endParaRPr lang="cs-CZ" dirty="0">
              <a:solidFill>
                <a:schemeClr val="tx1"/>
              </a:solidFill>
              <a:latin typeface="+mn-lt"/>
            </a:endParaRPr>
          </a:p>
          <a:p>
            <a:pPr lvl="2"/>
            <a:r>
              <a:rPr lang="cs-CZ" dirty="0">
                <a:solidFill>
                  <a:schemeClr val="tx1"/>
                </a:solidFill>
                <a:latin typeface="+mn-lt"/>
              </a:rPr>
              <a:t>Zdroj – sluneční světlo</a:t>
            </a:r>
          </a:p>
          <a:p>
            <a:pPr lvl="2"/>
            <a:r>
              <a:rPr lang="cs-CZ" dirty="0">
                <a:solidFill>
                  <a:schemeClr val="tx1"/>
                </a:solidFill>
                <a:latin typeface="+mn-lt"/>
              </a:rPr>
              <a:t>Modulace – vibrující zrcadlo</a:t>
            </a:r>
          </a:p>
          <a:p>
            <a:pPr lvl="2"/>
            <a:r>
              <a:rPr lang="cs-CZ" dirty="0">
                <a:solidFill>
                  <a:schemeClr val="tx1"/>
                </a:solidFill>
                <a:latin typeface="+mn-lt"/>
              </a:rPr>
              <a:t>Přijímač – parabolické zrcadlo</a:t>
            </a:r>
          </a:p>
          <a:p>
            <a:pPr lvl="2"/>
            <a:r>
              <a:rPr lang="cs-CZ" dirty="0">
                <a:solidFill>
                  <a:schemeClr val="tx1"/>
                </a:solidFill>
                <a:latin typeface="+mn-lt"/>
              </a:rPr>
              <a:t>Vzdálenost – 700 </a:t>
            </a:r>
            <a:r>
              <a:rPr lang="cs-CZ" dirty="0" smtClean="0">
                <a:solidFill>
                  <a:schemeClr val="tx1"/>
                </a:solidFill>
                <a:latin typeface="+mn-lt"/>
              </a:rPr>
              <a:t>stop</a:t>
            </a:r>
            <a:endParaRPr lang="cs-CZ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857-CA2F-4858-B275-A89DF78A0829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Bezdrátové senzorové sítě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30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5264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IEEE 802.15.7 – </a:t>
            </a:r>
            <a:r>
              <a:rPr lang="cs-CZ" dirty="0" smtClean="0"/>
              <a:t>VLC</a:t>
            </a:r>
            <a:br>
              <a:rPr lang="cs-CZ" dirty="0" smtClean="0"/>
            </a:br>
            <a:r>
              <a:rPr lang="cs-CZ" dirty="0" err="1" smtClean="0"/>
              <a:t>Visible</a:t>
            </a:r>
            <a:r>
              <a:rPr lang="cs-CZ" dirty="0" smtClean="0"/>
              <a:t> </a:t>
            </a:r>
            <a:r>
              <a:rPr lang="cs-CZ" dirty="0" err="1"/>
              <a:t>Light</a:t>
            </a:r>
            <a:r>
              <a:rPr lang="cs-CZ" dirty="0"/>
              <a:t> </a:t>
            </a:r>
            <a:r>
              <a:rPr lang="cs-CZ" dirty="0" smtClean="0"/>
              <a:t>Communications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400nm až 700nm (428THz až 750THz)</a:t>
            </a:r>
          </a:p>
          <a:p>
            <a:r>
              <a:rPr lang="cs-CZ" sz="2400" dirty="0">
                <a:solidFill>
                  <a:schemeClr val="tx1"/>
                </a:solidFill>
                <a:latin typeface="+mn-lt"/>
              </a:rPr>
              <a:t>Použití LED</a:t>
            </a:r>
          </a:p>
          <a:p>
            <a:pPr lvl="1"/>
            <a:r>
              <a:rPr lang="cs-CZ" sz="2000" dirty="0">
                <a:solidFill>
                  <a:schemeClr val="tx1"/>
                </a:solidFill>
                <a:latin typeface="+mn-lt"/>
              </a:rPr>
              <a:t>40Mb/s až 500Mb/s (RCLED)</a:t>
            </a:r>
          </a:p>
          <a:p>
            <a:pPr lvl="0"/>
            <a:r>
              <a:rPr lang="cs-CZ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Použití</a:t>
            </a:r>
          </a:p>
          <a:p>
            <a:pPr lvl="1"/>
            <a:r>
              <a:rPr lang="cs-CZ" sz="2000" dirty="0">
                <a:solidFill>
                  <a:schemeClr val="tx1"/>
                </a:solidFill>
                <a:latin typeface="+mn-lt"/>
              </a:rPr>
              <a:t>Mobil – to – mobil (100Mb/s)</a:t>
            </a:r>
          </a:p>
          <a:p>
            <a:pPr lvl="1"/>
            <a:r>
              <a:rPr lang="cs-CZ" sz="2000" dirty="0">
                <a:solidFill>
                  <a:schemeClr val="tx1"/>
                </a:solidFill>
                <a:latin typeface="+mn-lt"/>
              </a:rPr>
              <a:t>Vysílání hudby (10Mb/s)</a:t>
            </a:r>
          </a:p>
          <a:p>
            <a:pPr lvl="1"/>
            <a:r>
              <a:rPr lang="cs-CZ" sz="2000" dirty="0">
                <a:solidFill>
                  <a:schemeClr val="tx1"/>
                </a:solidFill>
                <a:latin typeface="+mn-lt"/>
              </a:rPr>
              <a:t>Vysílání zvuku(100kb/s)</a:t>
            </a:r>
          </a:p>
          <a:p>
            <a:pPr lvl="0"/>
            <a:r>
              <a:rPr lang="cs-CZ" sz="2400" dirty="0">
                <a:solidFill>
                  <a:schemeClr val="tx1"/>
                </a:solidFill>
              </a:rPr>
              <a:t>Využití světla k osvětlení i přenosu </a:t>
            </a:r>
            <a:r>
              <a:rPr lang="cs-CZ" sz="2400" dirty="0" smtClean="0">
                <a:solidFill>
                  <a:schemeClr val="tx1"/>
                </a:solidFill>
              </a:rPr>
              <a:t>informací</a:t>
            </a:r>
            <a:endParaRPr lang="cs-CZ" sz="2400" dirty="0" smtClean="0"/>
          </a:p>
          <a:p>
            <a:pPr lvl="1"/>
            <a:r>
              <a:rPr lang="cs-CZ" sz="2000" dirty="0">
                <a:solidFill>
                  <a:schemeClr val="tx1"/>
                </a:solidFill>
                <a:latin typeface="+mn-lt"/>
              </a:rPr>
              <a:t>Identifikace v obchodech</a:t>
            </a:r>
          </a:p>
          <a:p>
            <a:pPr lvl="1"/>
            <a:r>
              <a:rPr lang="cs-CZ" sz="2000" dirty="0">
                <a:solidFill>
                  <a:schemeClr val="tx1"/>
                </a:solidFill>
                <a:latin typeface="+mn-lt"/>
              </a:rPr>
              <a:t>Sledování pohybu</a:t>
            </a:r>
          </a:p>
          <a:p>
            <a:pPr marL="344487" lvl="1" indent="0">
              <a:buNone/>
            </a:pPr>
            <a:endParaRPr lang="cs-CZ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857-CA2F-4858-B275-A89DF78A0829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Bezdrátové senzorové sítě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31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5687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IEEE 802.15.8 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dirty="0" err="1" smtClean="0"/>
              <a:t>Personal</a:t>
            </a:r>
            <a:r>
              <a:rPr lang="cs-CZ" dirty="0" smtClean="0"/>
              <a:t> </a:t>
            </a:r>
            <a:r>
              <a:rPr lang="cs-CZ" dirty="0" err="1"/>
              <a:t>Space</a:t>
            </a:r>
            <a:r>
              <a:rPr lang="cs-CZ" dirty="0"/>
              <a:t> </a:t>
            </a:r>
            <a:r>
              <a:rPr lang="cs-CZ" dirty="0" err="1" smtClean="0"/>
              <a:t>Communication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z="2100" dirty="0">
                <a:solidFill>
                  <a:schemeClr val="tx1"/>
                </a:solidFill>
              </a:rPr>
              <a:t>Založeno 1/2010</a:t>
            </a:r>
          </a:p>
          <a:p>
            <a:pPr lvl="0"/>
            <a:r>
              <a:rPr lang="cs-CZ" sz="2100" dirty="0" err="1">
                <a:solidFill>
                  <a:schemeClr val="tx1"/>
                </a:solidFill>
              </a:rPr>
              <a:t>Personal</a:t>
            </a:r>
            <a:r>
              <a:rPr lang="cs-CZ" sz="2100" dirty="0">
                <a:solidFill>
                  <a:schemeClr val="tx1"/>
                </a:solidFill>
              </a:rPr>
              <a:t> </a:t>
            </a:r>
            <a:r>
              <a:rPr lang="cs-CZ" sz="2100" dirty="0" err="1">
                <a:solidFill>
                  <a:schemeClr val="tx1"/>
                </a:solidFill>
              </a:rPr>
              <a:t>Space</a:t>
            </a:r>
            <a:r>
              <a:rPr lang="cs-CZ" sz="2100" dirty="0">
                <a:solidFill>
                  <a:schemeClr val="tx1"/>
                </a:solidFill>
              </a:rPr>
              <a:t> (osobní prostor) je definován jako fyzický nebo virtuální prostor, který člověk považuje psychologicky za svůj</a:t>
            </a:r>
          </a:p>
          <a:p>
            <a:pPr lvl="0"/>
            <a:r>
              <a:rPr lang="cs-CZ" sz="2100" dirty="0">
                <a:solidFill>
                  <a:schemeClr val="tx1"/>
                </a:solidFill>
              </a:rPr>
              <a:t>Pro tento standard je definován jako fyzický prostor, ve kterém jsou zařízení ovládána osobou nebo pro osobu a nebo komunikace mezi zařízeními v tomto prostoru.</a:t>
            </a:r>
          </a:p>
          <a:p>
            <a:pPr lvl="0"/>
            <a:r>
              <a:rPr lang="cs-CZ" sz="2100" dirty="0" smtClean="0"/>
              <a:t>S</a:t>
            </a:r>
            <a:r>
              <a:rPr lang="cs-CZ" sz="2100" dirty="0" smtClean="0">
                <a:solidFill>
                  <a:schemeClr val="tx1"/>
                </a:solidFill>
              </a:rPr>
              <a:t>pojení </a:t>
            </a:r>
            <a:r>
              <a:rPr lang="cs-CZ" sz="2100" dirty="0">
                <a:solidFill>
                  <a:schemeClr val="tx1"/>
                </a:solidFill>
              </a:rPr>
              <a:t>mezi osobou a zařízením nebo mezi zařízeními v osobním prostoru jsou spojená s osobou.</a:t>
            </a:r>
          </a:p>
          <a:p>
            <a:pPr lvl="0"/>
            <a:r>
              <a:rPr lang="cs-CZ" sz="2100" dirty="0">
                <a:solidFill>
                  <a:schemeClr val="tx1"/>
                </a:solidFill>
              </a:rPr>
              <a:t>Probíhají bez intervence člověka</a:t>
            </a:r>
          </a:p>
          <a:p>
            <a:pPr lvl="0"/>
            <a:r>
              <a:rPr lang="cs-CZ" sz="2100" dirty="0">
                <a:solidFill>
                  <a:schemeClr val="tx1"/>
                </a:solidFill>
              </a:rPr>
              <a:t>Veřejný prostor obsazený jednou osobou (jeden osobní prostor)</a:t>
            </a:r>
          </a:p>
          <a:p>
            <a:pPr lvl="0"/>
            <a:r>
              <a:rPr lang="cs-CZ" sz="2100" dirty="0">
                <a:solidFill>
                  <a:schemeClr val="tx1"/>
                </a:solidFill>
              </a:rPr>
              <a:t>Veřejný prostor obsazený více </a:t>
            </a:r>
            <a:r>
              <a:rPr lang="cs-CZ" sz="2100" dirty="0" err="1">
                <a:solidFill>
                  <a:schemeClr val="tx1"/>
                </a:solidFill>
              </a:rPr>
              <a:t>osabami</a:t>
            </a:r>
            <a:r>
              <a:rPr lang="cs-CZ" sz="2100" dirty="0">
                <a:solidFill>
                  <a:schemeClr val="tx1"/>
                </a:solidFill>
              </a:rPr>
              <a:t> (více osobních prostorů)</a:t>
            </a:r>
          </a:p>
          <a:p>
            <a:endParaRPr lang="cs-CZ" sz="210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857-CA2F-4858-B275-A89DF78A0829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3131840" y="6248400"/>
            <a:ext cx="2895600" cy="457200"/>
          </a:xfrm>
        </p:spPr>
        <p:txBody>
          <a:bodyPr/>
          <a:lstStyle/>
          <a:p>
            <a:r>
              <a:rPr lang="cs-CZ" dirty="0"/>
              <a:t>Bezdrátové senzorové sítě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32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226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IEEE 802.15.8 </a:t>
            </a:r>
            <a:br>
              <a:rPr lang="cs-CZ" dirty="0" smtClean="0"/>
            </a:br>
            <a:r>
              <a:rPr lang="cs-CZ" dirty="0" err="1" smtClean="0"/>
              <a:t>Personal</a:t>
            </a:r>
            <a:r>
              <a:rPr lang="cs-CZ" dirty="0" smtClean="0"/>
              <a:t> </a:t>
            </a:r>
            <a:r>
              <a:rPr lang="cs-CZ" dirty="0" err="1" smtClean="0"/>
              <a:t>Space</a:t>
            </a:r>
            <a:r>
              <a:rPr lang="cs-CZ" dirty="0" smtClean="0"/>
              <a:t> </a:t>
            </a:r>
            <a:r>
              <a:rPr lang="cs-CZ" dirty="0" err="1" smtClean="0"/>
              <a:t>Communication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PCS aplikace</a:t>
            </a:r>
          </a:p>
          <a:p>
            <a:pPr lvl="1"/>
            <a:r>
              <a:rPr lang="cs-CZ" dirty="0">
                <a:solidFill>
                  <a:schemeClr val="tx1"/>
                </a:solidFill>
                <a:latin typeface="+mn-lt"/>
              </a:rPr>
              <a:t>PCS přizpůsobení pro Smart </a:t>
            </a:r>
            <a:r>
              <a:rPr lang="cs-CZ" dirty="0" err="1" smtClean="0">
                <a:solidFill>
                  <a:schemeClr val="tx1"/>
                </a:solidFill>
                <a:latin typeface="+mn-lt"/>
              </a:rPr>
              <a:t>Phone</a:t>
            </a:r>
            <a:endParaRPr lang="cs-CZ" dirty="0" smtClean="0">
              <a:solidFill>
                <a:schemeClr val="tx1"/>
              </a:solidFill>
              <a:latin typeface="+mn-lt"/>
            </a:endParaRPr>
          </a:p>
          <a:p>
            <a:pPr lvl="2"/>
            <a:r>
              <a:rPr lang="cs-CZ" dirty="0">
                <a:solidFill>
                  <a:schemeClr val="tx1"/>
                </a:solidFill>
                <a:latin typeface="+mn-lt"/>
              </a:rPr>
              <a:t>Načítání dat z přístupových bodů</a:t>
            </a:r>
          </a:p>
          <a:p>
            <a:pPr lvl="2"/>
            <a:r>
              <a:rPr lang="cs-CZ" dirty="0">
                <a:solidFill>
                  <a:schemeClr val="tx1"/>
                </a:solidFill>
                <a:latin typeface="+mn-lt"/>
              </a:rPr>
              <a:t>Lokalizační služby</a:t>
            </a:r>
          </a:p>
          <a:p>
            <a:pPr lvl="3"/>
            <a:r>
              <a:rPr lang="cs-CZ" dirty="0">
                <a:solidFill>
                  <a:schemeClr val="tx1"/>
                </a:solidFill>
                <a:latin typeface="+mn-lt"/>
              </a:rPr>
              <a:t>Navigační služby uvnitř budov</a:t>
            </a:r>
          </a:p>
          <a:p>
            <a:pPr lvl="3"/>
            <a:r>
              <a:rPr lang="cs-CZ" dirty="0">
                <a:solidFill>
                  <a:schemeClr val="tx1"/>
                </a:solidFill>
                <a:latin typeface="+mn-lt"/>
              </a:rPr>
              <a:t>Kiosky, muzea</a:t>
            </a:r>
          </a:p>
          <a:p>
            <a:pPr lvl="3"/>
            <a:r>
              <a:rPr lang="cs-CZ" dirty="0">
                <a:solidFill>
                  <a:schemeClr val="tx1"/>
                </a:solidFill>
                <a:latin typeface="+mn-lt"/>
              </a:rPr>
              <a:t>Sledování pohybu osob</a:t>
            </a:r>
          </a:p>
          <a:p>
            <a:pPr lvl="2"/>
            <a:r>
              <a:rPr lang="cs-CZ" dirty="0">
                <a:solidFill>
                  <a:schemeClr val="tx1"/>
                </a:solidFill>
                <a:latin typeface="+mn-lt"/>
              </a:rPr>
              <a:t>Rozšíření </a:t>
            </a:r>
            <a:r>
              <a:rPr lang="cs-CZ" dirty="0" smtClean="0">
                <a:solidFill>
                  <a:schemeClr val="tx1"/>
                </a:solidFill>
                <a:latin typeface="+mn-lt"/>
              </a:rPr>
              <a:t>pokrytí</a:t>
            </a:r>
            <a:endParaRPr lang="cs-CZ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857-CA2F-4858-B275-A89DF78A0829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Bezdrátové senzorové sítě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33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434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IEEE 802.15.8 </a:t>
            </a:r>
            <a:br>
              <a:rPr lang="cs-CZ" dirty="0" smtClean="0"/>
            </a:br>
            <a:r>
              <a:rPr lang="cs-CZ" dirty="0" err="1" smtClean="0"/>
              <a:t>Personal</a:t>
            </a:r>
            <a:r>
              <a:rPr lang="cs-CZ" dirty="0" smtClean="0"/>
              <a:t> </a:t>
            </a:r>
            <a:r>
              <a:rPr lang="cs-CZ" dirty="0" err="1" smtClean="0"/>
              <a:t>Space</a:t>
            </a:r>
            <a:r>
              <a:rPr lang="cs-CZ" dirty="0" smtClean="0"/>
              <a:t> </a:t>
            </a:r>
            <a:r>
              <a:rPr lang="cs-CZ" dirty="0" err="1" smtClean="0"/>
              <a:t>Communication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PCS aplikace</a:t>
            </a:r>
          </a:p>
          <a:p>
            <a:pPr lvl="1"/>
            <a:r>
              <a:rPr lang="cs-CZ" dirty="0">
                <a:solidFill>
                  <a:schemeClr val="tx1"/>
                </a:solidFill>
                <a:latin typeface="+mn-lt"/>
              </a:rPr>
              <a:t>Bezdrátová interakce se všemi zařízeními v osobním prostoru</a:t>
            </a:r>
          </a:p>
          <a:p>
            <a:pPr lvl="2"/>
            <a:r>
              <a:rPr lang="cs-CZ" dirty="0">
                <a:solidFill>
                  <a:schemeClr val="tx1"/>
                </a:solidFill>
                <a:latin typeface="+mn-lt"/>
              </a:rPr>
              <a:t>Zvuk/video přes PCS</a:t>
            </a:r>
          </a:p>
          <a:p>
            <a:pPr lvl="3"/>
            <a:r>
              <a:rPr lang="cs-CZ" dirty="0" err="1">
                <a:solidFill>
                  <a:schemeClr val="tx1"/>
                </a:solidFill>
                <a:latin typeface="+mn-lt"/>
              </a:rPr>
              <a:t>VoIP</a:t>
            </a:r>
            <a:r>
              <a:rPr lang="cs-CZ" dirty="0">
                <a:solidFill>
                  <a:schemeClr val="tx1"/>
                </a:solidFill>
                <a:latin typeface="+mn-lt"/>
              </a:rPr>
              <a:t>, IPTV, Internet </a:t>
            </a:r>
            <a:r>
              <a:rPr lang="cs-CZ" dirty="0" err="1">
                <a:solidFill>
                  <a:schemeClr val="tx1"/>
                </a:solidFill>
                <a:latin typeface="+mn-lt"/>
              </a:rPr>
              <a:t>Radio</a:t>
            </a:r>
            <a:r>
              <a:rPr lang="cs-CZ" dirty="0">
                <a:solidFill>
                  <a:schemeClr val="tx1"/>
                </a:solidFill>
                <a:latin typeface="+mn-lt"/>
              </a:rPr>
              <a:t>, </a:t>
            </a:r>
            <a:r>
              <a:rPr lang="cs-CZ" dirty="0" err="1">
                <a:solidFill>
                  <a:schemeClr val="tx1"/>
                </a:solidFill>
                <a:latin typeface="+mn-lt"/>
              </a:rPr>
              <a:t>WebCam</a:t>
            </a:r>
            <a:r>
              <a:rPr lang="cs-CZ" dirty="0">
                <a:solidFill>
                  <a:schemeClr val="tx1"/>
                </a:solidFill>
                <a:latin typeface="+mn-lt"/>
              </a:rPr>
              <a:t>, Smart </a:t>
            </a:r>
            <a:r>
              <a:rPr lang="cs-CZ" dirty="0" err="1">
                <a:solidFill>
                  <a:schemeClr val="tx1"/>
                </a:solidFill>
                <a:latin typeface="+mn-lt"/>
              </a:rPr>
              <a:t>camera</a:t>
            </a:r>
            <a:r>
              <a:rPr lang="cs-CZ" dirty="0">
                <a:solidFill>
                  <a:schemeClr val="tx1"/>
                </a:solidFill>
                <a:latin typeface="+mn-lt"/>
              </a:rPr>
              <a:t>, </a:t>
            </a:r>
            <a:r>
              <a:rPr lang="cs-CZ" dirty="0" err="1">
                <a:solidFill>
                  <a:schemeClr val="tx1"/>
                </a:solidFill>
                <a:latin typeface="+mn-lt"/>
              </a:rPr>
              <a:t>speaker</a:t>
            </a:r>
            <a:r>
              <a:rPr lang="cs-CZ" dirty="0">
                <a:solidFill>
                  <a:schemeClr val="tx1"/>
                </a:solidFill>
                <a:latin typeface="+mn-lt"/>
              </a:rPr>
              <a:t>, </a:t>
            </a:r>
            <a:r>
              <a:rPr lang="cs-CZ" dirty="0" err="1">
                <a:solidFill>
                  <a:schemeClr val="tx1"/>
                </a:solidFill>
                <a:latin typeface="+mn-lt"/>
              </a:rPr>
              <a:t>microphone</a:t>
            </a:r>
            <a:endParaRPr lang="cs-CZ" dirty="0">
              <a:solidFill>
                <a:schemeClr val="tx1"/>
              </a:solidFill>
              <a:latin typeface="+mn-lt"/>
            </a:endParaRPr>
          </a:p>
          <a:p>
            <a:pPr lvl="3"/>
            <a:r>
              <a:rPr lang="cs-CZ" dirty="0" err="1">
                <a:solidFill>
                  <a:schemeClr val="tx1"/>
                </a:solidFill>
                <a:latin typeface="+mn-lt"/>
              </a:rPr>
              <a:t>Multijazykový</a:t>
            </a:r>
            <a:r>
              <a:rPr lang="cs-CZ" dirty="0">
                <a:solidFill>
                  <a:schemeClr val="tx1"/>
                </a:solidFill>
                <a:latin typeface="+mn-lt"/>
              </a:rPr>
              <a:t> interpretační systém</a:t>
            </a:r>
          </a:p>
          <a:p>
            <a:pPr lvl="3"/>
            <a:r>
              <a:rPr lang="cs-CZ" dirty="0">
                <a:solidFill>
                  <a:schemeClr val="tx1"/>
                </a:solidFill>
                <a:latin typeface="+mn-lt"/>
              </a:rPr>
              <a:t>Audio v </a:t>
            </a:r>
            <a:r>
              <a:rPr lang="cs-CZ" dirty="0" err="1">
                <a:solidFill>
                  <a:schemeClr val="tx1"/>
                </a:solidFill>
                <a:latin typeface="+mn-lt"/>
              </a:rPr>
              <a:t>autorestauracích</a:t>
            </a:r>
            <a:endParaRPr lang="cs-CZ" dirty="0">
              <a:solidFill>
                <a:schemeClr val="tx1"/>
              </a:solidFill>
              <a:latin typeface="+mn-lt"/>
            </a:endParaRPr>
          </a:p>
          <a:p>
            <a:pPr lvl="3"/>
            <a:r>
              <a:rPr lang="cs-CZ" dirty="0">
                <a:solidFill>
                  <a:schemeClr val="tx1"/>
                </a:solidFill>
                <a:latin typeface="+mn-lt"/>
              </a:rPr>
              <a:t>Bezdrátový průvodce</a:t>
            </a:r>
          </a:p>
          <a:p>
            <a:pPr lvl="3"/>
            <a:r>
              <a:rPr lang="cs-CZ" dirty="0">
                <a:solidFill>
                  <a:schemeClr val="tx1"/>
                </a:solidFill>
                <a:latin typeface="+mn-lt"/>
              </a:rPr>
              <a:t>Stereo </a:t>
            </a:r>
            <a:r>
              <a:rPr lang="cs-CZ" dirty="0" smtClean="0">
                <a:solidFill>
                  <a:schemeClr val="tx1"/>
                </a:solidFill>
                <a:latin typeface="+mn-lt"/>
              </a:rPr>
              <a:t>karaoke</a:t>
            </a:r>
            <a:endParaRPr lang="cs-CZ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857-CA2F-4858-B275-A89DF78A0829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Bezdrátové senzorové sítě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34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1860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IEEE 802.15.8 </a:t>
            </a:r>
            <a:br>
              <a:rPr lang="cs-CZ" dirty="0" smtClean="0"/>
            </a:br>
            <a:r>
              <a:rPr lang="cs-CZ" dirty="0" err="1" smtClean="0"/>
              <a:t>Personal</a:t>
            </a:r>
            <a:r>
              <a:rPr lang="cs-CZ" dirty="0" smtClean="0"/>
              <a:t> </a:t>
            </a:r>
            <a:r>
              <a:rPr lang="cs-CZ" dirty="0" err="1" smtClean="0"/>
              <a:t>Space</a:t>
            </a:r>
            <a:r>
              <a:rPr lang="cs-CZ" dirty="0" smtClean="0"/>
              <a:t> </a:t>
            </a:r>
            <a:r>
              <a:rPr lang="cs-CZ" dirty="0" err="1" smtClean="0"/>
              <a:t>Communication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PCS aplikace</a:t>
            </a:r>
          </a:p>
          <a:p>
            <a:pPr lvl="1"/>
            <a:r>
              <a:rPr lang="cs-CZ" dirty="0">
                <a:solidFill>
                  <a:schemeClr val="tx1"/>
                </a:solidFill>
                <a:latin typeface="+mn-lt"/>
              </a:rPr>
              <a:t>Bezdrátová interakce se všemi zařízeními v osobním prostoru</a:t>
            </a:r>
          </a:p>
          <a:p>
            <a:pPr lvl="2"/>
            <a:r>
              <a:rPr lang="cs-CZ" dirty="0">
                <a:solidFill>
                  <a:schemeClr val="tx1"/>
                </a:solidFill>
                <a:latin typeface="+mn-lt"/>
              </a:rPr>
              <a:t>Interakce se zařízeními</a:t>
            </a:r>
          </a:p>
          <a:p>
            <a:pPr lvl="3"/>
            <a:r>
              <a:rPr lang="cs-CZ" dirty="0">
                <a:solidFill>
                  <a:schemeClr val="tx1"/>
                </a:solidFill>
                <a:latin typeface="+mn-lt"/>
              </a:rPr>
              <a:t>Domácí automatizace, chytré budovy, kontrola cen, sledování provozu, navigace</a:t>
            </a:r>
          </a:p>
          <a:p>
            <a:pPr lvl="3"/>
            <a:r>
              <a:rPr lang="cs-CZ" dirty="0">
                <a:solidFill>
                  <a:schemeClr val="tx1"/>
                </a:solidFill>
                <a:latin typeface="+mn-lt"/>
              </a:rPr>
              <a:t>Použití periferií počítače</a:t>
            </a:r>
          </a:p>
          <a:p>
            <a:pPr lvl="3"/>
            <a:r>
              <a:rPr lang="cs-CZ" dirty="0">
                <a:solidFill>
                  <a:schemeClr val="tx1"/>
                </a:solidFill>
                <a:latin typeface="+mn-lt"/>
              </a:rPr>
              <a:t>Dálkové ovládání</a:t>
            </a:r>
          </a:p>
          <a:p>
            <a:pPr lvl="3"/>
            <a:r>
              <a:rPr lang="cs-CZ" dirty="0" smtClean="0">
                <a:solidFill>
                  <a:schemeClr val="tx1"/>
                </a:solidFill>
                <a:latin typeface="+mn-lt"/>
              </a:rPr>
              <a:t>Hry</a:t>
            </a:r>
          </a:p>
          <a:p>
            <a:pPr lvl="1"/>
            <a:r>
              <a:rPr lang="cs-CZ" dirty="0">
                <a:solidFill>
                  <a:schemeClr val="tx1"/>
                </a:solidFill>
                <a:latin typeface="+mn-lt"/>
              </a:rPr>
              <a:t>PCS zajišťuje pomalou i rychlou komunikaci</a:t>
            </a:r>
          </a:p>
          <a:p>
            <a:pPr lvl="2"/>
            <a:r>
              <a:rPr lang="cs-CZ" dirty="0">
                <a:solidFill>
                  <a:schemeClr val="tx1"/>
                </a:solidFill>
                <a:latin typeface="+mn-lt"/>
              </a:rPr>
              <a:t>Ovládání a řízení + prohlížení videa</a:t>
            </a:r>
          </a:p>
          <a:p>
            <a:pPr marL="344487" lvl="1" indent="0">
              <a:buNone/>
            </a:pPr>
            <a:endParaRPr lang="cs-CZ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857-CA2F-4858-B275-A89DF78A0829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Bezdrátové senzorové sítě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35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6179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IEEE 802.15.8 </a:t>
            </a:r>
            <a:br>
              <a:rPr lang="cs-CZ" dirty="0" smtClean="0"/>
            </a:br>
            <a:r>
              <a:rPr lang="cs-CZ" dirty="0" err="1" smtClean="0"/>
              <a:t>Personal</a:t>
            </a:r>
            <a:r>
              <a:rPr lang="cs-CZ" dirty="0" smtClean="0"/>
              <a:t> </a:t>
            </a:r>
            <a:r>
              <a:rPr lang="cs-CZ" dirty="0" err="1" smtClean="0"/>
              <a:t>Space</a:t>
            </a:r>
            <a:r>
              <a:rPr lang="cs-CZ" dirty="0" smtClean="0"/>
              <a:t> </a:t>
            </a:r>
            <a:r>
              <a:rPr lang="cs-CZ" dirty="0" err="1" smtClean="0"/>
              <a:t>Communication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Napojení na 3G sítě</a:t>
            </a:r>
          </a:p>
          <a:p>
            <a:pPr lvl="0"/>
            <a:r>
              <a:rPr lang="cs-CZ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Hlavní vlastnosti pro podporu aplikací PCS</a:t>
            </a:r>
          </a:p>
          <a:p>
            <a:pPr lvl="1"/>
            <a:r>
              <a:rPr lang="cs-CZ" dirty="0">
                <a:solidFill>
                  <a:schemeClr val="tx1"/>
                </a:solidFill>
                <a:latin typeface="+mn-lt"/>
              </a:rPr>
              <a:t>Čisté řešení, není třeba kombinovaná řešení</a:t>
            </a:r>
          </a:p>
          <a:p>
            <a:pPr lvl="1"/>
            <a:r>
              <a:rPr lang="cs-CZ" dirty="0">
                <a:solidFill>
                  <a:schemeClr val="tx1"/>
                </a:solidFill>
                <a:latin typeface="+mn-lt"/>
              </a:rPr>
              <a:t>Dynamické </a:t>
            </a:r>
            <a:r>
              <a:rPr lang="cs-CZ" dirty="0" err="1">
                <a:solidFill>
                  <a:schemeClr val="tx1"/>
                </a:solidFill>
                <a:latin typeface="+mn-lt"/>
              </a:rPr>
              <a:t>škálování</a:t>
            </a:r>
            <a:r>
              <a:rPr lang="cs-CZ" dirty="0">
                <a:solidFill>
                  <a:schemeClr val="tx1"/>
                </a:solidFill>
                <a:latin typeface="+mn-lt"/>
              </a:rPr>
              <a:t> velkého rozsahu</a:t>
            </a:r>
          </a:p>
          <a:p>
            <a:pPr lvl="2"/>
            <a:r>
              <a:rPr lang="cs-CZ" dirty="0">
                <a:solidFill>
                  <a:schemeClr val="tx1"/>
                </a:solidFill>
                <a:latin typeface="+mn-lt"/>
              </a:rPr>
              <a:t>100kb/s až 50Mb/s</a:t>
            </a:r>
          </a:p>
          <a:p>
            <a:pPr lvl="2"/>
            <a:r>
              <a:rPr lang="cs-CZ" dirty="0">
                <a:solidFill>
                  <a:schemeClr val="tx1"/>
                </a:solidFill>
                <a:latin typeface="+mn-lt"/>
              </a:rPr>
              <a:t>Velký rozsah spotřeby energie</a:t>
            </a:r>
          </a:p>
          <a:p>
            <a:pPr lvl="2"/>
            <a:r>
              <a:rPr lang="cs-CZ" dirty="0">
                <a:solidFill>
                  <a:schemeClr val="tx1"/>
                </a:solidFill>
                <a:latin typeface="+mn-lt"/>
              </a:rPr>
              <a:t>Dosah do 30m</a:t>
            </a:r>
          </a:p>
          <a:p>
            <a:pPr lvl="2"/>
            <a:r>
              <a:rPr lang="cs-CZ" dirty="0">
                <a:solidFill>
                  <a:schemeClr val="tx1"/>
                </a:solidFill>
                <a:latin typeface="+mn-lt"/>
              </a:rPr>
              <a:t>Zpoždění menší než 20ms</a:t>
            </a:r>
          </a:p>
          <a:p>
            <a:pPr lvl="2"/>
            <a:r>
              <a:rPr lang="cs-CZ" dirty="0">
                <a:solidFill>
                  <a:schemeClr val="tx1"/>
                </a:solidFill>
                <a:latin typeface="+mn-lt"/>
              </a:rPr>
              <a:t>Lokalizace</a:t>
            </a:r>
          </a:p>
          <a:p>
            <a:pPr lvl="2"/>
            <a:r>
              <a:rPr lang="cs-CZ" dirty="0">
                <a:solidFill>
                  <a:schemeClr val="tx1"/>
                </a:solidFill>
                <a:latin typeface="+mn-lt"/>
              </a:rPr>
              <a:t>Použití nelicencovaných pásem včetně 2,4GHz a </a:t>
            </a:r>
            <a:r>
              <a:rPr lang="cs-CZ" dirty="0" smtClean="0">
                <a:solidFill>
                  <a:schemeClr val="tx1"/>
                </a:solidFill>
                <a:latin typeface="+mn-lt"/>
              </a:rPr>
              <a:t>60GHz</a:t>
            </a:r>
            <a:endParaRPr lang="cs-CZ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857-CA2F-4858-B275-A89DF78A0829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Bezdrátové senzorové sítě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36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9871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IEEE 802.15.8 </a:t>
            </a:r>
            <a:br>
              <a:rPr lang="cs-CZ" dirty="0" smtClean="0"/>
            </a:br>
            <a:r>
              <a:rPr lang="cs-CZ" dirty="0" err="1" smtClean="0"/>
              <a:t>Personal</a:t>
            </a:r>
            <a:r>
              <a:rPr lang="cs-CZ" dirty="0" smtClean="0"/>
              <a:t> </a:t>
            </a:r>
            <a:r>
              <a:rPr lang="cs-CZ" dirty="0" err="1" smtClean="0"/>
              <a:t>Space</a:t>
            </a:r>
            <a:r>
              <a:rPr lang="cs-CZ" dirty="0" smtClean="0"/>
              <a:t> </a:t>
            </a:r>
            <a:r>
              <a:rPr lang="cs-CZ" dirty="0" err="1" smtClean="0"/>
              <a:t>Communication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Hlavní </a:t>
            </a:r>
            <a:r>
              <a:rPr lang="cs-CZ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vlastnosti pro podporu aplikací PCS</a:t>
            </a:r>
          </a:p>
          <a:p>
            <a:pPr lvl="1"/>
            <a:r>
              <a:rPr lang="cs-CZ" dirty="0">
                <a:solidFill>
                  <a:schemeClr val="tx1"/>
                </a:solidFill>
                <a:latin typeface="+mn-lt"/>
              </a:rPr>
              <a:t>Rychlá synchronizace a připojování</a:t>
            </a:r>
          </a:p>
          <a:p>
            <a:pPr lvl="2"/>
            <a:r>
              <a:rPr lang="cs-CZ" dirty="0">
                <a:solidFill>
                  <a:schemeClr val="tx1"/>
                </a:solidFill>
                <a:latin typeface="+mn-lt"/>
              </a:rPr>
              <a:t>Rychlé vyhledávání sousedů a odpojování</a:t>
            </a:r>
          </a:p>
          <a:p>
            <a:pPr lvl="2"/>
            <a:r>
              <a:rPr lang="cs-CZ" dirty="0">
                <a:solidFill>
                  <a:schemeClr val="tx1"/>
                </a:solidFill>
                <a:latin typeface="+mn-lt"/>
              </a:rPr>
              <a:t>Redukovaná výměna zpráv</a:t>
            </a:r>
          </a:p>
          <a:p>
            <a:pPr lvl="2"/>
            <a:r>
              <a:rPr lang="cs-CZ" dirty="0">
                <a:solidFill>
                  <a:schemeClr val="tx1"/>
                </a:solidFill>
                <a:latin typeface="+mn-lt"/>
              </a:rPr>
              <a:t>Výrazné šetření energií</a:t>
            </a:r>
          </a:p>
          <a:p>
            <a:pPr lvl="2"/>
            <a:r>
              <a:rPr lang="cs-CZ" dirty="0">
                <a:solidFill>
                  <a:schemeClr val="tx1"/>
                </a:solidFill>
                <a:latin typeface="+mn-lt"/>
              </a:rPr>
              <a:t>Bezpečnost a soukromí</a:t>
            </a:r>
          </a:p>
          <a:p>
            <a:pPr lvl="1"/>
            <a:r>
              <a:rPr lang="cs-CZ" dirty="0">
                <a:solidFill>
                  <a:schemeClr val="tx1"/>
                </a:solidFill>
                <a:latin typeface="+mn-lt"/>
              </a:rPr>
              <a:t>Více komunikačních režimů – individuální, skupinová komunikace</a:t>
            </a:r>
          </a:p>
          <a:p>
            <a:pPr lvl="1"/>
            <a:r>
              <a:rPr lang="cs-CZ" dirty="0">
                <a:solidFill>
                  <a:schemeClr val="tx1"/>
                </a:solidFill>
                <a:latin typeface="+mn-lt"/>
              </a:rPr>
              <a:t>Asymetrické připojení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857-CA2F-4858-B275-A89DF78A0829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Bezdrátové senzorové sítě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37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3921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IEEE 802.15.8 </a:t>
            </a:r>
            <a:br>
              <a:rPr lang="cs-CZ" dirty="0" smtClean="0"/>
            </a:br>
            <a:r>
              <a:rPr lang="cs-CZ" dirty="0" err="1" smtClean="0"/>
              <a:t>Personal</a:t>
            </a:r>
            <a:r>
              <a:rPr lang="cs-CZ" dirty="0" smtClean="0"/>
              <a:t> </a:t>
            </a:r>
            <a:r>
              <a:rPr lang="cs-CZ" dirty="0" err="1" smtClean="0"/>
              <a:t>Space</a:t>
            </a:r>
            <a:r>
              <a:rPr lang="cs-CZ" dirty="0" smtClean="0"/>
              <a:t> </a:t>
            </a:r>
            <a:r>
              <a:rPr lang="cs-CZ" dirty="0" err="1" smtClean="0"/>
              <a:t>Communication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Hlavní </a:t>
            </a:r>
            <a:r>
              <a:rPr lang="cs-CZ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vlastnosti pro podporu aplikací PCS</a:t>
            </a:r>
          </a:p>
          <a:p>
            <a:pPr lvl="1"/>
            <a:r>
              <a:rPr lang="cs-CZ" dirty="0">
                <a:solidFill>
                  <a:schemeClr val="tx1"/>
                </a:solidFill>
                <a:latin typeface="+mn-lt"/>
              </a:rPr>
              <a:t>Zajištění </a:t>
            </a:r>
            <a:r>
              <a:rPr lang="cs-CZ" dirty="0" err="1">
                <a:solidFill>
                  <a:schemeClr val="tx1"/>
                </a:solidFill>
                <a:latin typeface="+mn-lt"/>
              </a:rPr>
              <a:t>QoS</a:t>
            </a:r>
            <a:endParaRPr lang="cs-CZ" dirty="0">
              <a:solidFill>
                <a:schemeClr val="tx1"/>
              </a:solidFill>
              <a:latin typeface="+mn-lt"/>
            </a:endParaRPr>
          </a:p>
          <a:p>
            <a:pPr lvl="2"/>
            <a:r>
              <a:rPr lang="cs-CZ" dirty="0">
                <a:solidFill>
                  <a:schemeClr val="tx1"/>
                </a:solidFill>
                <a:latin typeface="+mn-lt"/>
              </a:rPr>
              <a:t>Periodický přístup</a:t>
            </a:r>
          </a:p>
          <a:p>
            <a:pPr lvl="2"/>
            <a:r>
              <a:rPr lang="cs-CZ" dirty="0" err="1">
                <a:solidFill>
                  <a:schemeClr val="tx1"/>
                </a:solidFill>
                <a:latin typeface="+mn-lt"/>
              </a:rPr>
              <a:t>Realtime</a:t>
            </a:r>
            <a:r>
              <a:rPr lang="cs-CZ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dirty="0" err="1">
                <a:solidFill>
                  <a:schemeClr val="tx1"/>
                </a:solidFill>
                <a:latin typeface="+mn-lt"/>
              </a:rPr>
              <a:t>streaming</a:t>
            </a:r>
            <a:endParaRPr lang="cs-CZ" dirty="0">
              <a:solidFill>
                <a:schemeClr val="tx1"/>
              </a:solidFill>
              <a:latin typeface="+mn-lt"/>
            </a:endParaRPr>
          </a:p>
          <a:p>
            <a:pPr lvl="2"/>
            <a:r>
              <a:rPr lang="cs-CZ" dirty="0">
                <a:solidFill>
                  <a:schemeClr val="tx1"/>
                </a:solidFill>
                <a:latin typeface="+mn-lt"/>
              </a:rPr>
              <a:t>Spolehlivý </a:t>
            </a:r>
            <a:r>
              <a:rPr lang="cs-CZ" dirty="0" err="1">
                <a:solidFill>
                  <a:schemeClr val="tx1"/>
                </a:solidFill>
                <a:latin typeface="+mn-lt"/>
              </a:rPr>
              <a:t>broadcast</a:t>
            </a:r>
            <a:r>
              <a:rPr lang="cs-CZ" dirty="0">
                <a:solidFill>
                  <a:schemeClr val="tx1"/>
                </a:solidFill>
                <a:latin typeface="+mn-lt"/>
              </a:rPr>
              <a:t>, aplikace citlivé na dobu odezvy</a:t>
            </a:r>
          </a:p>
          <a:p>
            <a:pPr lvl="1"/>
            <a:r>
              <a:rPr lang="cs-CZ" dirty="0">
                <a:solidFill>
                  <a:schemeClr val="tx1"/>
                </a:solidFill>
                <a:latin typeface="+mn-lt"/>
              </a:rPr>
              <a:t>Lokalizace</a:t>
            </a:r>
          </a:p>
          <a:p>
            <a:pPr lvl="2"/>
            <a:r>
              <a:rPr lang="cs-CZ" dirty="0">
                <a:solidFill>
                  <a:schemeClr val="tx1"/>
                </a:solidFill>
                <a:latin typeface="+mn-lt"/>
              </a:rPr>
              <a:t>Vnitřní lokalizace</a:t>
            </a:r>
          </a:p>
          <a:p>
            <a:pPr lvl="2"/>
            <a:r>
              <a:rPr lang="cs-CZ" dirty="0">
                <a:solidFill>
                  <a:schemeClr val="tx1"/>
                </a:solidFill>
                <a:latin typeface="+mn-lt"/>
              </a:rPr>
              <a:t>Služby založené na lokalizaci</a:t>
            </a:r>
          </a:p>
          <a:p>
            <a:pPr lvl="2"/>
            <a:r>
              <a:rPr lang="cs-CZ" dirty="0">
                <a:solidFill>
                  <a:schemeClr val="tx1"/>
                </a:solidFill>
                <a:latin typeface="+mn-lt"/>
              </a:rPr>
              <a:t>Sledování pohybu – průvodce</a:t>
            </a:r>
          </a:p>
          <a:p>
            <a:pPr lvl="2"/>
            <a:r>
              <a:rPr lang="cs-CZ" dirty="0">
                <a:solidFill>
                  <a:schemeClr val="tx1"/>
                </a:solidFill>
                <a:latin typeface="+mn-lt"/>
              </a:rPr>
              <a:t>Ukládání informace</a:t>
            </a:r>
          </a:p>
          <a:p>
            <a:pPr lvl="2"/>
            <a:r>
              <a:rPr lang="cs-CZ" dirty="0">
                <a:solidFill>
                  <a:schemeClr val="tx1"/>
                </a:solidFill>
                <a:latin typeface="+mn-lt"/>
              </a:rPr>
              <a:t>Reklama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857-CA2F-4858-B275-A89DF78A0829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Bezdrátové senzorové sítě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38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5770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IEEE 802.15.8 </a:t>
            </a:r>
            <a:br>
              <a:rPr lang="cs-CZ" dirty="0" smtClean="0"/>
            </a:br>
            <a:r>
              <a:rPr lang="cs-CZ" dirty="0" err="1" smtClean="0"/>
              <a:t>Personal</a:t>
            </a:r>
            <a:r>
              <a:rPr lang="cs-CZ" dirty="0" smtClean="0"/>
              <a:t> </a:t>
            </a:r>
            <a:r>
              <a:rPr lang="cs-CZ" dirty="0" err="1" smtClean="0"/>
              <a:t>Space</a:t>
            </a:r>
            <a:r>
              <a:rPr lang="cs-CZ" dirty="0" smtClean="0"/>
              <a:t> </a:t>
            </a:r>
            <a:r>
              <a:rPr lang="cs-CZ" dirty="0" err="1" smtClean="0"/>
              <a:t>Communication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Hlavní </a:t>
            </a:r>
            <a:r>
              <a:rPr lang="cs-CZ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vlastnosti pro podporu aplikací PCS</a:t>
            </a:r>
          </a:p>
          <a:p>
            <a:pPr lvl="1"/>
            <a:r>
              <a:rPr lang="cs-CZ" dirty="0">
                <a:solidFill>
                  <a:schemeClr val="tx1"/>
                </a:solidFill>
                <a:latin typeface="+mn-lt"/>
              </a:rPr>
              <a:t>Koexistence a kooperace s ostatními PCS sítěmi</a:t>
            </a:r>
          </a:p>
          <a:p>
            <a:pPr lvl="1"/>
            <a:r>
              <a:rPr lang="cs-CZ" dirty="0">
                <a:solidFill>
                  <a:schemeClr val="tx1"/>
                </a:solidFill>
                <a:latin typeface="+mn-lt"/>
              </a:rPr>
              <a:t>Dynamická skupinová komunikace</a:t>
            </a:r>
          </a:p>
          <a:p>
            <a:pPr lvl="1"/>
            <a:r>
              <a:rPr lang="cs-CZ" dirty="0">
                <a:solidFill>
                  <a:schemeClr val="tx1"/>
                </a:solidFill>
                <a:latin typeface="+mn-lt"/>
              </a:rPr>
              <a:t>Rozšíření pokrytí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857-CA2F-4858-B275-A89DF78A0829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Bezdrátové senzorové sítě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39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0848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Úvod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Systémy pracující v rozprostřeném pásmu</a:t>
            </a:r>
          </a:p>
          <a:p>
            <a:pPr lvl="1"/>
            <a:r>
              <a:rPr lang="cs-CZ" dirty="0" smtClean="0"/>
              <a:t>přeskakování mezi frekvencemi (FHSS – </a:t>
            </a:r>
            <a:r>
              <a:rPr lang="cs-CZ" dirty="0" err="1" smtClean="0"/>
              <a:t>Frequency</a:t>
            </a:r>
            <a:r>
              <a:rPr lang="cs-CZ" dirty="0" smtClean="0"/>
              <a:t> </a:t>
            </a:r>
            <a:r>
              <a:rPr lang="cs-CZ" dirty="0" err="1" smtClean="0"/>
              <a:t>Hopping</a:t>
            </a:r>
            <a:r>
              <a:rPr lang="cs-CZ" dirty="0" smtClean="0"/>
              <a:t> </a:t>
            </a:r>
            <a:r>
              <a:rPr lang="cs-CZ" dirty="0" err="1" smtClean="0"/>
              <a:t>Spread</a:t>
            </a:r>
            <a:r>
              <a:rPr lang="cs-CZ" dirty="0" smtClean="0"/>
              <a:t> </a:t>
            </a:r>
            <a:r>
              <a:rPr lang="cs-CZ" dirty="0" err="1" smtClean="0"/>
              <a:t>Spectrum</a:t>
            </a:r>
            <a:r>
              <a:rPr lang="cs-CZ" dirty="0" smtClean="0"/>
              <a:t>)</a:t>
            </a:r>
          </a:p>
          <a:p>
            <a:pPr lvl="2"/>
            <a:r>
              <a:rPr lang="cs-CZ" dirty="0" smtClean="0"/>
              <a:t>Hedy </a:t>
            </a:r>
            <a:r>
              <a:rPr lang="cs-CZ" dirty="0" err="1" smtClean="0"/>
              <a:t>Lamarr</a:t>
            </a:r>
            <a:r>
              <a:rPr lang="cs-CZ" dirty="0" smtClean="0"/>
              <a:t>, George </a:t>
            </a:r>
            <a:r>
              <a:rPr lang="cs-CZ" dirty="0" err="1" smtClean="0"/>
              <a:t>Antheil</a:t>
            </a:r>
            <a:r>
              <a:rPr lang="cs-CZ" dirty="0" smtClean="0"/>
              <a:t> (1942) – </a:t>
            </a:r>
            <a:r>
              <a:rPr lang="cs-CZ" dirty="0" err="1" smtClean="0"/>
              <a:t>secret</a:t>
            </a:r>
            <a:r>
              <a:rPr lang="cs-CZ" dirty="0" smtClean="0"/>
              <a:t> </a:t>
            </a:r>
            <a:r>
              <a:rPr lang="cs-CZ" dirty="0" err="1" smtClean="0"/>
              <a:t>communication</a:t>
            </a:r>
            <a:r>
              <a:rPr lang="cs-CZ" dirty="0" smtClean="0"/>
              <a:t> </a:t>
            </a:r>
            <a:r>
              <a:rPr lang="cs-CZ" dirty="0" err="1" smtClean="0"/>
              <a:t>system</a:t>
            </a:r>
            <a:r>
              <a:rPr lang="cs-CZ" dirty="0" smtClean="0"/>
              <a:t>.</a:t>
            </a:r>
          </a:p>
          <a:p>
            <a:pPr lvl="2"/>
            <a:r>
              <a:rPr lang="cs-CZ" dirty="0" smtClean="0"/>
              <a:t>lepší odolnost proti rušení – výběr kanálu, menší vliv šumu, lepší odolnost vůči odrazům</a:t>
            </a:r>
          </a:p>
          <a:p>
            <a:pPr lvl="1"/>
            <a:r>
              <a:rPr lang="cs-CZ" dirty="0" smtClean="0"/>
              <a:t>změna kanálu je pseudonáhodná (použití při utajení)</a:t>
            </a:r>
          </a:p>
          <a:p>
            <a:pPr lvl="1"/>
            <a:r>
              <a:rPr lang="cs-CZ" dirty="0" smtClean="0"/>
              <a:t>dále se dělí na systémy</a:t>
            </a:r>
          </a:p>
          <a:p>
            <a:pPr lvl="2"/>
            <a:r>
              <a:rPr lang="cs-CZ" dirty="0" smtClean="0"/>
              <a:t>s rychlou změnou kanálu (bit se přenáší na více kanálech)</a:t>
            </a:r>
          </a:p>
          <a:p>
            <a:pPr lvl="2"/>
            <a:r>
              <a:rPr lang="cs-CZ" dirty="0" smtClean="0"/>
              <a:t>s pomalou změnou kanálu (na jednom kanále se přenáší několik bitů)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857-CA2F-4858-B275-A89DF78A0829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Bezdrátové senzorové sítě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816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IEEE 802.</a:t>
            </a:r>
            <a:r>
              <a:rPr lang="en-US" dirty="0" smtClean="0"/>
              <a:t>16</a:t>
            </a:r>
            <a:r>
              <a:rPr lang="cs-CZ" dirty="0" smtClean="0"/>
              <a:t> </a:t>
            </a:r>
            <a:br>
              <a:rPr lang="cs-CZ" dirty="0" smtClean="0"/>
            </a:br>
            <a:r>
              <a:rPr lang="en-US" dirty="0" smtClean="0"/>
              <a:t>Wireless MAN - </a:t>
            </a:r>
            <a:r>
              <a:rPr lang="cs-CZ" dirty="0" err="1" smtClean="0"/>
              <a:t>WiMAX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WiMAX</a:t>
            </a:r>
            <a:r>
              <a:rPr lang="cs-CZ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cs-CZ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forum</a:t>
            </a:r>
            <a:r>
              <a:rPr lang="cs-CZ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(jako </a:t>
            </a:r>
            <a:r>
              <a:rPr lang="cs-CZ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WiFi</a:t>
            </a:r>
            <a:r>
              <a:rPr lang="cs-CZ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lvl="0"/>
            <a:r>
              <a:rPr lang="cs-CZ" sz="2400" dirty="0" smtClean="0"/>
              <a:t>technika širokopásmového bezdrátového přístupu</a:t>
            </a:r>
          </a:p>
          <a:p>
            <a:pPr lvl="0"/>
            <a:r>
              <a:rPr lang="cs-CZ" sz="2400" dirty="0" smtClean="0">
                <a:solidFill>
                  <a:schemeClr val="tx1"/>
                </a:solidFill>
                <a:latin typeface="+mn-lt"/>
              </a:rPr>
              <a:t>10 až 66GHz</a:t>
            </a:r>
          </a:p>
          <a:p>
            <a:pPr lvl="0"/>
            <a:r>
              <a:rPr lang="cs-CZ" sz="2400" dirty="0" smtClean="0"/>
              <a:t>IEEE 802.16a – 2 až 11GHz</a:t>
            </a:r>
          </a:p>
          <a:p>
            <a:pPr lvl="0"/>
            <a:r>
              <a:rPr lang="cs-CZ" sz="2400" dirty="0" smtClean="0">
                <a:solidFill>
                  <a:schemeClr val="tx1"/>
                </a:solidFill>
                <a:latin typeface="+mn-lt"/>
              </a:rPr>
              <a:t>IEEE 802.16e – mobilní klienti</a:t>
            </a:r>
          </a:p>
          <a:p>
            <a:pPr lvl="0"/>
            <a:r>
              <a:rPr lang="cs-CZ" sz="2400" dirty="0" smtClean="0"/>
              <a:t>7 až 10km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857-CA2F-4858-B275-A89DF78A0829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Bezdrátové senzorové sítě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40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9665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IEEE 802.20 - Mobile </a:t>
            </a:r>
            <a:r>
              <a:rPr lang="cs-CZ" dirty="0" err="1" smtClean="0"/>
              <a:t>Broadband</a:t>
            </a:r>
            <a:r>
              <a:rPr lang="cs-CZ" dirty="0" smtClean="0"/>
              <a:t> </a:t>
            </a:r>
            <a:r>
              <a:rPr lang="cs-CZ" dirty="0" err="1" smtClean="0"/>
              <a:t>Wireless</a:t>
            </a:r>
            <a:r>
              <a:rPr lang="cs-CZ" dirty="0" smtClean="0"/>
              <a:t> Access (MBWA)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šířka pásma 5, 10 a 20MHz</a:t>
            </a:r>
          </a:p>
          <a:p>
            <a:pPr lvl="0"/>
            <a:r>
              <a:rPr lang="cs-CZ" sz="2400" dirty="0" err="1" smtClean="0"/>
              <a:t>max</a:t>
            </a:r>
            <a:r>
              <a:rPr lang="cs-CZ" sz="2400" dirty="0" smtClean="0"/>
              <a:t> přenosová rychlost 80Mb/s</a:t>
            </a:r>
          </a:p>
          <a:p>
            <a:pPr lvl="0"/>
            <a:r>
              <a:rPr lang="cs-CZ" sz="2400" dirty="0" smtClean="0"/>
              <a:t>podporuje </a:t>
            </a:r>
            <a:r>
              <a:rPr lang="cs-CZ" sz="2400" dirty="0" err="1" smtClean="0"/>
              <a:t>max</a:t>
            </a:r>
            <a:r>
              <a:rPr lang="cs-CZ" sz="2400" dirty="0" smtClean="0"/>
              <a:t> přenosovou rychlost na uživatele nad 1Mb/s</a:t>
            </a:r>
          </a:p>
          <a:p>
            <a:pPr lvl="0"/>
            <a:r>
              <a:rPr lang="cs-CZ" sz="2400" dirty="0" smtClean="0">
                <a:solidFill>
                  <a:schemeClr val="tx1"/>
                </a:solidFill>
              </a:rPr>
              <a:t>FHSS</a:t>
            </a:r>
          </a:p>
          <a:p>
            <a:pPr lvl="0"/>
            <a:r>
              <a:rPr lang="cs-CZ" sz="2400" dirty="0" smtClean="0"/>
              <a:t>optimalizováno pro mobilitu (250km/h)</a:t>
            </a:r>
            <a:endParaRPr lang="cs-CZ" sz="2400" dirty="0"/>
          </a:p>
          <a:p>
            <a:pPr lvl="0"/>
            <a:r>
              <a:rPr lang="cs-CZ" sz="2400" dirty="0" smtClean="0">
                <a:solidFill>
                  <a:schemeClr val="tx1"/>
                </a:solidFill>
              </a:rPr>
              <a:t>3/2011 standard </a:t>
            </a:r>
            <a:r>
              <a:rPr lang="cs-CZ" sz="2400" dirty="0" err="1" smtClean="0">
                <a:solidFill>
                  <a:schemeClr val="tx1"/>
                </a:solidFill>
              </a:rPr>
              <a:t>hybernován</a:t>
            </a:r>
            <a:endParaRPr lang="cs-CZ" sz="2400" dirty="0" smtClean="0">
              <a:solidFill>
                <a:schemeClr val="tx1"/>
              </a:solidFill>
            </a:endParaRPr>
          </a:p>
          <a:p>
            <a:pPr lvl="0"/>
            <a:r>
              <a:rPr lang="cs-CZ" sz="2400" dirty="0" smtClean="0"/>
              <a:t>licenční pásmo do 3,5GHz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857-CA2F-4858-B275-A89DF78A0829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Bezdrátové senzorové sítě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41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504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Úvod</a:t>
            </a:r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BF46B-2CB7-4752-81BA-6C59AC9D0B44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Bezdrátové senzorové sítě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99E3-CF39-4FA0-A4EE-2489BD2849DE}" type="slidenum">
              <a:rPr lang="cs-CZ" smtClean="0"/>
              <a:pPr/>
              <a:t>5</a:t>
            </a:fld>
            <a:endParaRPr lang="cs-CZ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58752"/>
            <a:ext cx="3375198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8" descr="Patent Graphic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56792"/>
            <a:ext cx="40386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97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Úvod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Systémy pracující v rozprostřeném pásmu</a:t>
            </a:r>
          </a:p>
          <a:p>
            <a:pPr lvl="1"/>
            <a:r>
              <a:rPr lang="cs-CZ" dirty="0" smtClean="0"/>
              <a:t>modulace jednotlivých bitů sekvencí změn signálu (DSSS – Direct </a:t>
            </a:r>
            <a:r>
              <a:rPr lang="cs-CZ" dirty="0" err="1" smtClean="0"/>
              <a:t>Sequence</a:t>
            </a:r>
            <a:r>
              <a:rPr lang="cs-CZ" dirty="0" smtClean="0"/>
              <a:t> </a:t>
            </a:r>
            <a:r>
              <a:rPr lang="cs-CZ" dirty="0" err="1" smtClean="0"/>
              <a:t>Spread</a:t>
            </a:r>
            <a:r>
              <a:rPr lang="cs-CZ" dirty="0" smtClean="0"/>
              <a:t> </a:t>
            </a:r>
            <a:r>
              <a:rPr lang="cs-CZ" dirty="0" err="1" smtClean="0"/>
              <a:t>Spectrum</a:t>
            </a:r>
            <a:r>
              <a:rPr lang="cs-CZ" dirty="0" smtClean="0"/>
              <a:t>)</a:t>
            </a:r>
          </a:p>
          <a:p>
            <a:pPr lvl="1"/>
            <a:r>
              <a:rPr lang="cs-CZ" dirty="0" smtClean="0"/>
              <a:t>větší vnímavost k odrazům a šumu</a:t>
            </a:r>
          </a:p>
          <a:p>
            <a:pPr lvl="1"/>
            <a:r>
              <a:rPr lang="cs-CZ" dirty="0" smtClean="0"/>
              <a:t>menší odolnost vůči šumu a interferencím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857-CA2F-4858-B275-A89DF78A0829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Bezdrátové senzorové sítě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8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Úvod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Metody sdílení kanálu</a:t>
            </a:r>
          </a:p>
          <a:p>
            <a:pPr lvl="1"/>
            <a:r>
              <a:rPr lang="cs-CZ" dirty="0" smtClean="0"/>
              <a:t>TDMA – </a:t>
            </a:r>
            <a:r>
              <a:rPr lang="cs-CZ" dirty="0" err="1" smtClean="0"/>
              <a:t>Time</a:t>
            </a:r>
            <a:r>
              <a:rPr lang="cs-CZ" dirty="0" smtClean="0"/>
              <a:t> </a:t>
            </a:r>
            <a:r>
              <a:rPr lang="cs-CZ" dirty="0" err="1" smtClean="0"/>
              <a:t>Division</a:t>
            </a:r>
            <a:r>
              <a:rPr lang="cs-CZ" dirty="0" smtClean="0"/>
              <a:t> </a:t>
            </a:r>
            <a:r>
              <a:rPr lang="cs-CZ" dirty="0" err="1" smtClean="0"/>
              <a:t>Multiple</a:t>
            </a:r>
            <a:r>
              <a:rPr lang="cs-CZ" dirty="0" smtClean="0"/>
              <a:t> Access</a:t>
            </a:r>
          </a:p>
          <a:p>
            <a:pPr lvl="1"/>
            <a:r>
              <a:rPr lang="cs-CZ" dirty="0" smtClean="0"/>
              <a:t>FDMA – </a:t>
            </a:r>
            <a:r>
              <a:rPr lang="cs-CZ" dirty="0" err="1" smtClean="0"/>
              <a:t>Ferquency</a:t>
            </a:r>
            <a:r>
              <a:rPr lang="cs-CZ" dirty="0" smtClean="0"/>
              <a:t> </a:t>
            </a:r>
            <a:r>
              <a:rPr lang="cs-CZ" dirty="0" err="1" smtClean="0"/>
              <a:t>Division</a:t>
            </a:r>
            <a:r>
              <a:rPr lang="cs-CZ" dirty="0" smtClean="0"/>
              <a:t> </a:t>
            </a:r>
            <a:r>
              <a:rPr lang="cs-CZ" dirty="0" err="1" smtClean="0"/>
              <a:t>Multiple</a:t>
            </a:r>
            <a:r>
              <a:rPr lang="cs-CZ" dirty="0" smtClean="0"/>
              <a:t> Access</a:t>
            </a:r>
          </a:p>
          <a:p>
            <a:pPr lvl="1"/>
            <a:r>
              <a:rPr lang="cs-CZ" dirty="0" smtClean="0"/>
              <a:t>CDMA – </a:t>
            </a:r>
            <a:r>
              <a:rPr lang="cs-CZ" dirty="0" err="1" smtClean="0"/>
              <a:t>Code</a:t>
            </a:r>
            <a:r>
              <a:rPr lang="cs-CZ" dirty="0" smtClean="0"/>
              <a:t> </a:t>
            </a:r>
            <a:r>
              <a:rPr lang="cs-CZ" dirty="0" err="1" smtClean="0"/>
              <a:t>Division</a:t>
            </a:r>
            <a:r>
              <a:rPr lang="cs-CZ" dirty="0" smtClean="0"/>
              <a:t> </a:t>
            </a:r>
            <a:r>
              <a:rPr lang="cs-CZ" dirty="0" err="1" smtClean="0"/>
              <a:t>Multiple</a:t>
            </a:r>
            <a:r>
              <a:rPr lang="cs-CZ" dirty="0" smtClean="0"/>
              <a:t> Access</a:t>
            </a:r>
          </a:p>
          <a:p>
            <a:pPr lvl="2"/>
            <a:r>
              <a:rPr lang="cs-CZ" dirty="0" smtClean="0"/>
              <a:t>synchronní CDMA, ortogonální vektory (a</a:t>
            </a:r>
            <a:r>
              <a:rPr lang="en-US" dirty="0" smtClean="0"/>
              <a:t>*b = 0)</a:t>
            </a:r>
            <a:endParaRPr lang="cs-CZ" dirty="0" smtClean="0"/>
          </a:p>
          <a:p>
            <a:pPr lvl="2"/>
            <a:r>
              <a:rPr lang="cs-CZ" dirty="0" smtClean="0"/>
              <a:t>asynchronní CDMA, pseudonáhodné kódy (</a:t>
            </a:r>
            <a:r>
              <a:rPr lang="cs-CZ" dirty="0" err="1" smtClean="0"/>
              <a:t>pseudošum</a:t>
            </a:r>
            <a:r>
              <a:rPr lang="cs-CZ" dirty="0" smtClean="0"/>
              <a:t>) PN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857-CA2F-4858-B275-A89DF78A0829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Bezdrátové senzorové sítě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498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sz="3600" dirty="0" smtClean="0"/>
              <a:t>Standardy IEEE802.x</a:t>
            </a:r>
            <a:endParaRPr lang="cs-CZ" sz="36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IEEE 802.11 – Wireless LAN </a:t>
            </a:r>
            <a:r>
              <a:rPr lang="cs-CZ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(WLAN)</a:t>
            </a:r>
          </a:p>
          <a:p>
            <a:r>
              <a:rPr lang="cs-CZ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IEEE 802.15 – </a:t>
            </a:r>
            <a:r>
              <a:rPr lang="cs-CZ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Wireless</a:t>
            </a:r>
            <a:r>
              <a:rPr lang="cs-CZ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 (WPAN)</a:t>
            </a:r>
          </a:p>
          <a:p>
            <a:r>
              <a:rPr lang="cs-CZ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IEEE </a:t>
            </a:r>
            <a:r>
              <a:rPr lang="cs-CZ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802.16 – </a:t>
            </a:r>
            <a:r>
              <a:rPr lang="cs-CZ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Wireless</a:t>
            </a:r>
            <a:r>
              <a:rPr lang="cs-CZ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MAN (WMAN)</a:t>
            </a:r>
          </a:p>
          <a:p>
            <a:r>
              <a:rPr lang="cs-CZ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IEEE 802.18 – </a:t>
            </a:r>
            <a:r>
              <a:rPr lang="cs-CZ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RR-TAG (</a:t>
            </a:r>
            <a:r>
              <a:rPr lang="cs-CZ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Radio</a:t>
            </a:r>
            <a:r>
              <a:rPr lang="cs-CZ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cs-CZ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Regulatory</a:t>
            </a:r>
            <a:r>
              <a:rPr lang="cs-CZ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cs-CZ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cs-CZ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IEEE 802.19 – koexistence </a:t>
            </a:r>
          </a:p>
          <a:p>
            <a:r>
              <a:rPr lang="cs-CZ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IEEE 802.20 – </a:t>
            </a:r>
            <a:r>
              <a:rPr lang="cs-CZ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Wireless</a:t>
            </a:r>
            <a:r>
              <a:rPr lang="cs-CZ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mobility </a:t>
            </a:r>
          </a:p>
          <a:p>
            <a:r>
              <a:rPr lang="cs-CZ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IEEE 802.22 – </a:t>
            </a:r>
            <a:r>
              <a:rPr lang="cs-CZ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Wireless</a:t>
            </a:r>
            <a:r>
              <a:rPr lang="cs-CZ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cs-CZ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Regional</a:t>
            </a:r>
            <a:r>
              <a:rPr lang="cs-CZ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Area </a:t>
            </a:r>
            <a:r>
              <a:rPr lang="cs-CZ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networks</a:t>
            </a:r>
            <a:r>
              <a:rPr lang="cs-CZ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(WRAN</a:t>
            </a:r>
            <a:r>
              <a:rPr lang="cs-CZ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cs-CZ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98419-A8FA-4B1A-A8B8-D617A5358406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Bezdrátové senzorové sítě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8</a:t>
            </a:fld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BF46B-2CB7-4752-81BA-6C59AC9D0B44}" type="datetime1">
              <a:rPr lang="cs-CZ" smtClean="0"/>
              <a:pPr/>
              <a:t>26. 11. 2019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Bezdrátové senzorové sítě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99E3-CF39-4FA0-A4EE-2489BD2849DE}" type="slidenum">
              <a:rPr lang="cs-CZ" smtClean="0"/>
              <a:pPr/>
              <a:t>9</a:t>
            </a:fld>
            <a:endParaRPr lang="cs-CZ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8840"/>
            <a:ext cx="7141753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927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6088808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Vlastní návrh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Vlastní návrh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06088808</Template>
  <TotalTime>578</TotalTime>
  <Words>1654</Words>
  <Application>Microsoft Office PowerPoint</Application>
  <PresentationFormat>Předvádění na obrazovce (4:3)</PresentationFormat>
  <Paragraphs>459</Paragraphs>
  <Slides>41</Slides>
  <Notes>2</Notes>
  <HiddenSlides>0</HiddenSlides>
  <MMClips>0</MMClips>
  <ScaleCrop>false</ScaleCrop>
  <HeadingPairs>
    <vt:vector size="8" baseType="variant">
      <vt:variant>
        <vt:lpstr>Použitá písma</vt:lpstr>
      </vt:variant>
      <vt:variant>
        <vt:i4>8</vt:i4>
      </vt:variant>
      <vt:variant>
        <vt:lpstr>Motiv</vt:lpstr>
      </vt:variant>
      <vt:variant>
        <vt:i4>3</vt:i4>
      </vt:variant>
      <vt:variant>
        <vt:lpstr>Vložené servery OLE</vt:lpstr>
      </vt:variant>
      <vt:variant>
        <vt:i4>1</vt:i4>
      </vt:variant>
      <vt:variant>
        <vt:lpstr>Nadpisy snímků</vt:lpstr>
      </vt:variant>
      <vt:variant>
        <vt:i4>41</vt:i4>
      </vt:variant>
    </vt:vector>
  </HeadingPairs>
  <TitlesOfParts>
    <vt:vector size="53" baseType="lpstr">
      <vt:lpstr>Arial</vt:lpstr>
      <vt:lpstr>Calibri</vt:lpstr>
      <vt:lpstr>Calibri Light</vt:lpstr>
      <vt:lpstr>Gill Sans MT</vt:lpstr>
      <vt:lpstr>Palatino Linotype</vt:lpstr>
      <vt:lpstr>Symbol</vt:lpstr>
      <vt:lpstr>Times New Roman</vt:lpstr>
      <vt:lpstr>Wingdings</vt:lpstr>
      <vt:lpstr>06088808</vt:lpstr>
      <vt:lpstr>Vlastní návrh</vt:lpstr>
      <vt:lpstr>1_Vlastní návrh</vt:lpstr>
      <vt:lpstr>Visio</vt:lpstr>
      <vt:lpstr>Bezdrátové sítě Protokoly IEEE802</vt:lpstr>
      <vt:lpstr>Úvod</vt:lpstr>
      <vt:lpstr>Úvod</vt:lpstr>
      <vt:lpstr>Úvod</vt:lpstr>
      <vt:lpstr>Úvod</vt:lpstr>
      <vt:lpstr>Úvod</vt:lpstr>
      <vt:lpstr>Úvod</vt:lpstr>
      <vt:lpstr>Standardy IEEE802.x</vt:lpstr>
      <vt:lpstr>Prezentace aplikace PowerPoint</vt:lpstr>
      <vt:lpstr>Proprietární sítě</vt:lpstr>
      <vt:lpstr>IEEE 802.11 – Wireless LAN (WLAN)</vt:lpstr>
      <vt:lpstr>IEEE 802.15 – Wireless PAN (WPAN)</vt:lpstr>
      <vt:lpstr>IEEE 802.15.1 – Bluetooth</vt:lpstr>
      <vt:lpstr>IEEE 802.15.2  koexistence 802.15.4 a 802.11</vt:lpstr>
      <vt:lpstr>IEEE 802.15.3 – HR WPAN Vysokorychlostní WPAN</vt:lpstr>
      <vt:lpstr>IEEE 802.15.3c UWB Ultra Wide Band</vt:lpstr>
      <vt:lpstr>Protokol IEEE 802.15.4 Low Rate WPAN</vt:lpstr>
      <vt:lpstr>Protokol IEEE802.15.4</vt:lpstr>
      <vt:lpstr>Protokol IEEE802.15.4</vt:lpstr>
      <vt:lpstr>Protokol IEEE 802.15.4</vt:lpstr>
      <vt:lpstr>Protokol IEEE 802.15.5</vt:lpstr>
      <vt:lpstr>Protokol IEEE 802.15.5e Medical BAN - MBAN</vt:lpstr>
      <vt:lpstr>Protokol IEEE 802.15.5e Medical BAN - MBAN</vt:lpstr>
      <vt:lpstr>IEEE 802.15.5e – MBAN Medical BAN</vt:lpstr>
      <vt:lpstr>IEEE 802.15.5e – MBAN Medical BAN</vt:lpstr>
      <vt:lpstr>IEEE 802.15.5e – MBAN Medical BAN</vt:lpstr>
      <vt:lpstr>IEEE 802.15.6 – BAN Body Area Networks</vt:lpstr>
      <vt:lpstr>IEEE 802.15.6 – BAN Body Area Networks</vt:lpstr>
      <vt:lpstr>IEEE 802.15.6 – BAN Body Area Networks</vt:lpstr>
      <vt:lpstr>IEEE 802.15.7 – VLC Visible Light Communications</vt:lpstr>
      <vt:lpstr>IEEE 802.15.7 – VLC Visible Light Communications</vt:lpstr>
      <vt:lpstr>IEEE 802.15.8  Personal Space Communication</vt:lpstr>
      <vt:lpstr>IEEE 802.15.8  Personal Space Communication</vt:lpstr>
      <vt:lpstr>IEEE 802.15.8  Personal Space Communication</vt:lpstr>
      <vt:lpstr>IEEE 802.15.8  Personal Space Communication</vt:lpstr>
      <vt:lpstr>IEEE 802.15.8  Personal Space Communication</vt:lpstr>
      <vt:lpstr>IEEE 802.15.8  Personal Space Communication</vt:lpstr>
      <vt:lpstr>IEEE 802.15.8  Personal Space Communication</vt:lpstr>
      <vt:lpstr>IEEE 802.15.8  Personal Space Communication</vt:lpstr>
      <vt:lpstr>IEEE 802.16  Wireless MAN - WiMAX</vt:lpstr>
      <vt:lpstr>IEEE 802.20 - Mobile Broadband Wireless Access (MBWA)</vt:lpstr>
    </vt:vector>
  </TitlesOfParts>
  <Company>UWB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Název školicí prezentace</dc:title>
  <dc:creator>ledvina</dc:creator>
  <cp:lastModifiedBy>un331</cp:lastModifiedBy>
  <cp:revision>19</cp:revision>
  <dcterms:created xsi:type="dcterms:W3CDTF">2011-05-03T04:12:24Z</dcterms:created>
  <dcterms:modified xsi:type="dcterms:W3CDTF">2019-11-26T08:19:50Z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TC060888081029</vt:lpwstr>
  </property>
</Properties>
</file>