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  <p:sldMasterId id="2147483676" r:id="rId2"/>
    <p:sldMasterId id="2147483688" r:id="rId3"/>
  </p:sldMasterIdLst>
  <p:notesMasterIdLst>
    <p:notesMasterId r:id="rId40"/>
  </p:notesMasterIdLst>
  <p:sldIdLst>
    <p:sldId id="256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46" autoAdjust="0"/>
    <p:restoredTop sz="90192" autoAdjust="0"/>
  </p:normalViewPr>
  <p:slideViewPr>
    <p:cSldViewPr showGuides="1">
      <p:cViewPr varScale="1">
        <p:scale>
          <a:sx n="99" d="100"/>
          <a:sy n="99" d="100"/>
        </p:scale>
        <p:origin x="147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7" d="100"/>
        <a:sy n="5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6" rIns="93029" bIns="46516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cs-CZ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6" rIns="93029" bIns="46516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endParaRPr lang="cs-CZ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6" rIns="93029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6" rIns="93029" bIns="46516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cs-CZ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6" rIns="93029" bIns="46516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fld id="{A6DE7E79-9E1B-4C6B-975F-14D913DD3C14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288274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CDA81A-9641-42DE-AF2D-3C861B6BA555}" type="slidenum">
              <a:rPr lang="cs-CZ"/>
              <a:pPr/>
              <a:t>1</a:t>
            </a:fld>
            <a:endParaRPr lang="cs-CZ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/>
              <a:t>Klepněte a vložte poznámky.</a:t>
            </a:r>
          </a:p>
        </p:txBody>
      </p:sp>
    </p:spTree>
    <p:extLst>
      <p:ext uri="{BB962C8B-B14F-4D97-AF65-F5344CB8AC3E}">
        <p14:creationId xmlns:p14="http://schemas.microsoft.com/office/powerpoint/2010/main" val="637592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cs-CZ" noProof="0" smtClean="0"/>
              <a:t>Kliknutím lze upravit styl.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cs-CZ" noProof="0" smtClean="0"/>
              <a:t>Kliknutím lze upravit styl předlohy.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67E70233-828A-4C36-AAB2-47FE3371639D}" type="datetime1">
              <a:rPr lang="cs-CZ" smtClean="0"/>
              <a:t>26. 11. 2019</a:t>
            </a:fld>
            <a:endParaRPr lang="cs-CZ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 smtClean="0"/>
              <a:t>Bezdrátové senzorové sítě</a:t>
            </a:r>
            <a:endParaRPr lang="cs-CZ" dirty="0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5329A2A-8BF4-463F-B7E1-4BD143DD36D2}" type="slidenum">
              <a:rPr lang="cs-CZ" smtClean="0"/>
              <a:pPr/>
              <a:t>‹#›</a:t>
            </a:fld>
            <a:r>
              <a:rPr lang="cs-CZ" smtClean="0"/>
              <a:t> z 66</a:t>
            </a:r>
            <a:endParaRPr lang="cs-CZ" dirty="0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Nadpis, text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ED53BC6-3F41-478B-AB26-DC336C7B2EAD}" type="datetime1">
              <a:rPr lang="cs-CZ" smtClean="0"/>
              <a:t>26. 11. 2019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 smtClean="0"/>
              <a:t>Bezdrátové senzorové sítě</a:t>
            </a:r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754ED3A-27F3-42BF-94CF-C5B015A44F6E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08927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807B-0AE6-4E34-A653-12CB2230EBF5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64E7-1D32-4F2B-B14B-4CC4F22885B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103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0525-93FE-4129-970A-E2E4382134F9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64E7-1D32-4F2B-B14B-4CC4F22885B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61257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41CE1-8FB6-41A5-A827-10D6612EC64B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64E7-1D32-4F2B-B14B-4CC4F22885B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21182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668E-A66B-4708-80C1-3A90CE769AC8}" type="datetime1">
              <a:rPr lang="cs-CZ" smtClean="0"/>
              <a:t>26. 11. 2019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64E7-1D32-4F2B-B14B-4CC4F22885B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01227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A758-EABA-4D49-BCC6-BFAA1727C3FE}" type="datetime1">
              <a:rPr lang="cs-CZ" smtClean="0"/>
              <a:t>26. 11. 2019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64E7-1D32-4F2B-B14B-4CC4F22885B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8394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FFFC-0F4A-43AF-BC6C-AF0599FBD6D3}" type="datetime1">
              <a:rPr lang="cs-CZ" smtClean="0"/>
              <a:t>26. 11. 2019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64E7-1D32-4F2B-B14B-4CC4F22885B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44707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A0FB-5B69-4A91-96FC-0553C4FC055B}" type="datetime1">
              <a:rPr lang="cs-CZ" smtClean="0"/>
              <a:t>26. 11. 2019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64E7-1D32-4F2B-B14B-4CC4F22885B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509898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F12A-8043-420C-817B-8864FCDD8487}" type="datetime1">
              <a:rPr lang="cs-CZ" smtClean="0"/>
              <a:t>26. 11. 2019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64E7-1D32-4F2B-B14B-4CC4F22885B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092969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926C-7CF2-4705-A21B-6411A9BBFFF5}" type="datetime1">
              <a:rPr lang="cs-CZ" smtClean="0"/>
              <a:t>26. 11. 2019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64E7-1D32-4F2B-B14B-4CC4F22885B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1430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alatino Linotype" pitchFamily="18" charset="0"/>
              </a:defRPr>
            </a:lvl1pPr>
          </a:lstStyle>
          <a:p>
            <a:r>
              <a:rPr lang="cs-CZ" dirty="0" smtClean="0"/>
              <a:t>Kliknutím lze upravit styl.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cs-CZ" dirty="0" smtClean="0"/>
              <a:t>Kliknutím lze upravit styly předlohy textu.</a:t>
            </a:r>
          </a:p>
          <a:p>
            <a:pPr lvl="1"/>
            <a:r>
              <a:rPr lang="cs-CZ" dirty="0" smtClean="0"/>
              <a:t>Druhá úroveň</a:t>
            </a:r>
          </a:p>
          <a:p>
            <a:pPr lvl="2"/>
            <a:r>
              <a:rPr lang="cs-CZ" dirty="0" smtClean="0"/>
              <a:t>Třetí úroveň</a:t>
            </a:r>
          </a:p>
          <a:p>
            <a:pPr lvl="3"/>
            <a:r>
              <a:rPr lang="cs-CZ" dirty="0" smtClean="0"/>
              <a:t>Čtvrtá úroveň</a:t>
            </a:r>
          </a:p>
          <a:p>
            <a:pPr lvl="4"/>
            <a:r>
              <a:rPr lang="cs-CZ" dirty="0" smtClean="0"/>
              <a:t>Pátá úroveň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35A04D-10E9-4FF3-9C38-226B93F970B4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9B87D9-9FF2-47CD-B9B9-80F4D380F43F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33578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F3A3-A1D9-46C1-91E2-187AAC4A2A7E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64E7-1D32-4F2B-B14B-4CC4F22885B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630332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D25A-A72F-4030-B317-9AFA0ABD6E0F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64E7-1D32-4F2B-B14B-4CC4F22885B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60822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A0EF8-4718-4AFD-9FB5-5136255348E0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03CA-CB91-40E6-B7E5-7CA39F8FE4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78977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CED6-4308-46A2-BE59-D2A3351AE24E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03CA-CB91-40E6-B7E5-7CA39F8FE4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52165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75D0-2650-47F6-90A8-95C6D8709096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03CA-CB91-40E6-B7E5-7CA39F8FE4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388756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37366-5821-4978-AFC3-A0CFC103A703}" type="datetime1">
              <a:rPr lang="cs-CZ" smtClean="0"/>
              <a:t>26. 11. 2019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03CA-CB91-40E6-B7E5-7CA39F8FE4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476632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8DC9-AE3A-4E60-9505-13698FB94110}" type="datetime1">
              <a:rPr lang="cs-CZ" smtClean="0"/>
              <a:t>26. 11. 2019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03CA-CB91-40E6-B7E5-7CA39F8FE4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76248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A0576-CC3A-44D3-ABA9-14BE859A9128}" type="datetime1">
              <a:rPr lang="cs-CZ" smtClean="0"/>
              <a:t>26. 11. 2019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03CA-CB91-40E6-B7E5-7CA39F8FE4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750860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0B58-5E6F-4889-AF65-A849541CE80E}" type="datetime1">
              <a:rPr lang="cs-CZ" smtClean="0"/>
              <a:t>26. 11. 2019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03CA-CB91-40E6-B7E5-7CA39F8FE4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80447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7685-C509-41A3-A157-0019227ECA0F}" type="datetime1">
              <a:rPr lang="cs-CZ" smtClean="0"/>
              <a:t>26. 11. 2019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03CA-CB91-40E6-B7E5-7CA39F8FE4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52977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FC2D9F-1B99-49D5-AFA9-30A24BE3A863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738509-4E5D-4968-896D-1E76473E30C4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466940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5AADA-CA8D-425B-990E-EB27190D7772}" type="datetime1">
              <a:rPr lang="cs-CZ" smtClean="0"/>
              <a:t>26. 11. 2019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03CA-CB91-40E6-B7E5-7CA39F8FE4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857370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A1E48-A962-4C52-87F9-E7B13B0DDDD6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03CA-CB91-40E6-B7E5-7CA39F8FE4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40396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2F6F-11FE-4EB4-8B43-5EEBF93E6393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03CA-CB91-40E6-B7E5-7CA39F8FE4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0970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3EB11E-5849-4A4B-B98E-43DB7EA42490}" type="datetime1">
              <a:rPr lang="cs-CZ" smtClean="0"/>
              <a:t>26. 11. 2019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 smtClean="0"/>
              <a:t>Bezdrátové senzorové sítě</a:t>
            </a:r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39BCD0-EA33-4F72-B858-EDCEBAEE45CD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9539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8BF840-22DD-437E-9392-1D86BEECDF81}" type="datetime1">
              <a:rPr lang="cs-CZ" smtClean="0"/>
              <a:t>26. 11. 2019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 smtClean="0"/>
              <a:t>Bezdrátové senzorové sítě</a:t>
            </a:r>
            <a:endParaRPr lang="cs-CZ" dirty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01F36C-B5E0-4FED-982A-E15C1986EDA9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97683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9B8190-8C1E-4C50-9CC3-3014764ED19B}" type="datetime1">
              <a:rPr lang="cs-CZ" smtClean="0"/>
              <a:t>26. 11. 2019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 smtClean="0"/>
              <a:t>Bezdrátové senzorové sítě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C99E3-CF39-4FA0-A4EE-2489BD2849DE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85732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542B40-5685-4270-B309-06DBB6C24D85}" type="datetime1">
              <a:rPr lang="cs-CZ" smtClean="0"/>
              <a:t>26. 11. 2019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 smtClean="0"/>
              <a:t>Bezdrátové senzorové sítě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1DA43C-04C9-470B-9031-26B037ACA33A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18055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5CDE7A-9EA0-4FF8-8C54-7358DB430B7A}" type="datetime1">
              <a:rPr lang="cs-CZ" smtClean="0"/>
              <a:t>26. 11. 2019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 smtClean="0"/>
              <a:t>Bezdrátové senzorové sítě</a:t>
            </a:r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779AB7-6A89-40C3-81AE-7E26F204BC71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5785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3BE526-D98C-4622-AB29-E717074ED2EF}" type="datetime1">
              <a:rPr lang="cs-CZ" smtClean="0"/>
              <a:t>26. 11. 2019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 smtClean="0"/>
              <a:t>Bezdrátové senzorové sítě</a:t>
            </a:r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9471A4-A861-4056-A74A-BF2FDD3196E4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5984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fol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 předlohy nadpisů.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8E8FEA84-92FB-422B-B19E-B7D820DE9F2B}" type="datetime1">
              <a:rPr lang="cs-CZ" smtClean="0"/>
              <a:t>26. 11. 2019</a:t>
            </a:fld>
            <a:endParaRPr lang="cs-CZ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r>
              <a:rPr lang="cs-CZ" dirty="0" smtClean="0"/>
              <a:t>Bezdrátové senzorové sítě</a:t>
            </a:r>
            <a:endParaRPr lang="cs-CZ" dirty="0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1CAF1C22-4A48-496A-AB95-29BFE4D94AD7}" type="slidenum">
              <a:rPr lang="cs-CZ" smtClean="0"/>
              <a:pPr/>
              <a:t>‹#›</a:t>
            </a:fld>
            <a:r>
              <a:rPr lang="cs-CZ" dirty="0" smtClean="0"/>
              <a:t> z  66</a:t>
            </a:r>
            <a:endParaRPr lang="cs-CZ" dirty="0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5" r:id="rId10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1711C-2E3C-474E-A7E0-83151EE0E1D3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064E7-1D32-4F2B-B14B-4CC4F22885B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33334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02354-C695-4CAC-BC04-B89C5205E6A6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B03CA-CB91-40E6-B7E5-7CA39F8FE4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54555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457200"/>
            <a:ext cx="6624736" cy="2323728"/>
          </a:xfrm>
        </p:spPr>
        <p:txBody>
          <a:bodyPr/>
          <a:lstStyle/>
          <a:p>
            <a:pPr algn="ctr"/>
            <a:r>
              <a:rPr lang="cs-CZ" sz="3600" dirty="0" smtClean="0">
                <a:latin typeface="Palatino Linotype" panose="02040502050505030304" pitchFamily="18" charset="0"/>
              </a:rPr>
              <a:t>Bezdrátové senzorické sítě</a:t>
            </a:r>
            <a:br>
              <a:rPr lang="cs-CZ" sz="3600" dirty="0" smtClean="0">
                <a:latin typeface="Palatino Linotype" panose="02040502050505030304" pitchFamily="18" charset="0"/>
              </a:rPr>
            </a:br>
            <a:r>
              <a:rPr lang="cs-CZ" sz="3600" dirty="0" smtClean="0">
                <a:latin typeface="Palatino Linotype" panose="02040502050505030304" pitchFamily="18" charset="0"/>
              </a:rPr>
              <a:t>MAC protokoly se vzorkováním preambule</a:t>
            </a:r>
            <a:endParaRPr lang="cs-CZ" sz="3600" dirty="0">
              <a:latin typeface="Palatino Linotype" panose="02040502050505030304" pitchFamily="18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560" y="3049588"/>
            <a:ext cx="6696743" cy="2362200"/>
          </a:xfrm>
        </p:spPr>
        <p:txBody>
          <a:bodyPr/>
          <a:lstStyle/>
          <a:p>
            <a:r>
              <a:rPr lang="cs-CZ" sz="2400" dirty="0" smtClean="0"/>
              <a:t>Bezdrátové senzorické sítě</a:t>
            </a:r>
          </a:p>
          <a:p>
            <a:r>
              <a:rPr lang="cs-CZ" sz="2400" smtClean="0"/>
              <a:t>BSS-10-Bezdratove_site_MAC_test_preambule</a:t>
            </a:r>
            <a:endParaRPr lang="cs-CZ" sz="2400" dirty="0"/>
          </a:p>
          <a:p>
            <a:r>
              <a:rPr lang="cs-CZ" sz="2400" dirty="0"/>
              <a:t>Ing. Jiří Ledvina, CSc.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B-MAC+ (</a:t>
            </a:r>
            <a:r>
              <a:rPr lang="cs-CZ" dirty="0" err="1"/>
              <a:t>Berkeley</a:t>
            </a:r>
            <a:r>
              <a:rPr lang="cs-CZ" dirty="0"/>
              <a:t> MAC+)</a:t>
            </a:r>
            <a:endParaRPr lang="en-US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429" y="1797784"/>
            <a:ext cx="6850742" cy="4160225"/>
          </a:xfrm>
          <a:prstGeom prst="rect">
            <a:avLst/>
          </a:prstGeom>
        </p:spPr>
      </p:pic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3C2B-10FB-441E-B3C6-84422C877222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00409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X-MAC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Další rozšíření B-MAC+</a:t>
            </a:r>
            <a:endParaRPr lang="en-US" dirty="0"/>
          </a:p>
          <a:p>
            <a:r>
              <a:rPr lang="cs-CZ" dirty="0"/>
              <a:t>Zkrácení preambule a zavedení mezer mezi bloky</a:t>
            </a:r>
            <a:endParaRPr lang="en-US" dirty="0"/>
          </a:p>
          <a:p>
            <a:r>
              <a:rPr lang="cs-CZ" dirty="0"/>
              <a:t>Vysílač v mezerách naslouchá</a:t>
            </a:r>
            <a:endParaRPr lang="en-US" dirty="0"/>
          </a:p>
          <a:p>
            <a:r>
              <a:rPr lang="cs-CZ" dirty="0"/>
              <a:t>Přijímač posílá v mezeře včasné potvrzení – připraven na příjem</a:t>
            </a:r>
            <a:endParaRPr lang="en-US" dirty="0"/>
          </a:p>
          <a:p>
            <a:r>
              <a:rPr lang="cs-CZ" dirty="0"/>
              <a:t>Zkrácení délky preambule, zkrácení doby latence</a:t>
            </a:r>
            <a:endParaRPr lang="en-US" dirty="0"/>
          </a:p>
          <a:p>
            <a:r>
              <a:rPr lang="cs-CZ" dirty="0"/>
              <a:t>Redukuje spotřebu na straně vysílače i na straně příjemce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06E7A-844F-4CF1-A4BC-CC82D09E523C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68784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X-MAC</a:t>
            </a:r>
            <a:endParaRPr lang="en-US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4343" y="2129377"/>
            <a:ext cx="6415314" cy="4259018"/>
          </a:xfrm>
          <a:prstGeom prst="rect">
            <a:avLst/>
          </a:prstGeom>
        </p:spPr>
      </p:pic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6557C-A5B6-4848-9CCB-8CA9F829860A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83374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X-MAC</a:t>
            </a:r>
            <a:endParaRPr lang="en-US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7885" y="1704950"/>
            <a:ext cx="6066971" cy="4403081"/>
          </a:xfrm>
          <a:prstGeom prst="rect">
            <a:avLst/>
          </a:prstGeom>
        </p:spPr>
      </p:pic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C5D-2654-412B-BCCE-ACA77DE69848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19311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X-MAC/CA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cs-CZ" dirty="0"/>
              <a:t>X-MAC s předcházením kolizi</a:t>
            </a:r>
            <a:endParaRPr lang="en-US" dirty="0"/>
          </a:p>
          <a:p>
            <a:r>
              <a:rPr lang="cs-CZ" dirty="0"/>
              <a:t>V překrývajících se sítích zavádí náhodu do času vysílání rámce</a:t>
            </a:r>
            <a:endParaRPr lang="en-US" dirty="0"/>
          </a:p>
          <a:p>
            <a:r>
              <a:rPr lang="cs-CZ" dirty="0"/>
              <a:t>Obrana aby dva nebo více uzlů začaly vysílat preambuli současně</a:t>
            </a:r>
            <a:endParaRPr lang="en-US" dirty="0"/>
          </a:p>
          <a:p>
            <a:r>
              <a:rPr lang="cs-CZ" dirty="0"/>
              <a:t>Uzel o kolizi neví, dokud se celý cyklu neukončí</a:t>
            </a:r>
            <a:endParaRPr lang="en-US" dirty="0"/>
          </a:p>
          <a:p>
            <a:r>
              <a:rPr lang="cs-CZ" dirty="0"/>
              <a:t>Uzel před započetím vysílání preambule počká náhodně zvolený čas</a:t>
            </a:r>
            <a:endParaRPr lang="en-US" dirty="0"/>
          </a:p>
          <a:p>
            <a:r>
              <a:rPr lang="cs-CZ" dirty="0"/>
              <a:t>Během čekání testuje volný kanál</a:t>
            </a:r>
            <a:endParaRPr lang="en-US" dirty="0"/>
          </a:p>
          <a:p>
            <a:r>
              <a:rPr lang="cs-CZ" dirty="0"/>
              <a:t>Jestliže má uzel připravená data pro k odeslání nějakému uzlu</a:t>
            </a:r>
            <a:endParaRPr lang="en-US" dirty="0"/>
          </a:p>
          <a:p>
            <a:r>
              <a:rPr lang="cs-CZ" dirty="0"/>
              <a:t>Při testování kanálu zjistí, že je kanál obsazen</a:t>
            </a:r>
            <a:endParaRPr lang="en-US" dirty="0"/>
          </a:p>
          <a:p>
            <a:r>
              <a:rPr lang="cs-CZ" dirty="0"/>
              <a:t>Testuje také cílovou adresu</a:t>
            </a:r>
            <a:endParaRPr lang="en-US" dirty="0"/>
          </a:p>
          <a:p>
            <a:r>
              <a:rPr lang="cs-CZ" dirty="0"/>
              <a:t>Pokud je adresa stejná jako jeho cílová adresa</a:t>
            </a:r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FF8D-9183-4589-ACD6-DA00B5931529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5979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X-MAC/CA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Čeká na ukončení přenosu </a:t>
            </a:r>
            <a:endParaRPr lang="en-US" dirty="0"/>
          </a:p>
          <a:p>
            <a:r>
              <a:rPr lang="cs-CZ" dirty="0"/>
              <a:t>Posílá data po uplynutí náhodné doby</a:t>
            </a:r>
            <a:endParaRPr lang="en-US" dirty="0"/>
          </a:p>
          <a:p>
            <a:r>
              <a:rPr lang="cs-CZ" dirty="0"/>
              <a:t>Nenaléhající CSMA</a:t>
            </a:r>
            <a:endParaRPr lang="en-US" dirty="0"/>
          </a:p>
          <a:p>
            <a:r>
              <a:rPr lang="cs-CZ" dirty="0"/>
              <a:t>Pokud je adresa jiná</a:t>
            </a:r>
            <a:endParaRPr lang="en-US" dirty="0"/>
          </a:p>
          <a:p>
            <a:r>
              <a:rPr lang="cs-CZ" dirty="0"/>
              <a:t>Přechází do režimu spánku a čeká na ukončení přenosu – další kolo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259A2-EA58-4DBF-8556-BDC5E5851FF2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99861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Wise</a:t>
            </a:r>
            <a:r>
              <a:rPr lang="cs-CZ" dirty="0" smtClean="0"/>
              <a:t>-MAC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cs-CZ" dirty="0"/>
              <a:t>Založeno na vzorkování preambule</a:t>
            </a:r>
            <a:endParaRPr lang="en-US" dirty="0"/>
          </a:p>
          <a:p>
            <a:r>
              <a:rPr lang="cs-CZ" dirty="0"/>
              <a:t>Předpokládá existenci přístupových bodů (</a:t>
            </a:r>
            <a:r>
              <a:rPr lang="cs-CZ" dirty="0" err="1"/>
              <a:t>access</a:t>
            </a:r>
            <a:r>
              <a:rPr lang="cs-CZ" dirty="0"/>
              <a:t> </a:t>
            </a:r>
            <a:r>
              <a:rPr lang="cs-CZ" dirty="0" err="1"/>
              <a:t>points</a:t>
            </a:r>
            <a:r>
              <a:rPr lang="cs-CZ" dirty="0"/>
              <a:t>)</a:t>
            </a:r>
            <a:endParaRPr lang="en-US" dirty="0"/>
          </a:p>
          <a:p>
            <a:r>
              <a:rPr lang="cs-CZ" dirty="0"/>
              <a:t>Přístupový bod řídí (ovládá) několik uzlů ze svého okolí</a:t>
            </a:r>
            <a:endParaRPr lang="en-US" dirty="0"/>
          </a:p>
          <a:p>
            <a:r>
              <a:rPr lang="cs-CZ" dirty="0"/>
              <a:t>Přístupové body se učí plán testování příjmu všech okolních uzlů</a:t>
            </a:r>
            <a:endParaRPr lang="en-US" dirty="0"/>
          </a:p>
          <a:p>
            <a:r>
              <a:rPr lang="cs-CZ" dirty="0"/>
              <a:t>Předpokladem je, že přístupový bod není výkonově omezen</a:t>
            </a:r>
            <a:endParaRPr lang="en-US" dirty="0"/>
          </a:p>
          <a:p>
            <a:r>
              <a:rPr lang="cs-CZ" dirty="0"/>
              <a:t>Pro zjištění plánu vzorkování jednotlivých uzlů vysílá dlouhou preambuli</a:t>
            </a:r>
            <a:endParaRPr lang="en-US" dirty="0"/>
          </a:p>
          <a:p>
            <a:r>
              <a:rPr lang="cs-CZ" dirty="0"/>
              <a:t>Okolní uzly odpovídají v mezerách podle svého plánu vzorkování pomocí ACK</a:t>
            </a:r>
            <a:endParaRPr lang="en-US" dirty="0"/>
          </a:p>
          <a:p>
            <a:r>
              <a:rPr lang="cs-CZ" dirty="0"/>
              <a:t>Takto získá přístupový bod plán okolních uzlů a použije jej pro další komunikaci</a:t>
            </a:r>
            <a:endParaRPr lang="en-US" dirty="0"/>
          </a:p>
          <a:p>
            <a:r>
              <a:rPr lang="cs-CZ" dirty="0"/>
              <a:t>Přístupový bod vysílá preambuli ve správný čas, tj. když je příjemce na příjmu</a:t>
            </a:r>
            <a:endParaRPr lang="en-US" dirty="0"/>
          </a:p>
          <a:p>
            <a:r>
              <a:rPr lang="cs-CZ" dirty="0"/>
              <a:t>Tím redukuje délku preambule, zkrácení doby latence</a:t>
            </a:r>
            <a:endParaRPr lang="en-US" dirty="0"/>
          </a:p>
          <a:p>
            <a:r>
              <a:rPr lang="cs-CZ" dirty="0"/>
              <a:t>Řeší zbytečné naslouchání</a:t>
            </a:r>
            <a:endParaRPr lang="en-US" dirty="0"/>
          </a:p>
          <a:p>
            <a:r>
              <a:rPr lang="cs-CZ" dirty="0"/>
              <a:t>Deterministické plánování zvyšuje využitelnou kapacitu kanálu</a:t>
            </a:r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7BEED-431E-4B5B-BA7B-6E0B77C62A65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5798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Wise</a:t>
            </a:r>
            <a:r>
              <a:rPr lang="cs-CZ" dirty="0"/>
              <a:t>-MAC</a:t>
            </a:r>
            <a:endParaRPr lang="en-US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743" y="1861516"/>
            <a:ext cx="7315200" cy="4100562"/>
          </a:xfrm>
          <a:prstGeom prst="rect">
            <a:avLst/>
          </a:prstGeom>
        </p:spPr>
      </p:pic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223B-A626-4C5D-91D3-7FE29D819E87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57680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Wise</a:t>
            </a:r>
            <a:r>
              <a:rPr lang="cs-CZ" dirty="0"/>
              <a:t>-MAC</a:t>
            </a:r>
            <a:endParaRPr lang="en-US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046" y="2148114"/>
            <a:ext cx="7837942" cy="3730172"/>
          </a:xfrm>
          <a:prstGeom prst="rect">
            <a:avLst/>
          </a:prstGeom>
        </p:spPr>
      </p:pic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E81B-8E42-4017-9B2E-B2548EB8943A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08197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RI-MAC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cs-CZ" dirty="0" err="1"/>
              <a:t>Receiver</a:t>
            </a:r>
            <a:r>
              <a:rPr lang="cs-CZ" dirty="0"/>
              <a:t> </a:t>
            </a:r>
            <a:r>
              <a:rPr lang="cs-CZ" dirty="0" err="1"/>
              <a:t>initiated</a:t>
            </a:r>
            <a:r>
              <a:rPr lang="cs-CZ" dirty="0"/>
              <a:t> MAC</a:t>
            </a:r>
            <a:endParaRPr lang="en-US" dirty="0"/>
          </a:p>
          <a:p>
            <a:r>
              <a:rPr lang="cs-CZ" dirty="0"/>
              <a:t>Komunikace je iniciována přijímacím uzlem</a:t>
            </a:r>
            <a:endParaRPr lang="en-US" dirty="0"/>
          </a:p>
          <a:p>
            <a:r>
              <a:rPr lang="cs-CZ" dirty="0"/>
              <a:t>Každý uzel periodicky testuje, jestli nepřichází rámec, který je mu určen</a:t>
            </a:r>
            <a:endParaRPr lang="en-US" dirty="0"/>
          </a:p>
          <a:p>
            <a:r>
              <a:rPr lang="cs-CZ" dirty="0"/>
              <a:t>Využívá </a:t>
            </a:r>
            <a:r>
              <a:rPr lang="cs-CZ" dirty="0" err="1"/>
              <a:t>broadcast</a:t>
            </a:r>
            <a:r>
              <a:rPr lang="cs-CZ" dirty="0"/>
              <a:t> a </a:t>
            </a:r>
            <a:r>
              <a:rPr lang="cs-CZ" dirty="0" err="1"/>
              <a:t>beacon</a:t>
            </a:r>
            <a:r>
              <a:rPr lang="cs-CZ" dirty="0"/>
              <a:t> rámec ve významu připravenosti na příjem</a:t>
            </a:r>
            <a:endParaRPr lang="en-US" dirty="0"/>
          </a:p>
          <a:p>
            <a:r>
              <a:rPr lang="cs-CZ" dirty="0"/>
              <a:t>Uzel, který chce odeslat data, čeká na </a:t>
            </a:r>
            <a:r>
              <a:rPr lang="cs-CZ" dirty="0" err="1"/>
              <a:t>beacon</a:t>
            </a:r>
            <a:r>
              <a:rPr lang="cs-CZ" dirty="0"/>
              <a:t> rámec od příjemce</a:t>
            </a:r>
            <a:endParaRPr lang="en-US" dirty="0"/>
          </a:p>
          <a:p>
            <a:r>
              <a:rPr lang="cs-CZ" dirty="0"/>
              <a:t>Po příjmu </a:t>
            </a:r>
            <a:r>
              <a:rPr lang="cs-CZ" dirty="0" err="1"/>
              <a:t>beacon</a:t>
            </a:r>
            <a:r>
              <a:rPr lang="cs-CZ" dirty="0"/>
              <a:t> rámce uzel okamžitě vysílá data</a:t>
            </a:r>
            <a:endParaRPr lang="en-US" dirty="0"/>
          </a:p>
          <a:p>
            <a:r>
              <a:rPr lang="cs-CZ" dirty="0"/>
              <a:t>Příjemce potvrzuje příjem vysláním dalšího </a:t>
            </a:r>
            <a:r>
              <a:rPr lang="cs-CZ" dirty="0" err="1"/>
              <a:t>beacon</a:t>
            </a:r>
            <a:r>
              <a:rPr lang="cs-CZ" dirty="0"/>
              <a:t> rámce</a:t>
            </a:r>
            <a:endParaRPr lang="en-US" dirty="0"/>
          </a:p>
          <a:p>
            <a:r>
              <a:rPr lang="cs-CZ" dirty="0"/>
              <a:t>Uzel jednak signalizuje ACK, jednak že je připraven přijmout další rámec</a:t>
            </a:r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27848-A009-44D8-A014-1804C836B87A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7986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600" dirty="0" smtClean="0"/>
              <a:t>Princip úspory energie </a:t>
            </a:r>
            <a:endParaRPr lang="en-US" sz="3600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4293096"/>
            <a:ext cx="7630930" cy="1786243"/>
          </a:xfrm>
          <a:prstGeom prst="rect">
            <a:avLst/>
          </a:prstGeom>
        </p:spPr>
      </p:pic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3AF0-ED3E-4CC4-AE44-3652F789ADD7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2</a:t>
            </a:fld>
            <a:endParaRPr lang="cs-CZ"/>
          </a:p>
        </p:txBody>
      </p:sp>
      <p:sp>
        <p:nvSpPr>
          <p:cNvPr id="7" name="Zástupný symbol pro obsah 2"/>
          <p:cNvSpPr txBox="1">
            <a:spLocks/>
          </p:cNvSpPr>
          <p:nvPr/>
        </p:nvSpPr>
        <p:spPr bwMode="auto">
          <a:xfrm>
            <a:off x="457200" y="1719263"/>
            <a:ext cx="8229600" cy="2404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cs-CZ" kern="0" dirty="0" smtClean="0"/>
              <a:t>Energie se spotřebovává</a:t>
            </a:r>
          </a:p>
          <a:p>
            <a:pPr lvl="1"/>
            <a:r>
              <a:rPr lang="cs-CZ" kern="0" dirty="0" smtClean="0"/>
              <a:t>Základní jednotkou (udává se v mA/frekvenci CPU)</a:t>
            </a:r>
          </a:p>
          <a:p>
            <a:pPr lvl="1"/>
            <a:r>
              <a:rPr lang="cs-CZ" kern="0" dirty="0" smtClean="0"/>
              <a:t>Čidly (většinou malý odběr, potřeba odpojit v době spánku)</a:t>
            </a:r>
          </a:p>
          <a:p>
            <a:pPr lvl="1"/>
            <a:r>
              <a:rPr lang="cs-CZ" kern="0" dirty="0" smtClean="0"/>
              <a:t>Pamětí – RAM – stálý příkon EEPROM – velká spotřeba při zápisu (FRAM) </a:t>
            </a:r>
          </a:p>
          <a:p>
            <a:pPr lvl="1"/>
            <a:r>
              <a:rPr lang="cs-CZ" kern="0" dirty="0" smtClean="0"/>
              <a:t>Vysílačem a přijímačem</a:t>
            </a:r>
            <a:endParaRPr lang="en-US" kern="0" dirty="0" smtClean="0"/>
          </a:p>
          <a:p>
            <a:pPr marL="0" indent="0">
              <a:buFont typeface="Wingdings" pitchFamily="2" charset="2"/>
              <a:buNone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125225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RI-MAC</a:t>
            </a:r>
            <a:endParaRPr lang="en-US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7600" y="2033370"/>
            <a:ext cx="7386124" cy="4207773"/>
          </a:xfrm>
          <a:prstGeom prst="rect">
            <a:avLst/>
          </a:prstGeom>
        </p:spPr>
      </p:pic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5BED-6FDC-4DF8-B263-D784C193D473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1227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RI-MAC</a:t>
            </a:r>
            <a:endParaRPr lang="en-US" dirty="0"/>
          </a:p>
        </p:txBody>
      </p:sp>
      <p:pic>
        <p:nvPicPr>
          <p:cNvPr id="4" name="Zástupný symbol pro obsah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3714" y="2249714"/>
            <a:ext cx="6720115" cy="3454400"/>
          </a:xfrm>
          <a:prstGeom prst="rect">
            <a:avLst/>
          </a:prstGeom>
        </p:spPr>
      </p:pic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6DFD-109F-4A6B-A687-31F53A272533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29475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RC-MAC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cs-CZ" dirty="0"/>
              <a:t>Používá se pro aplikace, kdy se sbírají data</a:t>
            </a:r>
            <a:endParaRPr lang="en-US" dirty="0"/>
          </a:p>
          <a:p>
            <a:r>
              <a:rPr lang="cs-CZ" dirty="0"/>
              <a:t>Předpokládá stromové uspořádání, kde kořen stromu je uzel, kde se data soustřeďují</a:t>
            </a:r>
            <a:endParaRPr lang="en-US" dirty="0"/>
          </a:p>
          <a:p>
            <a:r>
              <a:rPr lang="cs-CZ" dirty="0"/>
              <a:t>Uzly v hierarchii stromu si data předávají směrem ke kořeni</a:t>
            </a:r>
            <a:endParaRPr lang="en-US" dirty="0"/>
          </a:p>
          <a:p>
            <a:r>
              <a:rPr lang="cs-CZ" dirty="0"/>
              <a:t>Každý uzel si pamatuje své potomky, od kterých získává data</a:t>
            </a:r>
            <a:endParaRPr lang="en-US" dirty="0"/>
          </a:p>
          <a:p>
            <a:r>
              <a:rPr lang="cs-CZ" dirty="0"/>
              <a:t>V potvrzování dat předává id uzlu, který bude následovat</a:t>
            </a:r>
            <a:endParaRPr lang="en-US" dirty="0"/>
          </a:p>
          <a:p>
            <a:r>
              <a:rPr lang="cs-CZ" dirty="0"/>
              <a:t>Uzly potomků odposlouchávají ACK, ví kdo bude následovat</a:t>
            </a:r>
            <a:endParaRPr lang="en-US" dirty="0"/>
          </a:p>
          <a:p>
            <a:r>
              <a:rPr lang="cs-CZ" dirty="0"/>
              <a:t>Systém redukuje kolize – rodič na základě znalosti okolí určuje pořadí vysílání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010B-ABC7-4D77-BD10-739AF4C35B53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4840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RC-MAC</a:t>
            </a:r>
            <a:endParaRPr lang="en-US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349" y="1953566"/>
            <a:ext cx="2900761" cy="2212033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401" y="3657600"/>
            <a:ext cx="5310950" cy="2785009"/>
          </a:xfrm>
          <a:prstGeom prst="rect">
            <a:avLst/>
          </a:prstGeom>
        </p:spPr>
      </p:pic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E238-B852-488C-A19B-6B6F4CDB5A31}" type="datetime1">
              <a:rPr lang="cs-CZ" smtClean="0"/>
              <a:t>26. 11. 2019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9979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STEM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cs-CZ" dirty="0"/>
              <a:t>Používá dva rádiové kanály, jeden pro data, druhý pro signalizaci buzení</a:t>
            </a:r>
            <a:endParaRPr lang="en-US" dirty="0"/>
          </a:p>
          <a:p>
            <a:r>
              <a:rPr lang="cs-CZ" dirty="0"/>
              <a:t>Existují dvě varianty protokolu</a:t>
            </a:r>
            <a:endParaRPr lang="en-US" dirty="0"/>
          </a:p>
          <a:p>
            <a:r>
              <a:rPr lang="cs-CZ" dirty="0"/>
              <a:t>STEM-B (</a:t>
            </a:r>
            <a:r>
              <a:rPr lang="cs-CZ" dirty="0" err="1"/>
              <a:t>beacon</a:t>
            </a:r>
            <a:r>
              <a:rPr lang="cs-CZ" dirty="0"/>
              <a:t>)</a:t>
            </a:r>
            <a:endParaRPr lang="en-US" dirty="0"/>
          </a:p>
          <a:p>
            <a:r>
              <a:rPr lang="cs-CZ" dirty="0"/>
              <a:t>STEM-T (tone)</a:t>
            </a:r>
            <a:endParaRPr lang="en-US" dirty="0"/>
          </a:p>
          <a:p>
            <a:r>
              <a:rPr lang="cs-CZ" dirty="0"/>
              <a:t>STEM-</a:t>
            </a:r>
            <a:r>
              <a:rPr lang="cs-CZ" dirty="0" err="1"/>
              <a:t>beacon</a:t>
            </a:r>
            <a:endParaRPr lang="en-US" dirty="0"/>
          </a:p>
          <a:p>
            <a:r>
              <a:rPr lang="cs-CZ" dirty="0"/>
              <a:t>Používá </a:t>
            </a:r>
            <a:r>
              <a:rPr lang="cs-CZ" dirty="0" err="1"/>
              <a:t>beacon</a:t>
            </a:r>
            <a:r>
              <a:rPr lang="cs-CZ" dirty="0"/>
              <a:t> rámec místo preambule</a:t>
            </a:r>
            <a:endParaRPr lang="en-US" dirty="0"/>
          </a:p>
          <a:p>
            <a:r>
              <a:rPr lang="cs-CZ" dirty="0"/>
              <a:t>Uzel, který chce vysílat, vysílá sérii </a:t>
            </a:r>
            <a:r>
              <a:rPr lang="cs-CZ" dirty="0" err="1"/>
              <a:t>beacon</a:t>
            </a:r>
            <a:r>
              <a:rPr lang="cs-CZ" dirty="0"/>
              <a:t> rámců</a:t>
            </a:r>
            <a:endParaRPr lang="en-US" dirty="0"/>
          </a:p>
          <a:p>
            <a:r>
              <a:rPr lang="cs-CZ" dirty="0" err="1"/>
              <a:t>Beacon</a:t>
            </a:r>
            <a:r>
              <a:rPr lang="cs-CZ" dirty="0"/>
              <a:t> obsahuje adresu vysílače i příjemce</a:t>
            </a:r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F508-A86E-4D5E-9E39-486F902B110C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55528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STEM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cs-CZ" dirty="0"/>
              <a:t>Cílový uzel aktivuje na rádio na datovém kanálu</a:t>
            </a:r>
            <a:endParaRPr lang="en-US" dirty="0"/>
          </a:p>
          <a:p>
            <a:r>
              <a:rPr lang="cs-CZ" dirty="0"/>
              <a:t>Příjemce posílá ACK – připraven na příjem</a:t>
            </a:r>
            <a:endParaRPr lang="en-US" dirty="0"/>
          </a:p>
          <a:p>
            <a:r>
              <a:rPr lang="cs-CZ" dirty="0"/>
              <a:t>V případě kolize </a:t>
            </a:r>
            <a:r>
              <a:rPr lang="cs-CZ" dirty="0" err="1"/>
              <a:t>beacon</a:t>
            </a:r>
            <a:r>
              <a:rPr lang="cs-CZ" dirty="0"/>
              <a:t> rámců se probudí všechny uzly a řeší kolizi</a:t>
            </a:r>
            <a:endParaRPr lang="en-US" dirty="0"/>
          </a:p>
          <a:p>
            <a:r>
              <a:rPr lang="cs-CZ" dirty="0"/>
              <a:t>Jestliže se nic na datovém kanálu neděje, vrací se do stavu monitorování</a:t>
            </a:r>
            <a:endParaRPr lang="en-US" dirty="0"/>
          </a:p>
          <a:p>
            <a:r>
              <a:rPr lang="cs-CZ" dirty="0"/>
              <a:t>Vysílač, který vysílá </a:t>
            </a:r>
            <a:r>
              <a:rPr lang="cs-CZ" dirty="0" err="1"/>
              <a:t>beacon</a:t>
            </a:r>
            <a:r>
              <a:rPr lang="cs-CZ" dirty="0"/>
              <a:t> nenaslouchá, o kolizi neví, vysílá data</a:t>
            </a:r>
            <a:endParaRPr lang="en-US" dirty="0"/>
          </a:p>
          <a:p>
            <a:r>
              <a:rPr lang="cs-CZ" dirty="0"/>
              <a:t>STEM-T (STEM-tone)</a:t>
            </a:r>
            <a:endParaRPr lang="en-US" dirty="0"/>
          </a:p>
          <a:p>
            <a:r>
              <a:rPr lang="cs-CZ" dirty="0"/>
              <a:t>Místo rámce typu </a:t>
            </a:r>
            <a:r>
              <a:rPr lang="cs-CZ" dirty="0" err="1"/>
              <a:t>beacon</a:t>
            </a:r>
            <a:r>
              <a:rPr lang="cs-CZ" dirty="0"/>
              <a:t> používá budící tón (</a:t>
            </a:r>
            <a:r>
              <a:rPr lang="cs-CZ" dirty="0" err="1"/>
              <a:t>wake</a:t>
            </a:r>
            <a:r>
              <a:rPr lang="cs-CZ" dirty="0"/>
              <a:t> up tone)</a:t>
            </a:r>
            <a:endParaRPr lang="en-US" dirty="0"/>
          </a:p>
          <a:p>
            <a:r>
              <a:rPr lang="cs-CZ" dirty="0"/>
              <a:t>Vysílající posílá budící tón do pomocného (budícího) kanálu</a:t>
            </a:r>
            <a:endParaRPr lang="en-US" dirty="0"/>
          </a:p>
          <a:p>
            <a:r>
              <a:rPr lang="cs-CZ" dirty="0"/>
              <a:t>Délka vysílání musí být taková, aby se příjemce probudil</a:t>
            </a:r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672D-6FAE-4173-B2FA-313FF462AE38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36215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STEM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Nepotřebuje k potvrzení ACK</a:t>
            </a:r>
            <a:endParaRPr lang="en-US" dirty="0"/>
          </a:p>
          <a:p>
            <a:r>
              <a:rPr lang="cs-CZ" dirty="0"/>
              <a:t>Data se přenáší „naslepo“ datovým kanálem</a:t>
            </a:r>
            <a:endParaRPr lang="en-US" dirty="0"/>
          </a:p>
          <a:p>
            <a:r>
              <a:rPr lang="cs-CZ" dirty="0"/>
              <a:t>Zhodnocení</a:t>
            </a:r>
            <a:endParaRPr lang="en-US" dirty="0"/>
          </a:p>
          <a:p>
            <a:r>
              <a:rPr lang="cs-CZ" dirty="0"/>
              <a:t>STEM-B se hodí tam, kde je malá pravděpodobnost vzniku kolize</a:t>
            </a:r>
            <a:endParaRPr lang="en-US" dirty="0"/>
          </a:p>
          <a:p>
            <a:r>
              <a:rPr lang="cs-CZ" dirty="0"/>
              <a:t>Výhodou je krátká preambule</a:t>
            </a:r>
            <a:endParaRPr lang="en-US" dirty="0"/>
          </a:p>
          <a:p>
            <a:r>
              <a:rPr lang="cs-CZ" dirty="0"/>
              <a:t>STEM-T detekce budícího tónu je rychlejší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DEC3-4B02-4E24-9900-E5A9FF151BB0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35036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STEM</a:t>
            </a:r>
            <a:endParaRPr lang="en-US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661" y="2554515"/>
            <a:ext cx="8021603" cy="2873828"/>
          </a:xfrm>
          <a:prstGeom prst="rect">
            <a:avLst/>
          </a:prstGeom>
        </p:spPr>
      </p:pic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6E68-D961-45D3-9225-FCA40737D550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232709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CSMA-MPS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/>
              <a:t>Zdokonalení STEM a </a:t>
            </a:r>
            <a:r>
              <a:rPr lang="cs-CZ" dirty="0" err="1"/>
              <a:t>WiseMAC</a:t>
            </a:r>
            <a:endParaRPr lang="en-US" dirty="0"/>
          </a:p>
          <a:p>
            <a:r>
              <a:rPr lang="cs-CZ" dirty="0"/>
              <a:t>Všechny uzly testují kanál, je-li volný</a:t>
            </a:r>
            <a:endParaRPr lang="en-US" dirty="0"/>
          </a:p>
          <a:p>
            <a:r>
              <a:rPr lang="cs-CZ" dirty="0"/>
              <a:t>Pro komunikaci se sousedem potřebuje uzel znát jeho plán buzení</a:t>
            </a:r>
            <a:endParaRPr lang="en-US" dirty="0"/>
          </a:p>
          <a:p>
            <a:r>
              <a:rPr lang="cs-CZ" dirty="0"/>
              <a:t>Pokud ho zná, budí se před časem buzení uzlu příjemce</a:t>
            </a:r>
            <a:endParaRPr lang="en-US" dirty="0"/>
          </a:p>
          <a:p>
            <a:r>
              <a:rPr lang="cs-CZ" dirty="0"/>
              <a:t>Vysílač posílá </a:t>
            </a:r>
            <a:r>
              <a:rPr lang="cs-CZ" dirty="0" err="1"/>
              <a:t>wake</a:t>
            </a:r>
            <a:r>
              <a:rPr lang="cs-CZ" dirty="0"/>
              <a:t> up rámec a čeká nějaký čas na ACK od příjemce</a:t>
            </a:r>
            <a:endParaRPr lang="en-US" dirty="0"/>
          </a:p>
          <a:p>
            <a:r>
              <a:rPr lang="cs-CZ" dirty="0"/>
              <a:t>Vysílač posílá data</a:t>
            </a:r>
            <a:endParaRPr lang="en-US" dirty="0"/>
          </a:p>
          <a:p>
            <a:r>
              <a:rPr lang="cs-CZ" dirty="0"/>
              <a:t>Učení se plánů buzení dle </a:t>
            </a:r>
            <a:r>
              <a:rPr lang="cs-CZ" dirty="0" err="1"/>
              <a:t>WiseMAC</a:t>
            </a:r>
            <a:r>
              <a:rPr lang="cs-CZ" dirty="0"/>
              <a:t>, přenos dat dle STEM</a:t>
            </a:r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61DF-DD00-4B0B-9937-5C1C0C11A3E2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21144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CSMA-MPS</a:t>
            </a:r>
            <a:endParaRPr lang="en-US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109" y="2772229"/>
            <a:ext cx="8043733" cy="1717883"/>
          </a:xfrm>
          <a:prstGeom prst="rect">
            <a:avLst/>
          </a:prstGeom>
        </p:spPr>
      </p:pic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0BDD-1FB6-4EB4-938E-CA438BE92D73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33494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Princip vzorkování preambule</a:t>
            </a:r>
            <a:endParaRPr lang="en-US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0840" y="1690690"/>
            <a:ext cx="5977618" cy="4320456"/>
          </a:xfrm>
          <a:prstGeom prst="rect">
            <a:avLst/>
          </a:prstGeom>
        </p:spPr>
      </p:pic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DAEA-42F4-467B-91EB-F35F267D8559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65505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C-MAC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cs-CZ" dirty="0"/>
              <a:t>Náhrada preambule a ACK mechanizmem RTS/CTS</a:t>
            </a:r>
            <a:endParaRPr lang="en-US" dirty="0"/>
          </a:p>
          <a:p>
            <a:r>
              <a:rPr lang="cs-CZ" dirty="0"/>
              <a:t>Posílající uzel vybere několik uzlů, které leží na cestě k cíli jako potenciální </a:t>
            </a:r>
            <a:r>
              <a:rPr lang="cs-CZ" dirty="0" err="1"/>
              <a:t>forwardery</a:t>
            </a:r>
            <a:r>
              <a:rPr lang="cs-CZ" dirty="0"/>
              <a:t> </a:t>
            </a:r>
            <a:endParaRPr lang="en-US" dirty="0"/>
          </a:p>
          <a:p>
            <a:r>
              <a:rPr lang="cs-CZ" dirty="0"/>
              <a:t>Výběr se provádí na základě nějaké směrovací metriky</a:t>
            </a:r>
            <a:endParaRPr lang="en-US" dirty="0"/>
          </a:p>
          <a:p>
            <a:r>
              <a:rPr lang="cs-CZ" dirty="0"/>
              <a:t>Posílá RTS do všech vybraných uzlů</a:t>
            </a:r>
            <a:endParaRPr lang="en-US" dirty="0"/>
          </a:p>
          <a:p>
            <a:r>
              <a:rPr lang="cs-CZ" dirty="0"/>
              <a:t>Uzly detekuji RTS periodickým buzením a testováním aktivity kanálu</a:t>
            </a:r>
            <a:endParaRPr lang="en-US" dirty="0"/>
          </a:p>
          <a:p>
            <a:r>
              <a:rPr lang="cs-CZ" dirty="0"/>
              <a:t>Přijímající uzly na základě znalosti metriky vyšlou CTS podle priority – uzel s nejvyšší prioritou posílá CTS</a:t>
            </a:r>
            <a:endParaRPr lang="en-US" dirty="0"/>
          </a:p>
          <a:p>
            <a:r>
              <a:rPr lang="cs-CZ" dirty="0"/>
              <a:t>Proces se opakuje, dokud není vytvořena cesta k cílovému uzlu s akceptovatelnou metrikou</a:t>
            </a:r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F4D3-929D-4C40-A5DA-766A617F9A2D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30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123315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C-MAC</a:t>
            </a:r>
            <a:endParaRPr lang="en-US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808" y="2061029"/>
            <a:ext cx="8291476" cy="3918857"/>
          </a:xfrm>
          <a:prstGeom prst="rect">
            <a:avLst/>
          </a:prstGeom>
        </p:spPr>
      </p:pic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137F1-1767-499C-9A2A-0AFBA2370130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23922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A-MAC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Adaptive</a:t>
            </a:r>
            <a:r>
              <a:rPr lang="cs-CZ" dirty="0" smtClean="0"/>
              <a:t> medium </a:t>
            </a:r>
            <a:r>
              <a:rPr lang="cs-CZ" dirty="0" err="1" smtClean="0"/>
              <a:t>access</a:t>
            </a:r>
            <a:r>
              <a:rPr lang="cs-CZ" dirty="0" smtClean="0"/>
              <a:t> </a:t>
            </a:r>
            <a:r>
              <a:rPr lang="cs-CZ" dirty="0" err="1" smtClean="0"/>
              <a:t>control</a:t>
            </a:r>
            <a:r>
              <a:rPr lang="cs-CZ" dirty="0" smtClean="0"/>
              <a:t> </a:t>
            </a:r>
          </a:p>
          <a:p>
            <a:r>
              <a:rPr lang="cs-CZ" dirty="0" smtClean="0"/>
              <a:t>A-MAC </a:t>
            </a:r>
            <a:r>
              <a:rPr lang="cs-CZ" dirty="0"/>
              <a:t>uvádí koncepci automatického potvrzování (auto ACK) </a:t>
            </a:r>
            <a:endParaRPr lang="en-US" dirty="0"/>
          </a:p>
          <a:p>
            <a:r>
              <a:rPr lang="cs-CZ" dirty="0"/>
              <a:t>Vyžaduje, aby uzel posílal testovací rámec (</a:t>
            </a:r>
            <a:r>
              <a:rPr lang="cs-CZ" dirty="0" err="1"/>
              <a:t>probe</a:t>
            </a:r>
            <a:r>
              <a:rPr lang="cs-CZ" dirty="0"/>
              <a:t> </a:t>
            </a:r>
            <a:r>
              <a:rPr lang="cs-CZ" dirty="0" err="1"/>
              <a:t>frame</a:t>
            </a:r>
            <a:r>
              <a:rPr lang="cs-CZ" dirty="0"/>
              <a:t> P) pokud je připraven přijmout data</a:t>
            </a:r>
            <a:endParaRPr lang="en-US" dirty="0"/>
          </a:p>
          <a:p>
            <a:r>
              <a:rPr lang="cs-CZ" dirty="0"/>
              <a:t>Vysílač po přijetí rámce odpoví automatickým potvrzením</a:t>
            </a:r>
            <a:endParaRPr lang="en-US" dirty="0"/>
          </a:p>
          <a:p>
            <a:r>
              <a:rPr lang="cs-CZ" dirty="0"/>
              <a:t>Po náhodně době posílá data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3220-6F5C-4559-8F71-5541622AB4F1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32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189636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A-MAC</a:t>
            </a:r>
            <a:endParaRPr lang="en-US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096945"/>
            <a:ext cx="7252607" cy="3502478"/>
          </a:xfrm>
          <a:prstGeom prst="rect">
            <a:avLst/>
          </a:prstGeom>
        </p:spPr>
      </p:pic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71D5-A79C-41A0-83F9-601CCB808E69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33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94340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A-MAC</a:t>
            </a:r>
            <a:endParaRPr lang="en-US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1" y="2287272"/>
            <a:ext cx="7570050" cy="3547471"/>
          </a:xfrm>
          <a:prstGeom prst="rect">
            <a:avLst/>
          </a:prstGeom>
        </p:spPr>
      </p:pic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2B0B-F53F-46BA-9714-247AE0FEB662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34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048351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Vývoj protokolů se vzorkováním </a:t>
            </a:r>
            <a:r>
              <a:rPr lang="cs-CZ" dirty="0" smtClean="0"/>
              <a:t>preambule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Protokoly inicializovaní vysílačem</a:t>
            </a:r>
            <a:endParaRPr lang="en-US" dirty="0"/>
          </a:p>
          <a:p>
            <a:r>
              <a:rPr lang="cs-CZ" dirty="0"/>
              <a:t>Protokoly inicializované </a:t>
            </a:r>
            <a:r>
              <a:rPr lang="cs-CZ" dirty="0" smtClean="0"/>
              <a:t>přijímačem</a:t>
            </a:r>
          </a:p>
          <a:p>
            <a:endParaRPr lang="cs-CZ" dirty="0"/>
          </a:p>
          <a:p>
            <a:r>
              <a:rPr lang="cs-CZ" dirty="0"/>
              <a:t>B-MAC – používá konstantní blok preambulí</a:t>
            </a:r>
            <a:endParaRPr lang="en-US" dirty="0"/>
          </a:p>
          <a:p>
            <a:r>
              <a:rPr lang="cs-CZ" dirty="0"/>
              <a:t>Velká ztráta energie díky zbytečnému odposlouchávání (</a:t>
            </a:r>
            <a:r>
              <a:rPr lang="cs-CZ" dirty="0" err="1"/>
              <a:t>overhearing</a:t>
            </a:r>
            <a:r>
              <a:rPr lang="cs-CZ" dirty="0"/>
              <a:t>)</a:t>
            </a:r>
            <a:endParaRPr lang="en-US" dirty="0"/>
          </a:p>
          <a:p>
            <a:r>
              <a:rPr lang="cs-CZ" dirty="0"/>
              <a:t>B-MAC+ - rozdělí preambuli do bloků a doplní informaci o cílovém uzlu</a:t>
            </a:r>
            <a:endParaRPr lang="en-US" dirty="0"/>
          </a:p>
          <a:p>
            <a:r>
              <a:rPr lang="cs-CZ" dirty="0"/>
              <a:t>Vysílač musí odvysílat celou preambuli</a:t>
            </a:r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6016-E9C1-4F6A-B217-65FF58847AC0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35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274755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Vývoj protokolů se vzorkováním </a:t>
            </a:r>
            <a:r>
              <a:rPr lang="cs-CZ" dirty="0" smtClean="0"/>
              <a:t>preambule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cs-CZ" dirty="0"/>
              <a:t>Přijímače ví, na čem jsou – odstranění odposlouchávání</a:t>
            </a:r>
            <a:endParaRPr lang="en-US" dirty="0"/>
          </a:p>
          <a:p>
            <a:r>
              <a:rPr lang="cs-CZ" dirty="0"/>
              <a:t>X-MAC, X-MAC/CA, CSMA-MPS</a:t>
            </a:r>
            <a:endParaRPr lang="en-US" dirty="0"/>
          </a:p>
          <a:p>
            <a:r>
              <a:rPr lang="cs-CZ" dirty="0"/>
              <a:t>Řeší problém zkrácení vysílací preambule</a:t>
            </a:r>
            <a:endParaRPr lang="en-US" dirty="0"/>
          </a:p>
          <a:p>
            <a:r>
              <a:rPr lang="cs-CZ" dirty="0" err="1"/>
              <a:t>WiseMAC</a:t>
            </a:r>
            <a:r>
              <a:rPr lang="cs-CZ" dirty="0"/>
              <a:t>, CSMA-MPS</a:t>
            </a:r>
            <a:endParaRPr lang="en-US" dirty="0"/>
          </a:p>
          <a:p>
            <a:r>
              <a:rPr lang="cs-CZ" dirty="0"/>
              <a:t>Redukuje délku preambule na základě plánu naslouchání </a:t>
            </a:r>
            <a:endParaRPr lang="en-US" dirty="0"/>
          </a:p>
          <a:p>
            <a:r>
              <a:rPr lang="cs-CZ" dirty="0"/>
              <a:t>Posílá preambuli pouze tehdy, pokud příjemce naslouchá</a:t>
            </a:r>
            <a:endParaRPr lang="en-US" dirty="0"/>
          </a:p>
          <a:p>
            <a:r>
              <a:rPr lang="cs-CZ" dirty="0"/>
              <a:t>C-MAC</a:t>
            </a:r>
            <a:endParaRPr lang="en-US" dirty="0"/>
          </a:p>
          <a:p>
            <a:r>
              <a:rPr lang="cs-CZ" dirty="0"/>
              <a:t>Používá RTS/CTS pro nalezení cesty mezi příjemcem a vysílačem</a:t>
            </a:r>
            <a:endParaRPr lang="en-US" dirty="0"/>
          </a:p>
          <a:p>
            <a:r>
              <a:rPr lang="cs-CZ" dirty="0"/>
              <a:t>RI-MAC, RC-MAC, A-MAC</a:t>
            </a:r>
            <a:endParaRPr lang="en-US" dirty="0"/>
          </a:p>
          <a:p>
            <a:r>
              <a:rPr lang="cs-CZ" dirty="0"/>
              <a:t>Protokoly inicializované příjemcem</a:t>
            </a:r>
            <a:endParaRPr lang="en-US" dirty="0"/>
          </a:p>
          <a:p>
            <a:r>
              <a:rPr lang="cs-CZ" dirty="0"/>
              <a:t>Používají </a:t>
            </a:r>
            <a:r>
              <a:rPr lang="cs-CZ" dirty="0" err="1"/>
              <a:t>beacon</a:t>
            </a:r>
            <a:r>
              <a:rPr lang="cs-CZ" dirty="0"/>
              <a:t> rámce nebo </a:t>
            </a:r>
            <a:r>
              <a:rPr lang="cs-CZ" dirty="0" err="1"/>
              <a:t>probe</a:t>
            </a:r>
            <a:r>
              <a:rPr lang="cs-CZ" dirty="0"/>
              <a:t> rámce</a:t>
            </a:r>
            <a:endParaRPr lang="en-US" dirty="0"/>
          </a:p>
          <a:p>
            <a:r>
              <a:rPr lang="cs-CZ" dirty="0"/>
              <a:t>Následuje příjem dat od vysílače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E865-450D-4419-BFBB-94BDAB10B8A7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36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13945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49261" y="122237"/>
            <a:ext cx="7643192" cy="1295400"/>
          </a:xfrm>
        </p:spPr>
        <p:txBody>
          <a:bodyPr/>
          <a:lstStyle/>
          <a:p>
            <a:r>
              <a:rPr lang="cs-CZ" sz="3200" dirty="0" smtClean="0"/>
              <a:t>Princip </a:t>
            </a:r>
            <a:r>
              <a:rPr lang="cs-CZ" sz="3200" dirty="0"/>
              <a:t>LPL (</a:t>
            </a:r>
            <a:r>
              <a:rPr lang="cs-CZ" sz="3200" dirty="0" err="1"/>
              <a:t>Low</a:t>
            </a:r>
            <a:r>
              <a:rPr lang="cs-CZ" sz="3200" dirty="0"/>
              <a:t> </a:t>
            </a:r>
            <a:r>
              <a:rPr lang="cs-CZ" sz="3200" dirty="0" err="1"/>
              <a:t>Power</a:t>
            </a:r>
            <a:r>
              <a:rPr lang="cs-CZ" sz="3200" dirty="0"/>
              <a:t> </a:t>
            </a:r>
            <a:r>
              <a:rPr lang="cs-CZ" sz="3200" dirty="0" err="1"/>
              <a:t>Listenning</a:t>
            </a:r>
            <a:r>
              <a:rPr lang="cs-CZ" sz="3200" dirty="0" smtClean="0"/>
              <a:t>)</a:t>
            </a:r>
            <a:endParaRPr lang="en-US" sz="3200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584" y="1995615"/>
            <a:ext cx="7086546" cy="2799623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583" y="5373216"/>
            <a:ext cx="4154833" cy="521642"/>
          </a:xfrm>
          <a:prstGeom prst="rect">
            <a:avLst/>
          </a:prstGeom>
        </p:spPr>
      </p:pic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11D9-C911-4478-B759-77C8931A98E4}" type="datetime1">
              <a:rPr lang="cs-CZ" smtClean="0"/>
              <a:t>26. 11. 2019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73451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200" dirty="0"/>
              <a:t>Princip LPL (</a:t>
            </a:r>
            <a:r>
              <a:rPr lang="cs-CZ" sz="3200" dirty="0" err="1"/>
              <a:t>Low</a:t>
            </a:r>
            <a:r>
              <a:rPr lang="cs-CZ" sz="3200" dirty="0"/>
              <a:t> </a:t>
            </a:r>
            <a:r>
              <a:rPr lang="cs-CZ" sz="3200" dirty="0" err="1"/>
              <a:t>Power</a:t>
            </a:r>
            <a:r>
              <a:rPr lang="cs-CZ" sz="3200" dirty="0"/>
              <a:t> </a:t>
            </a:r>
            <a:r>
              <a:rPr lang="cs-CZ" sz="3200" dirty="0" err="1"/>
              <a:t>Listenning</a:t>
            </a:r>
            <a:r>
              <a:rPr lang="cs-CZ" sz="3200" dirty="0"/>
              <a:t>)</a:t>
            </a:r>
            <a:endParaRPr lang="en-US" sz="3200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600" y="2564904"/>
            <a:ext cx="7043459" cy="2938420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3693" y="5688853"/>
            <a:ext cx="3336613" cy="418914"/>
          </a:xfrm>
          <a:prstGeom prst="rect">
            <a:avLst/>
          </a:prstGeom>
        </p:spPr>
      </p:pic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0817C-213E-4BA0-908F-0705ECFECA83}" type="datetime1">
              <a:rPr lang="cs-CZ" smtClean="0"/>
              <a:t>26. 11. 2019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31977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200" dirty="0"/>
              <a:t>Princip LPL (</a:t>
            </a:r>
            <a:r>
              <a:rPr lang="cs-CZ" sz="3200" dirty="0" err="1"/>
              <a:t>Low</a:t>
            </a:r>
            <a:r>
              <a:rPr lang="cs-CZ" sz="3200" dirty="0"/>
              <a:t> </a:t>
            </a:r>
            <a:r>
              <a:rPr lang="cs-CZ" sz="3200" dirty="0" err="1"/>
              <a:t>Power</a:t>
            </a:r>
            <a:r>
              <a:rPr lang="cs-CZ" sz="3200" dirty="0"/>
              <a:t> </a:t>
            </a:r>
            <a:r>
              <a:rPr lang="cs-CZ" sz="3200" dirty="0" err="1"/>
              <a:t>Listenning</a:t>
            </a:r>
            <a:r>
              <a:rPr lang="cs-CZ" sz="3200" dirty="0"/>
              <a:t>)</a:t>
            </a:r>
            <a:endParaRPr lang="en-US" sz="3200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0270" y="3429000"/>
            <a:ext cx="7923460" cy="1689142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5589240"/>
            <a:ext cx="3030187" cy="380442"/>
          </a:xfrm>
          <a:prstGeom prst="rect">
            <a:avLst/>
          </a:prstGeom>
        </p:spPr>
      </p:pic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5927-091A-45BC-9B0F-F1FCF8FCC3E3}" type="datetime1">
              <a:rPr lang="cs-CZ" smtClean="0"/>
              <a:t>26. 11. 2019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62272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B-MAC (</a:t>
            </a:r>
            <a:r>
              <a:rPr lang="cs-CZ" dirty="0" err="1"/>
              <a:t>Berkeley</a:t>
            </a:r>
            <a:r>
              <a:rPr lang="cs-CZ" dirty="0"/>
              <a:t> MAC</a:t>
            </a:r>
            <a:r>
              <a:rPr lang="cs-CZ" dirty="0" smtClean="0"/>
              <a:t>)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cs-CZ" dirty="0"/>
              <a:t>Koncepce CCA (</a:t>
            </a:r>
            <a:r>
              <a:rPr lang="cs-CZ" dirty="0" err="1"/>
              <a:t>Clear</a:t>
            </a:r>
            <a:r>
              <a:rPr lang="cs-CZ" dirty="0"/>
              <a:t> </a:t>
            </a:r>
            <a:r>
              <a:rPr lang="cs-CZ" dirty="0" err="1"/>
              <a:t>Channel</a:t>
            </a:r>
            <a:r>
              <a:rPr lang="cs-CZ" dirty="0"/>
              <a:t> </a:t>
            </a:r>
            <a:r>
              <a:rPr lang="cs-CZ" dirty="0" err="1" smtClean="0"/>
              <a:t>Assessment</a:t>
            </a:r>
            <a:r>
              <a:rPr lang="cs-CZ" dirty="0"/>
              <a:t>)</a:t>
            </a:r>
            <a:endParaRPr lang="en-US" dirty="0"/>
          </a:p>
          <a:p>
            <a:r>
              <a:rPr lang="cs-CZ" dirty="0"/>
              <a:t>Používá LPL (</a:t>
            </a:r>
            <a:r>
              <a:rPr lang="cs-CZ" dirty="0" err="1"/>
              <a:t>Low</a:t>
            </a:r>
            <a:r>
              <a:rPr lang="cs-CZ" dirty="0"/>
              <a:t> </a:t>
            </a:r>
            <a:r>
              <a:rPr lang="cs-CZ" dirty="0" err="1"/>
              <a:t>Power</a:t>
            </a:r>
            <a:r>
              <a:rPr lang="cs-CZ" dirty="0"/>
              <a:t> </a:t>
            </a:r>
            <a:r>
              <a:rPr lang="cs-CZ" dirty="0" err="1"/>
              <a:t>Listenning</a:t>
            </a:r>
            <a:r>
              <a:rPr lang="cs-CZ" dirty="0"/>
              <a:t>)</a:t>
            </a:r>
            <a:endParaRPr lang="en-US" dirty="0"/>
          </a:p>
          <a:p>
            <a:r>
              <a:rPr lang="cs-CZ" dirty="0"/>
              <a:t>Dovede rozpoznat je-li </a:t>
            </a:r>
            <a:r>
              <a:rPr lang="cs-CZ" dirty="0" err="1"/>
              <a:t>konál</a:t>
            </a:r>
            <a:r>
              <a:rPr lang="cs-CZ" dirty="0"/>
              <a:t> obsazený nebo ne</a:t>
            </a:r>
            <a:endParaRPr lang="en-US" dirty="0"/>
          </a:p>
          <a:p>
            <a:r>
              <a:rPr lang="cs-CZ" dirty="0"/>
              <a:t>Automatické nastavení úrovně detekce šumu</a:t>
            </a:r>
            <a:endParaRPr lang="en-US" dirty="0"/>
          </a:p>
          <a:p>
            <a:r>
              <a:rPr lang="cs-CZ" dirty="0"/>
              <a:t>Používá vzorkování preambule pro výměnu dat</a:t>
            </a:r>
            <a:endParaRPr lang="en-US" dirty="0"/>
          </a:p>
          <a:p>
            <a:r>
              <a:rPr lang="cs-CZ" dirty="0"/>
              <a:t>Preambule neobsahuje cílovou adresu</a:t>
            </a:r>
            <a:endParaRPr lang="en-US" dirty="0"/>
          </a:p>
          <a:p>
            <a:r>
              <a:rPr lang="cs-CZ" dirty="0"/>
              <a:t>Aktivují se cílové i necílové stanice pokud se nepřijmou data</a:t>
            </a:r>
            <a:endParaRPr lang="en-US" dirty="0"/>
          </a:p>
          <a:p>
            <a:r>
              <a:rPr lang="cs-CZ" dirty="0"/>
              <a:t>Problém odposlouchávání</a:t>
            </a:r>
            <a:endParaRPr lang="en-US" dirty="0"/>
          </a:p>
          <a:p>
            <a:r>
              <a:rPr lang="cs-CZ" dirty="0"/>
              <a:t>Po příjmu cizí uzel data ignoruje a přechází do režimu spánku</a:t>
            </a:r>
            <a:endParaRPr lang="en-US" dirty="0"/>
          </a:p>
          <a:p>
            <a:r>
              <a:rPr lang="cs-CZ" dirty="0"/>
              <a:t>Režie navíc pro necílový uzel</a:t>
            </a:r>
            <a:endParaRPr lang="en-US" dirty="0"/>
          </a:p>
          <a:p>
            <a:r>
              <a:rPr lang="cs-CZ" dirty="0"/>
              <a:t>Nezbytné čekání a naslouchání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B2795-5C11-499D-94FF-F440CA810EF8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1255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B-MAC (</a:t>
            </a:r>
            <a:r>
              <a:rPr lang="cs-CZ" dirty="0" err="1"/>
              <a:t>Berkeley</a:t>
            </a:r>
            <a:r>
              <a:rPr lang="cs-CZ" dirty="0"/>
              <a:t> MAC)</a:t>
            </a:r>
            <a:endParaRPr lang="en-US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7257" y="1872832"/>
            <a:ext cx="6371772" cy="4116277"/>
          </a:xfrm>
          <a:prstGeom prst="rect">
            <a:avLst/>
          </a:prstGeom>
        </p:spPr>
      </p:pic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7430-DF93-476E-B680-9A978E50B061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10105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B-MAC+ (</a:t>
            </a:r>
            <a:r>
              <a:rPr lang="cs-CZ" dirty="0" err="1"/>
              <a:t>Berkeley</a:t>
            </a:r>
            <a:r>
              <a:rPr lang="cs-CZ" dirty="0"/>
              <a:t> MAC</a:t>
            </a:r>
            <a:r>
              <a:rPr lang="cs-CZ" dirty="0" smtClean="0"/>
              <a:t>+)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cs-CZ" dirty="0"/>
              <a:t>Rozšíření B-MAC</a:t>
            </a:r>
            <a:endParaRPr lang="en-US" dirty="0"/>
          </a:p>
          <a:p>
            <a:r>
              <a:rPr lang="cs-CZ" dirty="0"/>
              <a:t>Preambule je rozdělena do malých bloků obsahujících informaci</a:t>
            </a:r>
            <a:endParaRPr lang="en-US" dirty="0"/>
          </a:p>
          <a:p>
            <a:r>
              <a:rPr lang="cs-CZ" dirty="0"/>
              <a:t>Obsahuje počet bloků preambule, které zbývají do vysílání dat</a:t>
            </a:r>
            <a:endParaRPr lang="en-US" dirty="0"/>
          </a:p>
          <a:p>
            <a:r>
              <a:rPr lang="cs-CZ" dirty="0"/>
              <a:t>Obsahuje také cílovou adresu pro přenášená data</a:t>
            </a:r>
            <a:endParaRPr lang="en-US" dirty="0"/>
          </a:p>
          <a:p>
            <a:r>
              <a:rPr lang="cs-CZ" dirty="0"/>
              <a:t>Brání příjmu (zbytečnému naslouchání) </a:t>
            </a:r>
            <a:endParaRPr lang="en-US" dirty="0"/>
          </a:p>
          <a:p>
            <a:r>
              <a:rPr lang="cs-CZ" dirty="0"/>
              <a:t>Uzel se vzbudí až ve chvíli, kdy se vysílají data</a:t>
            </a:r>
            <a:endParaRPr lang="en-US" dirty="0"/>
          </a:p>
          <a:p>
            <a:r>
              <a:rPr lang="cs-CZ" dirty="0"/>
              <a:t>Cílová adresa v preambuli redukuje odposlouchávání</a:t>
            </a:r>
            <a:endParaRPr lang="en-US" dirty="0"/>
          </a:p>
          <a:p>
            <a:r>
              <a:rPr lang="cs-CZ" dirty="0"/>
              <a:t>Necílový uzel přechází do režimu spánku</a:t>
            </a:r>
            <a:endParaRPr lang="en-US" dirty="0"/>
          </a:p>
          <a:p>
            <a:r>
              <a:rPr lang="cs-CZ" dirty="0"/>
              <a:t>Redukuje i aktivní dobu pro cílový uzel</a:t>
            </a:r>
            <a:endParaRPr lang="en-US" dirty="0"/>
          </a:p>
          <a:p>
            <a:r>
              <a:rPr lang="cs-CZ" dirty="0"/>
              <a:t>Problém – vysílač neví, že už aktivoval přijímač</a:t>
            </a:r>
            <a:endParaRPr lang="en-US" dirty="0"/>
          </a:p>
          <a:p>
            <a:r>
              <a:rPr lang="cs-CZ" dirty="0"/>
              <a:t>Zvýšení režie vysílače</a:t>
            </a:r>
            <a:endParaRPr lang="en-US" dirty="0"/>
          </a:p>
          <a:p>
            <a:r>
              <a:rPr lang="cs-CZ" dirty="0"/>
              <a:t>Prodloužení doby latence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D6B67-F420-4ABD-9678-0499239D6CF2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47093673"/>
      </p:ext>
    </p:extLst>
  </p:cSld>
  <p:clrMapOvr>
    <a:masterClrMapping/>
  </p:clrMapOvr>
</p:sld>
</file>

<file path=ppt/theme/theme1.xml><?xml version="1.0" encoding="utf-8"?>
<a:theme xmlns:a="http://schemas.openxmlformats.org/drawingml/2006/main" name="06088808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Vlastní návrh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Vlastní návrh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06088808</Template>
  <TotalTime>600</TotalTime>
  <Words>917</Words>
  <Application>Microsoft Office PowerPoint</Application>
  <PresentationFormat>Předvádění na obrazovce (4:3)</PresentationFormat>
  <Paragraphs>283</Paragraphs>
  <Slides>36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3</vt:i4>
      </vt:variant>
      <vt:variant>
        <vt:lpstr>Nadpisy snímků</vt:lpstr>
      </vt:variant>
      <vt:variant>
        <vt:i4>36</vt:i4>
      </vt:variant>
    </vt:vector>
  </HeadingPairs>
  <TitlesOfParts>
    <vt:vector size="44" baseType="lpstr">
      <vt:lpstr>Arial</vt:lpstr>
      <vt:lpstr>Calibri</vt:lpstr>
      <vt:lpstr>Calibri Light</vt:lpstr>
      <vt:lpstr>Palatino Linotype</vt:lpstr>
      <vt:lpstr>Wingdings</vt:lpstr>
      <vt:lpstr>06088808</vt:lpstr>
      <vt:lpstr>Vlastní návrh</vt:lpstr>
      <vt:lpstr>1_Vlastní návrh</vt:lpstr>
      <vt:lpstr>Bezdrátové senzorické sítě MAC protokoly se vzorkováním preambule</vt:lpstr>
      <vt:lpstr>Princip úspory energie </vt:lpstr>
      <vt:lpstr>Princip vzorkování preambule</vt:lpstr>
      <vt:lpstr>Princip LPL (Low Power Listenning)</vt:lpstr>
      <vt:lpstr>Princip LPL (Low Power Listenning)</vt:lpstr>
      <vt:lpstr>Princip LPL (Low Power Listenning)</vt:lpstr>
      <vt:lpstr>B-MAC (Berkeley MAC)</vt:lpstr>
      <vt:lpstr>B-MAC (Berkeley MAC)</vt:lpstr>
      <vt:lpstr>B-MAC+ (Berkeley MAC+)</vt:lpstr>
      <vt:lpstr>B-MAC+ (Berkeley MAC+)</vt:lpstr>
      <vt:lpstr>X-MAC</vt:lpstr>
      <vt:lpstr>X-MAC</vt:lpstr>
      <vt:lpstr>X-MAC</vt:lpstr>
      <vt:lpstr>X-MAC/CA</vt:lpstr>
      <vt:lpstr>X-MAC/CA</vt:lpstr>
      <vt:lpstr>Wise-MAC</vt:lpstr>
      <vt:lpstr>Wise-MAC</vt:lpstr>
      <vt:lpstr>Wise-MAC</vt:lpstr>
      <vt:lpstr>RI-MAC</vt:lpstr>
      <vt:lpstr>RI-MAC</vt:lpstr>
      <vt:lpstr>RI-MAC</vt:lpstr>
      <vt:lpstr>RC-MAC</vt:lpstr>
      <vt:lpstr>RC-MAC</vt:lpstr>
      <vt:lpstr>STEM</vt:lpstr>
      <vt:lpstr>STEM</vt:lpstr>
      <vt:lpstr>STEM</vt:lpstr>
      <vt:lpstr>STEM</vt:lpstr>
      <vt:lpstr>CSMA-MPS</vt:lpstr>
      <vt:lpstr>CSMA-MPS</vt:lpstr>
      <vt:lpstr>C-MAC</vt:lpstr>
      <vt:lpstr>C-MAC</vt:lpstr>
      <vt:lpstr>A-MAC</vt:lpstr>
      <vt:lpstr>A-MAC</vt:lpstr>
      <vt:lpstr>A-MAC</vt:lpstr>
      <vt:lpstr>Vývoj protokolů se vzorkováním preambule</vt:lpstr>
      <vt:lpstr>Vývoj protokolů se vzorkováním preambule</vt:lpstr>
    </vt:vector>
  </TitlesOfParts>
  <Company>UWB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Název školicí prezentace</dc:title>
  <dc:creator>ledvina</dc:creator>
  <cp:lastModifiedBy>un331</cp:lastModifiedBy>
  <cp:revision>35</cp:revision>
  <dcterms:created xsi:type="dcterms:W3CDTF">2011-05-03T04:12:24Z</dcterms:created>
  <dcterms:modified xsi:type="dcterms:W3CDTF">2019-11-26T08:17:28Z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TC060888081029</vt:lpwstr>
  </property>
</Properties>
</file>