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4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9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6" autoAdjust="0"/>
    <p:restoredTop sz="90192" autoAdjust="0"/>
  </p:normalViewPr>
  <p:slideViewPr>
    <p:cSldViewPr showGuides="1">
      <p:cViewPr varScale="1">
        <p:scale>
          <a:sx n="99" d="100"/>
          <a:sy n="99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F9F1A94-A5DB-44B3-9D20-83A7A61D04D5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AD2CBA-3289-4316-9197-C4CB46944416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16C6F-9450-4B94-801A-9566947F943B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B5FB1-FE45-4091-A415-04699921DE8D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C5CD1-7959-4919-8995-83E328F08FAE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C84B9-17B8-46B1-AE41-8F0225FCDD58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92744-0D6B-43DD-B927-333A0D77059F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DB375-038F-4DFB-961E-11A5E013E7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F328D51-FEFC-452C-B9EF-9B2D3CD71C8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smtClean="0"/>
              <a:t>TDMA </a:t>
            </a:r>
            <a:br>
              <a:rPr lang="cs-CZ" smtClean="0"/>
            </a:br>
            <a:r>
              <a:rPr lang="en-US" smtClean="0"/>
              <a:t>Medium </a:t>
            </a:r>
            <a:r>
              <a:rPr lang="en-US" dirty="0" smtClean="0"/>
              <a:t>Access Control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 smtClean="0"/>
              <a:t>BSS-05-Bezdratove_site_TDMA</a:t>
            </a:r>
            <a:endParaRPr lang="cs-CZ" sz="2400" dirty="0"/>
          </a:p>
          <a:p>
            <a:r>
              <a:rPr lang="cs-CZ" sz="2400" dirty="0" smtClean="0"/>
              <a:t>Ing</a:t>
            </a:r>
            <a:r>
              <a:rPr lang="cs-CZ" sz="2400" dirty="0"/>
              <a:t>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 s bitovou mapou (BMA)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Operace jsou rozděleny do cyklů</a:t>
            </a:r>
            <a:endParaRPr lang="en-US" sz="2000" dirty="0"/>
          </a:p>
          <a:p>
            <a:pPr lvl="0"/>
            <a:r>
              <a:rPr lang="cs-CZ" sz="2000" dirty="0"/>
              <a:t>Každý cyklus je rozdělen na fázi vytvoření klastru a na fázi ustáleného stavu</a:t>
            </a:r>
            <a:endParaRPr lang="en-US" sz="2000" dirty="0"/>
          </a:p>
          <a:p>
            <a:pPr lvl="0"/>
            <a:r>
              <a:rPr lang="cs-CZ" sz="2000" dirty="0"/>
              <a:t>Ve fázi vytvoření klastru je určován řídicí uzel klastru na základě úrovně energie uzlů</a:t>
            </a:r>
            <a:endParaRPr lang="en-US" sz="2000" dirty="0"/>
          </a:p>
          <a:p>
            <a:pPr lvl="0"/>
            <a:r>
              <a:rPr lang="cs-CZ" sz="2000" dirty="0"/>
              <a:t>Používá se nenaléhající CSMA, vítězný uzel oznamuje </a:t>
            </a:r>
            <a:r>
              <a:rPr lang="cs-CZ" sz="2000" dirty="0" err="1"/>
              <a:t>broadcastem</a:t>
            </a:r>
            <a:r>
              <a:rPr lang="cs-CZ" sz="2000" dirty="0"/>
              <a:t> ostatním, že je vybrán</a:t>
            </a:r>
            <a:endParaRPr lang="en-US" sz="2000" dirty="0"/>
          </a:p>
          <a:p>
            <a:pPr lvl="0"/>
            <a:r>
              <a:rPr lang="cs-CZ" sz="2000" dirty="0"/>
              <a:t>Fáze ustáleného stavu je rozdělena na k – sekcí stejné délky</a:t>
            </a:r>
            <a:endParaRPr lang="en-US" sz="2000" dirty="0"/>
          </a:p>
          <a:p>
            <a:pPr lvl="0"/>
            <a:r>
              <a:rPr lang="cs-CZ" sz="2000" dirty="0"/>
              <a:t>Každá sekce obsahuje periodu soupeření, periodu přenosu zpráv a periodu </a:t>
            </a:r>
            <a:r>
              <a:rPr lang="cs-CZ" sz="2000" dirty="0" smtClean="0"/>
              <a:t>zahálení</a:t>
            </a: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03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 s bitovou mapou (BMA)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 smtClean="0"/>
              <a:t>Během </a:t>
            </a:r>
            <a:r>
              <a:rPr lang="cs-CZ" sz="2000" dirty="0"/>
              <a:t>periody soupeření mají všechny uzly zapnuté rádio</a:t>
            </a:r>
            <a:endParaRPr lang="en-US" sz="2000" dirty="0"/>
          </a:p>
          <a:p>
            <a:pPr lvl="0"/>
            <a:r>
              <a:rPr lang="cs-CZ" sz="2000" dirty="0"/>
              <a:t>Za obdobím soupeření následuje TDMA rozvrh - každému uzlu je přidělen určitý časový slot a uzly jej využijí pro přenos 1-bitové informace do řídicí stanice klastru, že budou v přiděleném slotu vysílat data.</a:t>
            </a:r>
            <a:endParaRPr lang="en-US" sz="2000" dirty="0"/>
          </a:p>
          <a:p>
            <a:pPr lvl="0"/>
            <a:r>
              <a:rPr lang="cs-CZ" sz="2000" dirty="0"/>
              <a:t>Na konci této periody má řídicí uzel klastru kompletní informaci o uzlech v síti</a:t>
            </a:r>
            <a:endParaRPr lang="en-US" sz="2000" dirty="0"/>
          </a:p>
          <a:p>
            <a:pPr lvl="0"/>
            <a:r>
              <a:rPr lang="cs-CZ" sz="2000" dirty="0"/>
              <a:t>Řídicí stanice klastru pošle </a:t>
            </a:r>
            <a:r>
              <a:rPr lang="cs-CZ" sz="2000" dirty="0" err="1"/>
              <a:t>broadcast</a:t>
            </a:r>
            <a:r>
              <a:rPr lang="cs-CZ" sz="2000" dirty="0"/>
              <a:t> s rozvrhem, kdy budou stanice vysílat svá data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34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 s bitovou mapou (BMA)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Systém ve fázi datových přenosů</a:t>
            </a:r>
            <a:endParaRPr lang="en-US" dirty="0"/>
          </a:p>
          <a:p>
            <a:pPr lvl="0"/>
            <a:r>
              <a:rPr lang="cs-CZ" sz="2000" dirty="0"/>
              <a:t>Během fáze datových přenosů zapnou všechny vysílající stanice rádio a pošlou řídicí stanici svá data v předem přidělených slotech. Všechny ostatní uzly rádio vypnou</a:t>
            </a:r>
            <a:endParaRPr lang="en-US" sz="2000" dirty="0"/>
          </a:p>
          <a:p>
            <a:pPr lvl="0"/>
            <a:r>
              <a:rPr lang="cs-CZ" sz="2000" dirty="0"/>
              <a:t>Po ukončení se opět odstartuje perioda soupeření</a:t>
            </a:r>
            <a:endParaRPr lang="en-US" sz="2000" dirty="0"/>
          </a:p>
          <a:p>
            <a:pPr lvl="0"/>
            <a:r>
              <a:rPr lang="cs-CZ" sz="2000" dirty="0"/>
              <a:t>Řídicí stanice klastru shromažďuje data ode všech stanic, agreguje je, komprimuje a odesílá je do základnové stanice.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251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 s bitovou mapou (BMA)</a:t>
            </a:r>
            <a:endParaRPr lang="en-US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13</a:t>
            </a:fld>
            <a:endParaRPr lang="cs-CZ"/>
          </a:p>
        </p:txBody>
      </p:sp>
      <p:pic>
        <p:nvPicPr>
          <p:cNvPr id="8" name="Obrázek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7543799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 s bitovou mapou (BMA)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</a:t>
            </a:r>
            <a:endParaRPr lang="en-US" dirty="0"/>
          </a:p>
          <a:p>
            <a:pPr lvl="1"/>
            <a:r>
              <a:rPr lang="cs-CZ" dirty="0"/>
              <a:t>Šetření energií</a:t>
            </a:r>
            <a:endParaRPr lang="en-US" dirty="0"/>
          </a:p>
          <a:p>
            <a:pPr lvl="1"/>
            <a:r>
              <a:rPr lang="cs-CZ" dirty="0"/>
              <a:t>Malá doba latence</a:t>
            </a:r>
            <a:endParaRPr lang="en-US" dirty="0"/>
          </a:p>
          <a:p>
            <a:pPr lvl="1"/>
            <a:r>
              <a:rPr lang="cs-CZ" dirty="0"/>
              <a:t>Dobré využití kapacity kanálu</a:t>
            </a:r>
            <a:endParaRPr lang="en-US" dirty="0"/>
          </a:p>
          <a:p>
            <a:r>
              <a:rPr lang="cs-CZ" dirty="0"/>
              <a:t>Nevýhody</a:t>
            </a:r>
            <a:endParaRPr lang="en-US" dirty="0"/>
          </a:p>
          <a:p>
            <a:pPr lvl="1"/>
            <a:r>
              <a:rPr lang="cs-CZ" dirty="0"/>
              <a:t>Hodí se pro malé a střední zatížení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91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Samo se organizující TDMA protokol pro WSN (SOTP)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Předpokládá se, že dosah základnové stanice je do všech senzorů</a:t>
            </a:r>
            <a:endParaRPr lang="en-US" sz="2400" dirty="0"/>
          </a:p>
          <a:p>
            <a:pPr lvl="0"/>
            <a:r>
              <a:rPr lang="cs-CZ" sz="2400" dirty="0"/>
              <a:t>Předpokládá se, že senzor může dosáhnout pouze ke svému sousedovi</a:t>
            </a:r>
            <a:endParaRPr lang="en-US" sz="2400" dirty="0"/>
          </a:p>
          <a:p>
            <a:pPr lvl="0"/>
            <a:r>
              <a:rPr lang="cs-CZ" sz="2400" dirty="0"/>
              <a:t>Čas je rozdělen do rámců a rámec do slotů</a:t>
            </a:r>
            <a:endParaRPr lang="en-US" sz="2400" dirty="0"/>
          </a:p>
          <a:p>
            <a:pPr lvl="0"/>
            <a:r>
              <a:rPr lang="cs-CZ" sz="2400" dirty="0"/>
              <a:t>Počet slotů v rámci je větší než počet senzorů v celé síti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831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Samo se organizující TDMA protokol pro WSN (SOTP)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000" dirty="0"/>
              <a:t>Operace SOTP v rámcích, každý rámec obsahuje jeden z pěti typů slotů</a:t>
            </a:r>
            <a:endParaRPr lang="en-US" sz="2000" dirty="0"/>
          </a:p>
          <a:p>
            <a:pPr lvl="0"/>
            <a:r>
              <a:rPr lang="cs-CZ" sz="1800" dirty="0" err="1"/>
              <a:t>Broadcasting</a:t>
            </a:r>
            <a:r>
              <a:rPr lang="cs-CZ" sz="1800" dirty="0"/>
              <a:t> slot (BR) – vždy první slot v rámci</a:t>
            </a:r>
            <a:endParaRPr lang="en-US" sz="1800" dirty="0"/>
          </a:p>
          <a:p>
            <a:pPr lvl="0"/>
            <a:r>
              <a:rPr lang="cs-CZ" sz="1800" dirty="0" err="1"/>
              <a:t>Carrier</a:t>
            </a:r>
            <a:r>
              <a:rPr lang="cs-CZ" sz="1800" dirty="0"/>
              <a:t> </a:t>
            </a:r>
            <a:r>
              <a:rPr lang="cs-CZ" sz="1800" dirty="0" err="1"/>
              <a:t>Sensing</a:t>
            </a:r>
            <a:r>
              <a:rPr lang="cs-CZ" sz="1800" dirty="0"/>
              <a:t> slot (CS) – vždy druhý slot v rámci</a:t>
            </a:r>
            <a:endParaRPr lang="en-US" sz="1800" dirty="0"/>
          </a:p>
          <a:p>
            <a:pPr lvl="0"/>
            <a:r>
              <a:rPr lang="cs-CZ" sz="1800" dirty="0" err="1"/>
              <a:t>Transmitting</a:t>
            </a:r>
            <a:r>
              <a:rPr lang="cs-CZ" sz="1800" dirty="0"/>
              <a:t> slot (TX)</a:t>
            </a:r>
            <a:endParaRPr lang="en-US" sz="1800" dirty="0"/>
          </a:p>
          <a:p>
            <a:pPr lvl="0"/>
            <a:r>
              <a:rPr lang="cs-CZ" sz="1800" dirty="0" err="1"/>
              <a:t>Receiving</a:t>
            </a:r>
            <a:r>
              <a:rPr lang="cs-CZ" sz="1800" dirty="0"/>
              <a:t> slot (RX)</a:t>
            </a:r>
            <a:endParaRPr lang="en-US" sz="1800" dirty="0"/>
          </a:p>
          <a:p>
            <a:pPr lvl="0"/>
            <a:r>
              <a:rPr lang="cs-CZ" sz="1800" dirty="0" err="1"/>
              <a:t>Idle</a:t>
            </a:r>
            <a:r>
              <a:rPr lang="cs-CZ" sz="1800" dirty="0"/>
              <a:t> slot (ID</a:t>
            </a:r>
            <a:r>
              <a:rPr lang="cs-CZ" sz="1800" dirty="0" smtClean="0"/>
              <a:t>)</a:t>
            </a:r>
            <a:endParaRPr lang="cs-CZ" sz="1800" dirty="0"/>
          </a:p>
          <a:p>
            <a:pPr marL="0" indent="0">
              <a:buNone/>
            </a:pPr>
            <a:r>
              <a:rPr lang="cs-CZ" sz="2000" dirty="0"/>
              <a:t>Každý uzel je v jednom ze tří stavů</a:t>
            </a:r>
            <a:endParaRPr lang="en-US" sz="2000" dirty="0"/>
          </a:p>
          <a:p>
            <a:pPr lvl="0"/>
            <a:r>
              <a:rPr lang="cs-CZ" sz="1800" dirty="0" err="1"/>
              <a:t>Searching</a:t>
            </a:r>
            <a:endParaRPr lang="en-US" sz="1800" dirty="0"/>
          </a:p>
          <a:p>
            <a:pPr lvl="0"/>
            <a:r>
              <a:rPr lang="cs-CZ" sz="1800" dirty="0" err="1"/>
              <a:t>Synchronized</a:t>
            </a:r>
            <a:endParaRPr lang="en-US" sz="1800" dirty="0"/>
          </a:p>
          <a:p>
            <a:pPr lvl="0"/>
            <a:r>
              <a:rPr lang="cs-CZ" sz="1800" dirty="0" err="1"/>
              <a:t>Registered</a:t>
            </a:r>
            <a:endParaRPr lang="en-US" sz="1800" dirty="0"/>
          </a:p>
          <a:p>
            <a:pPr lvl="0"/>
            <a:r>
              <a:rPr lang="cs-CZ" sz="1800" dirty="0" smtClean="0"/>
              <a:t>Pokud </a:t>
            </a:r>
            <a:r>
              <a:rPr lang="cs-CZ" sz="1800" dirty="0"/>
              <a:t>se uzel startuje, je v </a:t>
            </a:r>
            <a:r>
              <a:rPr lang="cs-CZ" sz="1800" dirty="0" err="1"/>
              <a:t>searching</a:t>
            </a:r>
            <a:r>
              <a:rPr lang="cs-CZ" sz="1800" dirty="0"/>
              <a:t> </a:t>
            </a:r>
            <a:r>
              <a:rPr lang="cs-CZ" sz="1800" dirty="0" err="1"/>
              <a:t>state</a:t>
            </a:r>
            <a:r>
              <a:rPr lang="cs-CZ" sz="1800" dirty="0"/>
              <a:t> (kromě základnové stanice, která je v </a:t>
            </a:r>
            <a:r>
              <a:rPr lang="cs-CZ" sz="1800" dirty="0" err="1"/>
              <a:t>registered</a:t>
            </a:r>
            <a:r>
              <a:rPr lang="cs-CZ" sz="1800" dirty="0"/>
              <a:t> </a:t>
            </a:r>
            <a:r>
              <a:rPr lang="cs-CZ" sz="1800" dirty="0" err="1"/>
              <a:t>state</a:t>
            </a:r>
            <a:r>
              <a:rPr lang="cs-CZ" sz="1800" dirty="0"/>
              <a:t>)</a:t>
            </a:r>
            <a:endParaRPr lang="en-US" sz="1800" dirty="0"/>
          </a:p>
          <a:p>
            <a:pPr lvl="0"/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11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Samo se organizující TDMA protokol pro WSN (SOTP)</a:t>
            </a:r>
            <a:endParaRPr lang="en-US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74" y="1844824"/>
            <a:ext cx="6493252" cy="35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Samo se organizující TDMA protokol pro WSN (SOTP)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err="1" smtClean="0"/>
              <a:t>Ka</a:t>
            </a:r>
            <a:r>
              <a:rPr lang="cs-CZ" sz="1800" dirty="0" err="1" smtClean="0"/>
              <a:t>ždý</a:t>
            </a:r>
            <a:r>
              <a:rPr lang="cs-CZ" sz="1800" dirty="0" smtClean="0"/>
              <a:t> uzel se při </a:t>
            </a:r>
            <a:r>
              <a:rPr lang="cs-CZ" sz="1800" dirty="0" err="1" smtClean="0"/>
              <a:t>bootování</a:t>
            </a:r>
            <a:r>
              <a:rPr lang="cs-CZ" sz="1800" dirty="0" smtClean="0"/>
              <a:t> nastaví do režimu </a:t>
            </a:r>
            <a:r>
              <a:rPr lang="cs-CZ" sz="1800" dirty="0" err="1" smtClean="0"/>
              <a:t>searching</a:t>
            </a:r>
            <a:r>
              <a:rPr lang="cs-CZ" sz="1800" dirty="0" smtClean="0"/>
              <a:t> </a:t>
            </a:r>
            <a:r>
              <a:rPr lang="cs-CZ" sz="1800" dirty="0" err="1" smtClean="0"/>
              <a:t>state</a:t>
            </a:r>
            <a:r>
              <a:rPr lang="cs-CZ" sz="1800" dirty="0" smtClean="0"/>
              <a:t>. Po přijetí SAP do </a:t>
            </a:r>
            <a:r>
              <a:rPr lang="cs-CZ" sz="1800" dirty="0" err="1" smtClean="0"/>
              <a:t>synchronized</a:t>
            </a:r>
            <a:r>
              <a:rPr lang="cs-CZ" sz="1800" dirty="0" smtClean="0"/>
              <a:t> </a:t>
            </a:r>
            <a:r>
              <a:rPr lang="cs-CZ" sz="1800" dirty="0" err="1" smtClean="0"/>
              <a:t>state</a:t>
            </a:r>
            <a:endParaRPr lang="cs-CZ" sz="1800" dirty="0" smtClean="0"/>
          </a:p>
          <a:p>
            <a:pPr lvl="0"/>
            <a:r>
              <a:rPr lang="cs-CZ" sz="1800" dirty="0" smtClean="0"/>
              <a:t>Základnová </a:t>
            </a:r>
            <a:r>
              <a:rPr lang="cs-CZ" sz="1800" dirty="0"/>
              <a:t>stanice periodicky vysílá slot </a:t>
            </a:r>
            <a:r>
              <a:rPr lang="cs-CZ" sz="1800" dirty="0" err="1"/>
              <a:t>allocation</a:t>
            </a:r>
            <a:r>
              <a:rPr lang="cs-CZ" sz="1800" dirty="0"/>
              <a:t> </a:t>
            </a:r>
            <a:r>
              <a:rPr lang="cs-CZ" sz="1800" dirty="0" err="1"/>
              <a:t>packet</a:t>
            </a:r>
            <a:r>
              <a:rPr lang="cs-CZ" sz="1800" dirty="0"/>
              <a:t> (SAP</a:t>
            </a:r>
            <a:r>
              <a:rPr lang="cs-CZ" sz="1800" dirty="0" smtClean="0"/>
              <a:t>) ve slotu BR (první). SAP obsahuje aktuální stav slotů a přidělení slotu podle předchozího požadavku</a:t>
            </a:r>
            <a:endParaRPr lang="en-US" sz="1800" dirty="0"/>
          </a:p>
          <a:p>
            <a:pPr lvl="0"/>
            <a:r>
              <a:rPr lang="cs-CZ" sz="1800" dirty="0"/>
              <a:t>Pokud tento paket přijme uzel ve stavu </a:t>
            </a:r>
            <a:r>
              <a:rPr lang="cs-CZ" sz="1800" dirty="0" err="1"/>
              <a:t>searching</a:t>
            </a:r>
            <a:r>
              <a:rPr lang="cs-CZ" sz="1800" dirty="0"/>
              <a:t>, přejde do stavu </a:t>
            </a:r>
            <a:r>
              <a:rPr lang="cs-CZ" sz="1800" dirty="0" err="1"/>
              <a:t>synchronized</a:t>
            </a:r>
            <a:r>
              <a:rPr lang="cs-CZ" sz="1800" dirty="0"/>
              <a:t> </a:t>
            </a:r>
            <a:r>
              <a:rPr lang="cs-CZ" sz="1800" dirty="0" err="1"/>
              <a:t>state</a:t>
            </a:r>
            <a:r>
              <a:rPr lang="cs-CZ" sz="1800" dirty="0"/>
              <a:t> a přidělí si jeden z neobsazených slotů, který bude jeho TX slot. Vybere si jeden ze svých registrovaných uzlů jako rodičovský uzel a odešle </a:t>
            </a:r>
            <a:r>
              <a:rPr lang="cs-CZ" sz="1800" dirty="0" err="1"/>
              <a:t>register</a:t>
            </a:r>
            <a:r>
              <a:rPr lang="cs-CZ" sz="1800" dirty="0"/>
              <a:t> (REG) paket.</a:t>
            </a:r>
            <a:endParaRPr lang="en-US" sz="1800" dirty="0"/>
          </a:p>
          <a:p>
            <a:pPr lvl="0"/>
            <a:r>
              <a:rPr lang="cs-CZ" sz="1800" dirty="0"/>
              <a:t>Základnová stanice přijme REG paket, přidělí slot a tuto informaci pošle v následujícím SAP paketu.</a:t>
            </a:r>
            <a:endParaRPr lang="en-US" sz="1800" dirty="0"/>
          </a:p>
          <a:p>
            <a:pPr lvl="0"/>
            <a:r>
              <a:rPr lang="cs-CZ" sz="1800" dirty="0"/>
              <a:t>Uzel po přijetí SAP přejde do stavu </a:t>
            </a:r>
            <a:r>
              <a:rPr lang="cs-CZ" sz="1800" dirty="0" err="1"/>
              <a:t>registered</a:t>
            </a:r>
            <a:r>
              <a:rPr lang="cs-CZ" sz="1800" dirty="0"/>
              <a:t>. V tomto stavu má jeden rodičovský uzel a několik uzlů potomků.</a:t>
            </a:r>
            <a:endParaRPr lang="en-US" sz="1800" dirty="0"/>
          </a:p>
          <a:p>
            <a:pPr lvl="0"/>
            <a:r>
              <a:rPr lang="cs-CZ" sz="1800" dirty="0"/>
              <a:t>TX sloty potomků nastaví jako své RX sloty.</a:t>
            </a:r>
            <a:endParaRPr lang="en-US" sz="1800" dirty="0"/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81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Samo se organizující TDMA protokol pro WSN (SOTP)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000" dirty="0"/>
              <a:t>Výhody</a:t>
            </a:r>
            <a:endParaRPr lang="en-US" sz="2000" dirty="0"/>
          </a:p>
          <a:p>
            <a:pPr lvl="0"/>
            <a:r>
              <a:rPr lang="cs-CZ" sz="2000" dirty="0"/>
              <a:t>Energeticky efektivní, protože používá čistou TDMA metodu</a:t>
            </a:r>
            <a:endParaRPr lang="en-US" sz="2000" dirty="0"/>
          </a:p>
          <a:p>
            <a:pPr lvl="0"/>
            <a:r>
              <a:rPr lang="cs-CZ" sz="2000" dirty="0"/>
              <a:t>Nepoužívá klastrovou architekturu</a:t>
            </a:r>
            <a:endParaRPr lang="en-US" sz="2000" dirty="0"/>
          </a:p>
          <a:p>
            <a:pPr lvl="0"/>
            <a:r>
              <a:rPr lang="cs-CZ" sz="2000" dirty="0"/>
              <a:t>Efektivně redukuje zpoždění</a:t>
            </a:r>
            <a:endParaRPr lang="en-US" sz="2000" dirty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r>
              <a:rPr lang="cs-CZ" sz="2000" dirty="0" smtClean="0"/>
              <a:t>Nevýhody</a:t>
            </a:r>
            <a:endParaRPr lang="en-US" sz="2000" dirty="0"/>
          </a:p>
          <a:p>
            <a:pPr lvl="0"/>
            <a:r>
              <a:rPr lang="cs-CZ" sz="2000" dirty="0"/>
              <a:t>Protokol předpokládá, že vysílání základnová stanice zahrnuje všechny uzly sítě.</a:t>
            </a:r>
            <a:endParaRPr lang="en-US" sz="2000" dirty="0"/>
          </a:p>
          <a:p>
            <a:pPr lvl="0"/>
            <a:r>
              <a:rPr lang="cs-CZ" sz="2000" dirty="0"/>
              <a:t>Agregace dat se nechává na vyšší úrovně a předpokládá se, že agregace a komprese nepřidá zpoždění při přenosech přes více uzlů.</a:t>
            </a:r>
            <a:endParaRPr lang="en-US" sz="2000" dirty="0"/>
          </a:p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3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Kategorie</a:t>
            </a:r>
            <a:r>
              <a:rPr lang="en-US" sz="3600" dirty="0" smtClean="0"/>
              <a:t> WSN MAC </a:t>
            </a:r>
            <a:r>
              <a:rPr lang="en-US" sz="3600" dirty="0" err="1" smtClean="0"/>
              <a:t>protokol</a:t>
            </a:r>
            <a:r>
              <a:rPr lang="cs-CZ" sz="3600" dirty="0"/>
              <a:t>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MAC protokoly pro bezdrátové sítě</a:t>
            </a:r>
            <a:endParaRPr lang="en-US" sz="2000" dirty="0"/>
          </a:p>
          <a:p>
            <a:pPr lvl="0"/>
            <a:r>
              <a:rPr lang="cs-CZ" sz="2400" dirty="0"/>
              <a:t>Centralizované</a:t>
            </a:r>
            <a:endParaRPr lang="en-US" sz="2000" dirty="0"/>
          </a:p>
          <a:p>
            <a:pPr lvl="1"/>
            <a:r>
              <a:rPr lang="cs-CZ" sz="2000" dirty="0"/>
              <a:t>Založené na rozvrhování (založené na plánování)</a:t>
            </a:r>
            <a:endParaRPr lang="en-US" sz="1800" dirty="0"/>
          </a:p>
          <a:p>
            <a:pPr lvl="2"/>
            <a:r>
              <a:rPr lang="cs-CZ" sz="1800" dirty="0"/>
              <a:t>S fixním přiřazením</a:t>
            </a:r>
            <a:endParaRPr lang="en-US" sz="1600" dirty="0"/>
          </a:p>
          <a:p>
            <a:pPr lvl="2"/>
            <a:r>
              <a:rPr lang="cs-CZ" sz="1800" dirty="0"/>
              <a:t>S přiřazením podle potřeby</a:t>
            </a:r>
            <a:endParaRPr lang="en-US" sz="1600" dirty="0"/>
          </a:p>
          <a:p>
            <a:pPr lvl="1"/>
            <a:r>
              <a:rPr lang="cs-CZ" sz="2000" dirty="0"/>
              <a:t>Založené na soupeření</a:t>
            </a:r>
            <a:endParaRPr lang="en-US" sz="1800" dirty="0"/>
          </a:p>
          <a:p>
            <a:pPr lvl="0"/>
            <a:r>
              <a:rPr lang="cs-CZ" sz="2400" dirty="0"/>
              <a:t>Distribuované</a:t>
            </a:r>
            <a:endParaRPr lang="en-US" sz="2000" dirty="0"/>
          </a:p>
          <a:p>
            <a:pPr lvl="1"/>
            <a:r>
              <a:rPr lang="cs-CZ" sz="2000" dirty="0"/>
              <a:t>Založené na rozvrhování (založené na plánování)</a:t>
            </a:r>
            <a:endParaRPr lang="en-US" sz="1800" dirty="0"/>
          </a:p>
          <a:p>
            <a:pPr lvl="2"/>
            <a:r>
              <a:rPr lang="cs-CZ" sz="1800" dirty="0"/>
              <a:t>S fixním přiřazením</a:t>
            </a:r>
            <a:endParaRPr lang="en-US" sz="1600" dirty="0"/>
          </a:p>
          <a:p>
            <a:pPr lvl="2"/>
            <a:r>
              <a:rPr lang="cs-CZ" sz="1800" dirty="0"/>
              <a:t>S přiřazením dle potřeby</a:t>
            </a:r>
            <a:endParaRPr lang="en-US" sz="1600" dirty="0"/>
          </a:p>
          <a:p>
            <a:pPr lvl="1"/>
            <a:r>
              <a:rPr lang="cs-CZ" sz="2000" dirty="0"/>
              <a:t>Založené na soupeření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62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2800" dirty="0" smtClean="0"/>
              <a:t>Protokol TDMA řízený událostmi</a:t>
            </a:r>
            <a:br>
              <a:rPr lang="cs-CZ" sz="2800" dirty="0" smtClean="0"/>
            </a:br>
            <a:r>
              <a:rPr lang="cs-CZ" sz="2800" dirty="0" err="1" smtClean="0"/>
              <a:t>Event</a:t>
            </a:r>
            <a:r>
              <a:rPr lang="cs-CZ" sz="2800" dirty="0" smtClean="0"/>
              <a:t> </a:t>
            </a:r>
            <a:r>
              <a:rPr lang="cs-CZ" sz="2800" dirty="0" err="1" smtClean="0"/>
              <a:t>Driven</a:t>
            </a:r>
            <a:r>
              <a:rPr lang="cs-CZ" sz="2800" dirty="0" smtClean="0"/>
              <a:t> TDMA </a:t>
            </a:r>
            <a:r>
              <a:rPr lang="cs-CZ" sz="2800" dirty="0" err="1" smtClean="0"/>
              <a:t>protocol</a:t>
            </a:r>
            <a:r>
              <a:rPr lang="cs-CZ" sz="2800" dirty="0" smtClean="0"/>
              <a:t> (ED-TDMA)</a:t>
            </a:r>
            <a:endParaRPr lang="en-US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Protokol je vhodný pro aplikace WNS řízené událostmi</a:t>
            </a:r>
            <a:endParaRPr lang="en-US" sz="2000" dirty="0"/>
          </a:p>
          <a:p>
            <a:pPr lvl="0"/>
            <a:r>
              <a:rPr lang="cs-CZ" sz="2000" dirty="0"/>
              <a:t>Zvyšuje využití komunikačního kanálu změnou délky rámce TDMA podle počtu zdrojových uzlů</a:t>
            </a:r>
            <a:endParaRPr lang="en-US" sz="2000" dirty="0"/>
          </a:p>
          <a:p>
            <a:pPr lvl="0"/>
            <a:r>
              <a:rPr lang="cs-CZ" sz="2000" dirty="0"/>
              <a:t>Šetří energii rozvrhováním TDMA s bitovou mapou</a:t>
            </a:r>
            <a:endParaRPr lang="en-US" sz="2000" dirty="0"/>
          </a:p>
          <a:p>
            <a:pPr lvl="0"/>
            <a:r>
              <a:rPr lang="cs-CZ" sz="2000" dirty="0"/>
              <a:t>ED-TDMA také využívá pokrytí uvnitř clusteru k prodloužení životnosti sítě a zlepšení škálovatelnosti systému</a:t>
            </a:r>
            <a:endParaRPr lang="en-US" sz="2000" dirty="0"/>
          </a:p>
          <a:p>
            <a:pPr lvl="0"/>
            <a:r>
              <a:rPr lang="cs-CZ" sz="2000" dirty="0"/>
              <a:t>Operace ED-TDMA jsou rozděleny do rund</a:t>
            </a:r>
            <a:endParaRPr lang="en-US" sz="2000" dirty="0"/>
          </a:p>
          <a:p>
            <a:pPr lvl="0"/>
            <a:r>
              <a:rPr lang="cs-CZ" sz="2000" dirty="0"/>
              <a:t>Každá runda začíná startovací fází (set-up) následovanou ustálenou fází</a:t>
            </a:r>
            <a:endParaRPr lang="en-US" sz="2000" dirty="0"/>
          </a:p>
          <a:p>
            <a:pPr lvl="0"/>
            <a:r>
              <a:rPr lang="cs-CZ" sz="2000" dirty="0"/>
              <a:t>Startovací fáze zahrnuje vytvoření klastru a synchronizaci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94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2800" dirty="0" smtClean="0"/>
              <a:t>Protokol TDMA řízený událostmi</a:t>
            </a:r>
            <a:br>
              <a:rPr lang="cs-CZ" sz="2800" dirty="0" smtClean="0"/>
            </a:br>
            <a:r>
              <a:rPr lang="cs-CZ" sz="2800" dirty="0" err="1" smtClean="0"/>
              <a:t>Event</a:t>
            </a:r>
            <a:r>
              <a:rPr lang="cs-CZ" sz="2800" dirty="0" smtClean="0"/>
              <a:t> </a:t>
            </a:r>
            <a:r>
              <a:rPr lang="cs-CZ" sz="2800" dirty="0" err="1" smtClean="0"/>
              <a:t>Driven</a:t>
            </a:r>
            <a:r>
              <a:rPr lang="cs-CZ" sz="2800" dirty="0" smtClean="0"/>
              <a:t> TDMA </a:t>
            </a:r>
            <a:r>
              <a:rPr lang="cs-CZ" sz="2800" dirty="0" err="1" smtClean="0"/>
              <a:t>protocol</a:t>
            </a:r>
            <a:r>
              <a:rPr lang="cs-CZ" sz="2800" dirty="0" smtClean="0"/>
              <a:t> (ED-TDMA)</a:t>
            </a:r>
            <a:endParaRPr lang="en-US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429817"/>
          </a:xfrm>
        </p:spPr>
        <p:txBody>
          <a:bodyPr/>
          <a:lstStyle/>
          <a:p>
            <a:pPr lvl="0"/>
            <a:r>
              <a:rPr lang="cs-CZ" sz="2000" dirty="0" smtClean="0"/>
              <a:t>TDMA </a:t>
            </a:r>
            <a:r>
              <a:rPr lang="cs-CZ" sz="2000" dirty="0"/>
              <a:t>rámec začíná rezervační fází, následuje TDMA rozvrhování a přenos dat</a:t>
            </a:r>
            <a:endParaRPr lang="en-US" sz="2000" dirty="0"/>
          </a:p>
          <a:p>
            <a:pPr lvl="0"/>
            <a:r>
              <a:rPr lang="cs-CZ" sz="2000" dirty="0"/>
              <a:t>Rezervační fáze obsahuje m </a:t>
            </a:r>
            <a:r>
              <a:rPr lang="cs-CZ" sz="2000" dirty="0" err="1"/>
              <a:t>minislotů</a:t>
            </a:r>
            <a:r>
              <a:rPr lang="cs-CZ" sz="2000" dirty="0"/>
              <a:t>, kde m je počet členů klastru.</a:t>
            </a:r>
            <a:endParaRPr lang="en-US" sz="2000" dirty="0"/>
          </a:p>
          <a:p>
            <a:pPr lvl="0"/>
            <a:r>
              <a:rPr lang="cs-CZ" sz="2000" dirty="0"/>
              <a:t>Uzel s největším ID zabírá první </a:t>
            </a:r>
            <a:r>
              <a:rPr lang="cs-CZ" sz="2000" dirty="0" err="1"/>
              <a:t>minislot</a:t>
            </a:r>
            <a:r>
              <a:rPr lang="cs-CZ" sz="2000" dirty="0"/>
              <a:t>, s nejmenší ID poslední</a:t>
            </a:r>
            <a:endParaRPr lang="en-US" sz="2000" dirty="0"/>
          </a:p>
          <a:p>
            <a:pPr lvl="0"/>
            <a:r>
              <a:rPr lang="cs-CZ" sz="2000" dirty="0"/>
              <a:t>Jestliže chce uzel odeslat data, pošle jednobitovou rezervační zprávu v RSV do řídicího uzlu klastru.</a:t>
            </a:r>
            <a:endParaRPr lang="en-US" sz="2000" dirty="0"/>
          </a:p>
          <a:p>
            <a:pPr lvl="0"/>
            <a:r>
              <a:rPr lang="cs-CZ" sz="2000" dirty="0"/>
              <a:t>Délka RSV je m bitů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21</a:t>
            </a:fld>
            <a:endParaRPr lang="cs-CZ"/>
          </a:p>
        </p:txBody>
      </p:sp>
      <p:pic>
        <p:nvPicPr>
          <p:cNvPr id="7" name="Obráze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080" y="4172526"/>
            <a:ext cx="7162328" cy="17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2800" dirty="0" smtClean="0"/>
              <a:t>Protokol TDMA řízený událostmi</a:t>
            </a:r>
            <a:br>
              <a:rPr lang="cs-CZ" sz="2800" dirty="0" smtClean="0"/>
            </a:br>
            <a:r>
              <a:rPr lang="cs-CZ" sz="2800" dirty="0" err="1" smtClean="0"/>
              <a:t>Event</a:t>
            </a:r>
            <a:r>
              <a:rPr lang="cs-CZ" sz="2800" dirty="0" smtClean="0"/>
              <a:t> </a:t>
            </a:r>
            <a:r>
              <a:rPr lang="cs-CZ" sz="2800" dirty="0" err="1" smtClean="0"/>
              <a:t>Driven</a:t>
            </a:r>
            <a:r>
              <a:rPr lang="cs-CZ" sz="2800" dirty="0" smtClean="0"/>
              <a:t> TDMA </a:t>
            </a:r>
            <a:r>
              <a:rPr lang="cs-CZ" sz="2800" dirty="0" err="1" smtClean="0"/>
              <a:t>protocol</a:t>
            </a:r>
            <a:r>
              <a:rPr lang="cs-CZ" sz="2800" dirty="0" smtClean="0"/>
              <a:t> (ED-TDMA)</a:t>
            </a:r>
            <a:endParaRPr lang="en-US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881"/>
          </a:xfrm>
        </p:spPr>
        <p:txBody>
          <a:bodyPr/>
          <a:lstStyle/>
          <a:p>
            <a:pPr lvl="0"/>
            <a:r>
              <a:rPr lang="cs-CZ" sz="2000" dirty="0"/>
              <a:t>Ve fázi rozvrhování vysílá řídicí uzel klastru rozvrhovací paket dle RSV z rezervační fáze.</a:t>
            </a:r>
            <a:endParaRPr lang="en-US" sz="2000" dirty="0"/>
          </a:p>
          <a:p>
            <a:pPr lvl="0"/>
            <a:r>
              <a:rPr lang="cs-CZ" sz="2000" dirty="0"/>
              <a:t>Rámec sestává ze dvou částí – prvních k bitů představuje potvrzení rezervace z předchozího rámce druhá část m bitů rezervaci současného rámce. </a:t>
            </a:r>
            <a:endParaRPr lang="cs-CZ" sz="2000" dirty="0" smtClean="0"/>
          </a:p>
          <a:p>
            <a:pPr lvl="0"/>
            <a:r>
              <a:rPr lang="cs-CZ" sz="2000" dirty="0" smtClean="0"/>
              <a:t>V</a:t>
            </a:r>
            <a:r>
              <a:rPr lang="cs-CZ" sz="2000" dirty="0"/>
              <a:t> přenosové fázi pošle uzel data do řídicí stanice klastru během svého datového slotu.</a:t>
            </a:r>
            <a:endParaRPr lang="en-US" sz="2000" dirty="0"/>
          </a:p>
          <a:p>
            <a:pPr lvl="0"/>
            <a:r>
              <a:rPr lang="cs-CZ" sz="2000" dirty="0"/>
              <a:t>Má-li uzel více dat k odeslání, může si rezervovat datový slot v rezervační části rámce.</a:t>
            </a:r>
            <a:endParaRPr lang="en-US" sz="2000" dirty="0"/>
          </a:p>
          <a:p>
            <a:pPr marL="0" indent="0">
              <a:buNone/>
            </a:pPr>
            <a:endParaRPr lang="cs-CZ" sz="2000" dirty="0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22</a:t>
            </a:fld>
            <a:endParaRPr lang="cs-CZ"/>
          </a:p>
        </p:txBody>
      </p:sp>
      <p:pic>
        <p:nvPicPr>
          <p:cNvPr id="8" name="Obrázek 7"/>
          <p:cNvPicPr/>
          <p:nvPr/>
        </p:nvPicPr>
        <p:blipFill>
          <a:blip r:embed="rId2"/>
          <a:stretch>
            <a:fillRect/>
          </a:stretch>
        </p:blipFill>
        <p:spPr>
          <a:xfrm>
            <a:off x="868179" y="4725144"/>
            <a:ext cx="6768752" cy="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2800" dirty="0" smtClean="0"/>
              <a:t>Protokol TDMA řízený událostmi</a:t>
            </a:r>
            <a:br>
              <a:rPr lang="cs-CZ" sz="2800" dirty="0" smtClean="0"/>
            </a:br>
            <a:r>
              <a:rPr lang="cs-CZ" sz="2800" dirty="0" err="1" smtClean="0"/>
              <a:t>Event</a:t>
            </a:r>
            <a:r>
              <a:rPr lang="cs-CZ" sz="2800" dirty="0" smtClean="0"/>
              <a:t> </a:t>
            </a:r>
            <a:r>
              <a:rPr lang="cs-CZ" sz="2800" dirty="0" err="1" smtClean="0"/>
              <a:t>Driven</a:t>
            </a:r>
            <a:r>
              <a:rPr lang="cs-CZ" sz="2800" dirty="0" smtClean="0"/>
              <a:t> TDMA </a:t>
            </a:r>
            <a:r>
              <a:rPr lang="cs-CZ" sz="2800" dirty="0" err="1" smtClean="0"/>
              <a:t>protocol</a:t>
            </a:r>
            <a:r>
              <a:rPr lang="cs-CZ" sz="2800" dirty="0" smtClean="0"/>
              <a:t> (ED-TDMA)</a:t>
            </a:r>
            <a:endParaRPr lang="en-US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000" dirty="0"/>
              <a:t>Výhody</a:t>
            </a:r>
            <a:endParaRPr lang="en-US" sz="2000" dirty="0"/>
          </a:p>
          <a:p>
            <a:pPr lvl="0"/>
            <a:r>
              <a:rPr lang="cs-CZ" sz="2000" dirty="0"/>
              <a:t>Spotřeba energie je redukována v každém uzlu takže se prodlužuje životnost sítě</a:t>
            </a:r>
            <a:endParaRPr lang="en-US" sz="2000" dirty="0"/>
          </a:p>
          <a:p>
            <a:pPr lvl="0"/>
            <a:r>
              <a:rPr lang="cs-CZ" sz="2000" dirty="0"/>
              <a:t>Protokol funguje lépe pro událostmi řízené aplikace, pro husté sítě s malou zátěží.</a:t>
            </a:r>
            <a:endParaRPr lang="en-US" sz="2000" dirty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r>
              <a:rPr lang="cs-CZ" sz="2000" dirty="0" smtClean="0"/>
              <a:t>Nevýhody</a:t>
            </a:r>
            <a:endParaRPr lang="en-US" sz="2000" dirty="0"/>
          </a:p>
          <a:p>
            <a:pPr lvl="0"/>
            <a:r>
              <a:rPr lang="cs-CZ" sz="2000" dirty="0"/>
              <a:t>Spotřeba energie závisí na velikosti monitorované oblasti.</a:t>
            </a:r>
            <a:endParaRPr lang="en-US" sz="2000" dirty="0"/>
          </a:p>
          <a:p>
            <a:pPr lvl="0"/>
            <a:r>
              <a:rPr lang="cs-CZ" sz="2000" dirty="0"/>
              <a:t>Jedná se o protokol založený na klastrech, má větší režii spojenou s managementem klastru a časovou synchronizací.</a:t>
            </a:r>
            <a:endParaRPr lang="en-US" sz="2000" dirty="0"/>
          </a:p>
          <a:p>
            <a:pPr lvl="0"/>
            <a:r>
              <a:rPr lang="cs-CZ" sz="2000" dirty="0"/>
              <a:t>S rozšiřováním oblasti klesá energetická efektivita.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28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Distribuované TDMA protokoly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Neexistuje centrální uzel</a:t>
            </a:r>
            <a:endParaRPr lang="en-US" sz="2000" dirty="0"/>
          </a:p>
          <a:p>
            <a:pPr lvl="1"/>
            <a:r>
              <a:rPr lang="cs-CZ" dirty="0"/>
              <a:t>Rozvrhování je založeno na lokálních informacích v jednotlivých uzlech</a:t>
            </a:r>
            <a:endParaRPr lang="en-US" sz="2000" dirty="0"/>
          </a:p>
          <a:p>
            <a:pPr lvl="1"/>
            <a:r>
              <a:rPr lang="cs-CZ" dirty="0"/>
              <a:t>Výměna informací je daleko slabší než v případě centralizovaného řízení</a:t>
            </a:r>
            <a:endParaRPr lang="en-US" sz="2000" dirty="0"/>
          </a:p>
          <a:p>
            <a:pPr lvl="1"/>
            <a:r>
              <a:rPr lang="cs-CZ" dirty="0"/>
              <a:t>Příklady protokolů</a:t>
            </a:r>
            <a:endParaRPr lang="en-US" sz="2000" dirty="0"/>
          </a:p>
          <a:p>
            <a:pPr lvl="2"/>
            <a:r>
              <a:rPr lang="cs-CZ" dirty="0" err="1"/>
              <a:t>Self-Organizing</a:t>
            </a:r>
            <a:r>
              <a:rPr lang="cs-CZ" dirty="0"/>
              <a:t> Medium </a:t>
            </a:r>
            <a:r>
              <a:rPr lang="cs-CZ" dirty="0" err="1"/>
              <a:t>Acess</a:t>
            </a:r>
            <a:r>
              <a:rPr lang="cs-CZ" dirty="0"/>
              <a:t> </a:t>
            </a:r>
            <a:r>
              <a:rPr lang="cs-CZ" dirty="0" err="1"/>
              <a:t>Protocol</a:t>
            </a:r>
            <a:r>
              <a:rPr lang="cs-CZ" dirty="0"/>
              <a:t> (SMACS)</a:t>
            </a:r>
            <a:endParaRPr lang="en-US" sz="1800" dirty="0"/>
          </a:p>
          <a:p>
            <a:pPr lvl="2"/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Aware</a:t>
            </a:r>
            <a:r>
              <a:rPr lang="cs-CZ" dirty="0"/>
              <a:t> </a:t>
            </a:r>
            <a:r>
              <a:rPr lang="cs-CZ" dirty="0" err="1"/>
              <a:t>Clustered</a:t>
            </a:r>
            <a:r>
              <a:rPr lang="cs-CZ" dirty="0"/>
              <a:t> TDMA (PACT)</a:t>
            </a:r>
            <a:endParaRPr lang="en-US" sz="1800" dirty="0"/>
          </a:p>
          <a:p>
            <a:pPr lvl="2"/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Energy-Aware</a:t>
            </a:r>
            <a:r>
              <a:rPr lang="cs-CZ" dirty="0"/>
              <a:t> MAC </a:t>
            </a:r>
            <a:r>
              <a:rPr lang="cs-CZ" dirty="0" err="1"/>
              <a:t>Protocol</a:t>
            </a:r>
            <a:r>
              <a:rPr lang="cs-CZ" dirty="0"/>
              <a:t> (DE-MAC)</a:t>
            </a:r>
            <a:endParaRPr lang="en-US" sz="1800" dirty="0"/>
          </a:p>
          <a:p>
            <a:pPr lvl="2"/>
            <a:r>
              <a:rPr lang="cs-CZ" dirty="0" err="1"/>
              <a:t>Trafic</a:t>
            </a:r>
            <a:r>
              <a:rPr lang="cs-CZ" dirty="0"/>
              <a:t> </a:t>
            </a:r>
            <a:r>
              <a:rPr lang="cs-CZ" dirty="0" err="1"/>
              <a:t>Adaptive</a:t>
            </a:r>
            <a:r>
              <a:rPr lang="cs-CZ" dirty="0"/>
              <a:t> MAC </a:t>
            </a:r>
            <a:r>
              <a:rPr lang="cs-CZ" dirty="0" err="1"/>
              <a:t>Protocol</a:t>
            </a:r>
            <a:r>
              <a:rPr lang="cs-CZ" dirty="0"/>
              <a:t> (TRAMA)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070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Self-organizing</a:t>
            </a:r>
            <a:r>
              <a:rPr lang="cs-CZ" sz="3600" dirty="0" smtClean="0"/>
              <a:t> Medium Access </a:t>
            </a:r>
            <a:r>
              <a:rPr lang="cs-CZ" sz="3600" dirty="0" err="1" smtClean="0"/>
              <a:t>Control</a:t>
            </a:r>
            <a:r>
              <a:rPr lang="cs-CZ" sz="3600" dirty="0" smtClean="0"/>
              <a:t> (SMACS)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Distribuovaný MAC protokol, uzly vyhledávají své sousedy, vytváří plány pro komunikaci s nimi bez potřeby lokálních nebo globálních hlavních uzlů</a:t>
            </a:r>
            <a:endParaRPr lang="en-US" sz="2400" dirty="0"/>
          </a:p>
          <a:p>
            <a:pPr lvl="0"/>
            <a:r>
              <a:rPr lang="cs-CZ" sz="2400" dirty="0"/>
              <a:t>Každý uzel je schopen zapínat a vypínat rádio, i přepínat nosnou frekvenci do různých pásem podle potřeby</a:t>
            </a:r>
            <a:endParaRPr lang="en-US" sz="2400" dirty="0"/>
          </a:p>
          <a:p>
            <a:pPr lvl="0"/>
            <a:r>
              <a:rPr lang="cs-CZ" sz="2400" dirty="0"/>
              <a:t>Během doby slyší všechny uzly své sousedy, tak že jsou schopné vytvořit spojenou síť a nalézt alespoň jednu cestu přes mezilehlé uzly mezi dvěma libovolnými </a:t>
            </a:r>
            <a:r>
              <a:rPr lang="cs-CZ" sz="2400" dirty="0" smtClean="0"/>
              <a:t>uzly</a:t>
            </a:r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973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Self-organizing</a:t>
            </a:r>
            <a:r>
              <a:rPr lang="cs-CZ" sz="3600" dirty="0" smtClean="0"/>
              <a:t> Medium Access </a:t>
            </a:r>
            <a:r>
              <a:rPr lang="cs-CZ" sz="3600" dirty="0" err="1" smtClean="0"/>
              <a:t>Control</a:t>
            </a:r>
            <a:r>
              <a:rPr lang="cs-CZ" sz="3600" dirty="0" smtClean="0"/>
              <a:t> (SMACS)</a:t>
            </a:r>
            <a:endParaRPr lang="en-US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26</a:t>
            </a:fld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20" y="1494152"/>
            <a:ext cx="7355160" cy="46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Self-organizing</a:t>
            </a:r>
            <a:r>
              <a:rPr lang="cs-CZ" sz="3600" dirty="0" smtClean="0"/>
              <a:t> Medium Access </a:t>
            </a:r>
            <a:r>
              <a:rPr lang="cs-CZ" sz="3600" dirty="0" err="1" smtClean="0"/>
              <a:t>Control</a:t>
            </a:r>
            <a:r>
              <a:rPr lang="cs-CZ" sz="3600" dirty="0" smtClean="0"/>
              <a:t> (SMACS)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Pro </a:t>
            </a:r>
            <a:r>
              <a:rPr lang="cs-CZ" sz="2400" dirty="0"/>
              <a:t>přiřazení časových slotů jednotlivým linkám se využívá pouze částečná informace o rádiové konektivitě v blízkosti uzlů</a:t>
            </a:r>
            <a:endParaRPr lang="en-US" sz="2400" dirty="0"/>
          </a:p>
          <a:p>
            <a:pPr lvl="0"/>
            <a:r>
              <a:rPr lang="cs-CZ" sz="2400" dirty="0"/>
              <a:t>Každý uzel udržuje super-</a:t>
            </a:r>
            <a:r>
              <a:rPr lang="cs-CZ" sz="2400" dirty="0" err="1"/>
              <a:t>frame</a:t>
            </a:r>
            <a:r>
              <a:rPr lang="cs-CZ" sz="2400" dirty="0"/>
              <a:t> ve kterém je uvedeno plánování časových slotů ke komunikaci se známými sousedy</a:t>
            </a:r>
            <a:endParaRPr lang="en-US" sz="2400" dirty="0"/>
          </a:p>
          <a:p>
            <a:pPr lvl="0"/>
            <a:r>
              <a:rPr lang="cs-CZ" sz="2400" dirty="0"/>
              <a:t>Každý slot je přiřazen jednomu sousedu, využívá náhodně vybranou frekvenci </a:t>
            </a:r>
            <a:endParaRPr lang="en-US" sz="2400" dirty="0"/>
          </a:p>
          <a:p>
            <a:pPr lvl="0"/>
            <a:r>
              <a:rPr lang="cs-CZ" sz="2400" dirty="0"/>
              <a:t>Spojení se sousedním uzlem se nazývá linka</a:t>
            </a:r>
            <a:endParaRPr lang="en-US" sz="2400" dirty="0"/>
          </a:p>
          <a:p>
            <a:pPr lvl="0"/>
            <a:r>
              <a:rPr lang="cs-CZ" sz="2400" dirty="0"/>
              <a:t>Po vytvoření linky uzel ví, kdy má vysílač zapnout i vypnout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4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Self-organizing</a:t>
            </a:r>
            <a:r>
              <a:rPr lang="cs-CZ" sz="3600" dirty="0" smtClean="0"/>
              <a:t> Medium Access </a:t>
            </a:r>
            <a:r>
              <a:rPr lang="cs-CZ" sz="3600" dirty="0" err="1" smtClean="0"/>
              <a:t>Control</a:t>
            </a:r>
            <a:r>
              <a:rPr lang="cs-CZ" sz="3600" dirty="0" smtClean="0"/>
              <a:t> (SMACS)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dirty="0"/>
              <a:t>Výhody</a:t>
            </a:r>
            <a:endParaRPr lang="en-US" sz="2400" dirty="0"/>
          </a:p>
          <a:p>
            <a:pPr lvl="0"/>
            <a:r>
              <a:rPr lang="cs-CZ" sz="2400" dirty="0"/>
              <a:t>Vytvoření linek není vázáno na výměnu informací o globální konektivitě</a:t>
            </a:r>
            <a:endParaRPr lang="en-US" sz="2400" dirty="0"/>
          </a:p>
          <a:p>
            <a:pPr marL="0" indent="0">
              <a:buNone/>
            </a:pP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Nevýhody </a:t>
            </a:r>
            <a:endParaRPr lang="en-US" sz="2400" dirty="0"/>
          </a:p>
          <a:p>
            <a:pPr lvl="0"/>
            <a:r>
              <a:rPr lang="cs-CZ" sz="2400" dirty="0"/>
              <a:t>Nevýhodou je špatné využití šířky pásma.</a:t>
            </a:r>
            <a:endParaRPr lang="en-US" sz="2400" dirty="0"/>
          </a:p>
          <a:p>
            <a:pPr lvl="0"/>
            <a:r>
              <a:rPr lang="cs-CZ" sz="2400" dirty="0"/>
              <a:t>Pokud uzel komunikuje pouze s jedním sousedem, nemůže využít časové sloty pro komunikaci s ostatními sousedy.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79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err="1"/>
              <a:t>Power</a:t>
            </a:r>
            <a:r>
              <a:rPr lang="cs-CZ" sz="2400" dirty="0"/>
              <a:t> </a:t>
            </a:r>
            <a:r>
              <a:rPr lang="cs-CZ" sz="2400" dirty="0" err="1"/>
              <a:t>Aware</a:t>
            </a:r>
            <a:r>
              <a:rPr lang="cs-CZ" sz="2400" dirty="0"/>
              <a:t> </a:t>
            </a:r>
            <a:r>
              <a:rPr lang="cs-CZ" sz="2400" dirty="0" err="1"/>
              <a:t>Clustered</a:t>
            </a:r>
            <a:r>
              <a:rPr lang="cs-CZ" sz="2400" dirty="0"/>
              <a:t> </a:t>
            </a:r>
            <a:r>
              <a:rPr lang="cs-CZ" sz="2400" dirty="0" err="1"/>
              <a:t>Time</a:t>
            </a:r>
            <a:r>
              <a:rPr lang="cs-CZ" sz="2400" dirty="0"/>
              <a:t> </a:t>
            </a:r>
            <a:r>
              <a:rPr lang="cs-CZ" sz="2400" dirty="0" err="1"/>
              <a:t>Division</a:t>
            </a:r>
            <a:r>
              <a:rPr lang="cs-CZ" sz="2400" dirty="0"/>
              <a:t> </a:t>
            </a:r>
            <a:r>
              <a:rPr lang="cs-CZ" sz="2400" dirty="0" err="1"/>
              <a:t>Multiple</a:t>
            </a:r>
            <a:r>
              <a:rPr lang="cs-CZ" sz="2400" dirty="0"/>
              <a:t> Access (PACT) byl navržen v roce 2001 pro sítě s clustery vícestupňové topologie.</a:t>
            </a:r>
            <a:endParaRPr lang="en-US" sz="2000" dirty="0"/>
          </a:p>
          <a:p>
            <a:pPr lvl="0"/>
            <a:r>
              <a:rPr lang="cs-CZ" sz="2400" dirty="0"/>
              <a:t>PACT využívá koncepci pasivního shlukování, kde jsou uzly schopné vystupovat jako komunikační uzly páteře.</a:t>
            </a:r>
            <a:endParaRPr lang="en-US" sz="2000" dirty="0"/>
          </a:p>
          <a:p>
            <a:pPr lvl="0"/>
            <a:r>
              <a:rPr lang="cs-CZ" sz="2400" dirty="0"/>
              <a:t>V zásadě existují tři typy uzlů, a to </a:t>
            </a:r>
            <a:endParaRPr lang="en-US" sz="2000" dirty="0"/>
          </a:p>
          <a:p>
            <a:pPr lvl="1"/>
            <a:r>
              <a:rPr lang="cs-CZ" sz="2000" dirty="0"/>
              <a:t>řídicí uzel klastru, </a:t>
            </a:r>
            <a:endParaRPr lang="en-US" sz="1800" dirty="0"/>
          </a:p>
          <a:p>
            <a:pPr lvl="1"/>
            <a:r>
              <a:rPr lang="cs-CZ" sz="2000" dirty="0"/>
              <a:t>brána a </a:t>
            </a:r>
            <a:endParaRPr lang="en-US" sz="1800" dirty="0"/>
          </a:p>
          <a:p>
            <a:pPr lvl="1"/>
            <a:r>
              <a:rPr lang="cs-CZ" sz="2000" dirty="0"/>
              <a:t>obyčejný uzel. </a:t>
            </a: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41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protokoly založené na soupeření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sz="2000" dirty="0"/>
              <a:t>Všechny uzly sdílí společné komunikační medium a soupeří o přístup k němu</a:t>
            </a:r>
            <a:endParaRPr lang="en-US" sz="1800" dirty="0"/>
          </a:p>
          <a:p>
            <a:pPr lvl="1"/>
            <a:r>
              <a:rPr lang="cs-CZ" sz="2000" dirty="0"/>
              <a:t>Během procesu soupeření může dojít ke kolizi</a:t>
            </a:r>
            <a:endParaRPr lang="en-US" sz="1800" dirty="0"/>
          </a:p>
          <a:p>
            <a:pPr lvl="1"/>
            <a:r>
              <a:rPr lang="cs-CZ" sz="2000" dirty="0"/>
              <a:t>Aby se kolizi předešlo, může být sdílený přístup koordinován na základě pravděpodobnosti.</a:t>
            </a:r>
            <a:endParaRPr lang="en-US" sz="1800" dirty="0"/>
          </a:p>
          <a:p>
            <a:pPr lvl="1"/>
            <a:r>
              <a:rPr lang="cs-CZ" sz="2000" dirty="0"/>
              <a:t>Vysílající uzel naslouchá před vysíláním </a:t>
            </a:r>
            <a:endParaRPr lang="en-US" sz="1800" dirty="0"/>
          </a:p>
          <a:p>
            <a:pPr lvl="1"/>
            <a:r>
              <a:rPr lang="cs-CZ" sz="2000" dirty="0"/>
              <a:t>Pokud je komunikační medium obsazeno, počká náhodně zvolený čas a o přístup se pokusí znovu</a:t>
            </a:r>
            <a:endParaRPr lang="en-US" sz="1800" dirty="0"/>
          </a:p>
          <a:p>
            <a:pPr lvl="1"/>
            <a:r>
              <a:rPr lang="cs-CZ" sz="2000" dirty="0"/>
              <a:t>Příkladem takovéto sítě je ALOHA (</a:t>
            </a:r>
            <a:r>
              <a:rPr lang="cs-CZ" sz="2000" dirty="0" err="1"/>
              <a:t>Addaptive</a:t>
            </a:r>
            <a:r>
              <a:rPr lang="cs-CZ" sz="2000" dirty="0"/>
              <a:t> Link On-line </a:t>
            </a:r>
            <a:r>
              <a:rPr lang="cs-CZ" sz="2000" dirty="0" err="1"/>
              <a:t>Hawaii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r>
              <a:rPr lang="cs-CZ" sz="2000" dirty="0"/>
              <a:t>)</a:t>
            </a:r>
            <a:endParaRPr lang="en-US" sz="1800" dirty="0"/>
          </a:p>
          <a:p>
            <a:pPr lvl="1"/>
            <a:r>
              <a:rPr lang="cs-CZ" sz="2000" dirty="0"/>
              <a:t>Nebo CSMA (</a:t>
            </a:r>
            <a:r>
              <a:rPr lang="cs-CZ" sz="2000" dirty="0" err="1"/>
              <a:t>Carrier</a:t>
            </a:r>
            <a:r>
              <a:rPr lang="cs-CZ" sz="2000" dirty="0"/>
              <a:t> </a:t>
            </a:r>
            <a:r>
              <a:rPr lang="cs-CZ" sz="2000" dirty="0" err="1"/>
              <a:t>Sense</a:t>
            </a:r>
            <a:r>
              <a:rPr lang="cs-CZ" sz="2000" dirty="0"/>
              <a:t> </a:t>
            </a:r>
            <a:r>
              <a:rPr lang="cs-CZ" sz="2000" dirty="0" err="1"/>
              <a:t>Multiple</a:t>
            </a:r>
            <a:r>
              <a:rPr lang="cs-CZ" sz="2000" dirty="0"/>
              <a:t> Access)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653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Brána </a:t>
            </a:r>
            <a:r>
              <a:rPr lang="cs-CZ" sz="2400" dirty="0"/>
              <a:t>se používá k výměně zpráv mezi klastry.</a:t>
            </a:r>
            <a:endParaRPr lang="en-US" sz="2000" dirty="0"/>
          </a:p>
          <a:p>
            <a:pPr lvl="0"/>
            <a:r>
              <a:rPr lang="cs-CZ" sz="2400" dirty="0"/>
              <a:t>K výběru brány se používá jednoduchý algoritmus výběru, který je založen na kritériu, kdy se vybere uzel s nejvyšším počtem odlišných řídicích uzlů.</a:t>
            </a:r>
            <a:endParaRPr lang="en-US" sz="2000" dirty="0"/>
          </a:p>
          <a:p>
            <a:pPr lvl="0"/>
            <a:r>
              <a:rPr lang="cs-CZ" sz="2400" dirty="0"/>
              <a:t>Aby se snížila spotřeba energie uzlu v rámci clusteru, je role řídicího uzlu klastru a brány cyklicky obměňována.</a:t>
            </a:r>
            <a:endParaRPr lang="en-US" sz="2000" dirty="0"/>
          </a:p>
          <a:p>
            <a:pPr lvl="0"/>
            <a:r>
              <a:rPr lang="cs-CZ" sz="2400" dirty="0"/>
              <a:t>Kromě toho je pracovní cyklus každého uzlu přizpůsoben situaci v síti, kdy jsou během neaktivních období vysílače vypnuty</a:t>
            </a:r>
            <a:r>
              <a:rPr lang="cs-CZ" sz="2400" dirty="0" smtClean="0"/>
              <a:t>.</a:t>
            </a: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09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Existují </a:t>
            </a:r>
            <a:r>
              <a:rPr lang="cs-CZ" sz="2400" dirty="0"/>
              <a:t>dvě schémata pro přidělování slotů, označované jako  – aktivace uzlu a aktivace linky</a:t>
            </a:r>
            <a:endParaRPr lang="en-US" sz="2000" dirty="0"/>
          </a:p>
          <a:p>
            <a:pPr lvl="0"/>
            <a:r>
              <a:rPr lang="cs-CZ" sz="2400" dirty="0"/>
              <a:t>Pro schéma aktivace uzlu je každému uzlu přiřazen jeden časový slot v každém TDMA rámci a uzel může využít tento slot k vysílání libovolnému sousedu.</a:t>
            </a:r>
            <a:endParaRPr lang="en-US" sz="2000" dirty="0"/>
          </a:p>
          <a:p>
            <a:pPr lvl="0"/>
            <a:r>
              <a:rPr lang="cs-CZ" sz="2400" dirty="0"/>
              <a:t>Schéma alokace linky přiřadí časový slot pro každou přímou linku</a:t>
            </a:r>
            <a:endParaRPr lang="en-US" sz="2000" dirty="0"/>
          </a:p>
          <a:p>
            <a:pPr lvl="0"/>
            <a:r>
              <a:rPr lang="cs-CZ" sz="2400" dirty="0"/>
              <a:t>Uzel může přenášet paket pro svého souseda pouze během časového slotu přidělenému přímé lince pro tohoto souseda.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7491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32</a:t>
            </a:fld>
            <a:endParaRPr lang="cs-CZ"/>
          </a:p>
        </p:txBody>
      </p:sp>
      <p:pic>
        <p:nvPicPr>
          <p:cNvPr id="8" name="Obrázek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12068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33</a:t>
            </a:fld>
            <a:endParaRPr lang="cs-CZ"/>
          </a:p>
        </p:txBody>
      </p:sp>
      <p:pic>
        <p:nvPicPr>
          <p:cNvPr id="7" name="Obráze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4460" y="1561982"/>
            <a:ext cx="5949280" cy="46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Každý rámec protokolu PACT obsahuje </a:t>
            </a:r>
            <a:endParaRPr lang="en-US" sz="2000" dirty="0"/>
          </a:p>
          <a:p>
            <a:pPr lvl="1"/>
            <a:r>
              <a:rPr lang="cs-CZ" sz="2000" dirty="0"/>
              <a:t>řídicí sloty (</a:t>
            </a:r>
            <a:r>
              <a:rPr lang="cs-CZ" sz="2000" dirty="0" err="1"/>
              <a:t>control</a:t>
            </a:r>
            <a:r>
              <a:rPr lang="cs-CZ" sz="2000" dirty="0"/>
              <a:t> </a:t>
            </a:r>
            <a:r>
              <a:rPr lang="cs-CZ" sz="2000" dirty="0" err="1"/>
              <a:t>slots</a:t>
            </a:r>
            <a:r>
              <a:rPr lang="cs-CZ" sz="2000" dirty="0"/>
              <a:t>)</a:t>
            </a:r>
            <a:endParaRPr lang="en-US" sz="1800" dirty="0"/>
          </a:p>
          <a:p>
            <a:pPr lvl="1"/>
            <a:r>
              <a:rPr lang="cs-CZ" sz="2000" dirty="0"/>
              <a:t>datové sloty (data </a:t>
            </a:r>
            <a:r>
              <a:rPr lang="cs-CZ" sz="2000" dirty="0" err="1"/>
              <a:t>slots</a:t>
            </a:r>
            <a:r>
              <a:rPr lang="cs-CZ" sz="2000" dirty="0"/>
              <a:t>)</a:t>
            </a:r>
            <a:endParaRPr lang="en-US" sz="1800" dirty="0"/>
          </a:p>
          <a:p>
            <a:pPr lvl="0"/>
            <a:r>
              <a:rPr lang="cs-CZ" sz="2400" dirty="0"/>
              <a:t>Každý uzel zapíná své rádio v době řídicích </a:t>
            </a:r>
            <a:r>
              <a:rPr lang="cs-CZ" sz="2400" dirty="0" err="1"/>
              <a:t>minislotů</a:t>
            </a:r>
            <a:endParaRPr lang="en-US" sz="2000" dirty="0"/>
          </a:p>
          <a:p>
            <a:pPr lvl="0"/>
            <a:r>
              <a:rPr lang="cs-CZ" sz="2400" dirty="0"/>
              <a:t>Každý uzel odvysílá přiřazení datových slotů svým sousedům s použitím přiřazených </a:t>
            </a:r>
            <a:r>
              <a:rPr lang="cs-CZ" sz="2400" dirty="0" err="1"/>
              <a:t>minislotů</a:t>
            </a:r>
            <a:endParaRPr lang="en-US" sz="2000" dirty="0"/>
          </a:p>
          <a:p>
            <a:pPr lvl="0"/>
            <a:r>
              <a:rPr lang="cs-CZ" sz="2400" dirty="0"/>
              <a:t>Každý uzel se naučí, který datový slot má použít pro přenos dat</a:t>
            </a:r>
            <a:endParaRPr lang="en-US" sz="2000" dirty="0"/>
          </a:p>
          <a:p>
            <a:pPr lvl="0"/>
            <a:r>
              <a:rPr lang="cs-CZ" sz="2400" dirty="0"/>
              <a:t>Přenos dat probíhá nekonfliktně.</a:t>
            </a:r>
            <a:endParaRPr lang="en-US" sz="2000" dirty="0"/>
          </a:p>
          <a:p>
            <a:pPr lvl="0"/>
            <a:r>
              <a:rPr lang="cs-CZ" sz="2400" dirty="0"/>
              <a:t>Každý uzel vypíná rádio v době, kdy nevysílá ani nepřijímá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32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Power</a:t>
            </a:r>
            <a:r>
              <a:rPr lang="cs-CZ" sz="3600" dirty="0" smtClean="0"/>
              <a:t> </a:t>
            </a:r>
            <a:r>
              <a:rPr lang="cs-CZ" sz="3600" dirty="0" err="1" smtClean="0"/>
              <a:t>Aware</a:t>
            </a:r>
            <a:r>
              <a:rPr lang="cs-CZ" sz="3600" dirty="0" smtClean="0"/>
              <a:t> </a:t>
            </a:r>
            <a:r>
              <a:rPr lang="cs-CZ" sz="3600" dirty="0" err="1" smtClean="0"/>
              <a:t>Clustered</a:t>
            </a:r>
            <a:r>
              <a:rPr lang="cs-CZ" sz="3600" dirty="0" smtClean="0"/>
              <a:t> TDMA (PACT)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Výhody</a:t>
            </a:r>
            <a:endParaRPr lang="en-US" sz="2400" dirty="0"/>
          </a:p>
          <a:p>
            <a:pPr lvl="0"/>
            <a:r>
              <a:rPr lang="cs-CZ" sz="2400" dirty="0"/>
              <a:t>Využívá rozdělení do klastrů a hustoty topologie k úspoře energie</a:t>
            </a:r>
            <a:endParaRPr lang="en-US" sz="2400" dirty="0"/>
          </a:p>
          <a:p>
            <a:pPr lvl="0"/>
            <a:r>
              <a:rPr lang="cs-CZ" sz="2400" dirty="0"/>
              <a:t>Spotřebu energie přizpůsobuje uživatelským přenosům</a:t>
            </a:r>
            <a:endParaRPr lang="en-US" sz="2400" dirty="0"/>
          </a:p>
          <a:p>
            <a:pPr marL="0" indent="0">
              <a:buNone/>
            </a:pP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Nevýhody</a:t>
            </a:r>
            <a:endParaRPr lang="en-US" sz="2400" dirty="0"/>
          </a:p>
          <a:p>
            <a:pPr lvl="0"/>
            <a:r>
              <a:rPr lang="cs-CZ" sz="2400" dirty="0"/>
              <a:t>Topologie s rozdělením do klastrů představuje větší režii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35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Trafic</a:t>
            </a:r>
            <a:r>
              <a:rPr lang="cs-CZ" sz="3600" dirty="0" smtClean="0"/>
              <a:t> </a:t>
            </a:r>
            <a:r>
              <a:rPr lang="cs-CZ" sz="3600" dirty="0" err="1" smtClean="0"/>
              <a:t>Adaptive</a:t>
            </a:r>
            <a:r>
              <a:rPr lang="cs-CZ" sz="3600" dirty="0" smtClean="0"/>
              <a:t> MAC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 (TRAMA)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Protokol s časovým rozdělením přenosového pásma (TDMA)</a:t>
            </a:r>
            <a:endParaRPr lang="en-US" sz="2000" dirty="0"/>
          </a:p>
          <a:p>
            <a:pPr lvl="0"/>
            <a:r>
              <a:rPr lang="cs-CZ" sz="2000" dirty="0"/>
              <a:t>Bezkolizní energeticky efektivní MAC</a:t>
            </a:r>
            <a:endParaRPr lang="en-US" sz="2000" dirty="0"/>
          </a:p>
          <a:p>
            <a:pPr lvl="0"/>
            <a:r>
              <a:rPr lang="cs-CZ" sz="2000" dirty="0"/>
              <a:t>Dobrá propustnost, akceptovatelná latence, spravedlivost</a:t>
            </a:r>
            <a:endParaRPr lang="en-US" sz="2000" dirty="0"/>
          </a:p>
          <a:p>
            <a:pPr lvl="0"/>
            <a:r>
              <a:rPr lang="cs-CZ" sz="2000" dirty="0"/>
              <a:t>Přepínání do nízko příkonového stavu </a:t>
            </a:r>
            <a:r>
              <a:rPr lang="cs-CZ" sz="2000" dirty="0" err="1"/>
              <a:t>idle</a:t>
            </a:r>
            <a:r>
              <a:rPr lang="cs-CZ" sz="2000" dirty="0"/>
              <a:t> (zahálení)</a:t>
            </a:r>
            <a:endParaRPr lang="en-US" sz="2000" dirty="0"/>
          </a:p>
          <a:p>
            <a:pPr lvl="0"/>
            <a:r>
              <a:rPr lang="cs-CZ" sz="2000" dirty="0"/>
              <a:t>Čas je rozdělen na řadu period s náhodným přístupem a periody s rozvrhovaným přístupem, které se střídají</a:t>
            </a:r>
            <a:endParaRPr lang="en-US" sz="2000" dirty="0"/>
          </a:p>
          <a:p>
            <a:pPr lvl="0"/>
            <a:r>
              <a:rPr lang="cs-CZ" sz="2000" dirty="0"/>
              <a:t>Náhodná perioda je rozdělena do slotů, použitých pro signalizaci</a:t>
            </a:r>
            <a:endParaRPr lang="en-US" sz="2000" dirty="0"/>
          </a:p>
          <a:p>
            <a:pPr lvl="0"/>
            <a:r>
              <a:rPr lang="cs-CZ" sz="2000" dirty="0"/>
              <a:t>Rozvrhovaná perioda je rozdělena do slotů, použitých pro přenos dat</a:t>
            </a:r>
            <a:endParaRPr lang="en-US" sz="2000" dirty="0"/>
          </a:p>
          <a:p>
            <a:pPr lvl="0"/>
            <a:r>
              <a:rPr lang="cs-CZ" sz="2000" dirty="0"/>
              <a:t>TRAMA začíná náhodnou periodou, kde si každý uzel náhodně přiřadí časový slot </a:t>
            </a:r>
            <a:endParaRPr lang="en-US" sz="2000" dirty="0"/>
          </a:p>
          <a:p>
            <a:pPr lvl="0"/>
            <a:r>
              <a:rPr lang="cs-CZ" sz="2000" dirty="0"/>
              <a:t>Uzel se může do sítě připojit pouze během náhodné periody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727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Trafic</a:t>
            </a:r>
            <a:r>
              <a:rPr lang="cs-CZ" sz="3600" dirty="0" smtClean="0"/>
              <a:t> </a:t>
            </a:r>
            <a:r>
              <a:rPr lang="cs-CZ" sz="3600" dirty="0" err="1" smtClean="0"/>
              <a:t>Adaptive</a:t>
            </a:r>
            <a:r>
              <a:rPr lang="cs-CZ" sz="3600" dirty="0" smtClean="0"/>
              <a:t> MAC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 (TRAMA)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dirty="0"/>
              <a:t>TRAMA sestává ze tří komponent</a:t>
            </a:r>
            <a:endParaRPr lang="en-US" sz="2400" dirty="0"/>
          </a:p>
          <a:p>
            <a:pPr lvl="0"/>
            <a:r>
              <a:rPr lang="cs-CZ" sz="2000" dirty="0" err="1"/>
              <a:t>Neighbor</a:t>
            </a:r>
            <a:r>
              <a:rPr lang="cs-CZ" sz="2000" dirty="0"/>
              <a:t> </a:t>
            </a:r>
            <a:r>
              <a:rPr lang="cs-CZ" sz="2000" dirty="0" err="1"/>
              <a:t>protocol</a:t>
            </a:r>
            <a:r>
              <a:rPr lang="cs-CZ" sz="2000" dirty="0"/>
              <a:t> (NP)</a:t>
            </a:r>
            <a:endParaRPr lang="en-US" sz="2000" dirty="0"/>
          </a:p>
          <a:p>
            <a:pPr lvl="0"/>
            <a:r>
              <a:rPr lang="cs-CZ" sz="2000" dirty="0"/>
              <a:t>Schedule Exchange </a:t>
            </a:r>
            <a:r>
              <a:rPr lang="cs-CZ" sz="2000" dirty="0" err="1"/>
              <a:t>protocol</a:t>
            </a:r>
            <a:r>
              <a:rPr lang="cs-CZ" sz="2000" dirty="0"/>
              <a:t> (SEP)</a:t>
            </a:r>
            <a:endParaRPr lang="en-US" sz="2000" dirty="0"/>
          </a:p>
          <a:p>
            <a:pPr lvl="0"/>
            <a:r>
              <a:rPr lang="cs-CZ" sz="2000" dirty="0" err="1"/>
              <a:t>Adaptive</a:t>
            </a:r>
            <a:r>
              <a:rPr lang="cs-CZ" sz="2000" dirty="0"/>
              <a:t> </a:t>
            </a:r>
            <a:r>
              <a:rPr lang="cs-CZ" sz="2000" dirty="0" err="1"/>
              <a:t>Selection</a:t>
            </a:r>
            <a:r>
              <a:rPr lang="cs-CZ" sz="2000" dirty="0"/>
              <a:t> </a:t>
            </a:r>
            <a:r>
              <a:rPr lang="cs-CZ" sz="2000" dirty="0" err="1"/>
              <a:t>Protocol</a:t>
            </a:r>
            <a:r>
              <a:rPr lang="cs-CZ" sz="2000" dirty="0"/>
              <a:t> (AEA)</a:t>
            </a:r>
            <a:endParaRPr lang="en-US" sz="2000" dirty="0"/>
          </a:p>
          <a:p>
            <a:pPr lvl="0"/>
            <a:r>
              <a:rPr lang="cs-CZ" sz="2000" dirty="0"/>
              <a:t>NP a SEP dovoluje uzlům vyměňovat informaci týkající se páru sousedů a jejich rozvrhování</a:t>
            </a:r>
            <a:endParaRPr lang="en-US" sz="2000" dirty="0"/>
          </a:p>
          <a:p>
            <a:pPr lvl="0"/>
            <a:r>
              <a:rPr lang="cs-CZ" sz="2000" dirty="0"/>
              <a:t>AEA  využívá informaci o sousedech a rozvrhovací informaci k výběru vysílačů a přijímačů pro daný časový slot</a:t>
            </a:r>
            <a:endParaRPr lang="en-US" sz="2000" dirty="0"/>
          </a:p>
          <a:p>
            <a:pPr lvl="0"/>
            <a:r>
              <a:rPr lang="cs-CZ" sz="2000" dirty="0"/>
              <a:t>Dovoluje snížit příkon ostatním uzlům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86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Trafic</a:t>
            </a:r>
            <a:r>
              <a:rPr lang="cs-CZ" sz="3600" dirty="0" smtClean="0"/>
              <a:t> </a:t>
            </a:r>
            <a:r>
              <a:rPr lang="cs-CZ" sz="3600" dirty="0" err="1" smtClean="0"/>
              <a:t>Adaptive</a:t>
            </a:r>
            <a:r>
              <a:rPr lang="cs-CZ" sz="3600" dirty="0" smtClean="0"/>
              <a:t> MAC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 (TRAMA)</a:t>
            </a:r>
            <a:endParaRPr lang="en-US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38</a:t>
            </a:fld>
            <a:endParaRPr lang="cs-CZ"/>
          </a:p>
        </p:txBody>
      </p:sp>
      <p:pic>
        <p:nvPicPr>
          <p:cNvPr id="8" name="Obrázek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317432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6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 smtClean="0"/>
              <a:t>Trafic</a:t>
            </a:r>
            <a:r>
              <a:rPr lang="cs-CZ" sz="3600" dirty="0" smtClean="0"/>
              <a:t> </a:t>
            </a:r>
            <a:r>
              <a:rPr lang="cs-CZ" sz="3600" dirty="0" err="1" smtClean="0"/>
              <a:t>Adaptive</a:t>
            </a:r>
            <a:r>
              <a:rPr lang="cs-CZ" sz="3600" dirty="0" smtClean="0"/>
              <a:t> MAC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 (TRAMA)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Výhody</a:t>
            </a:r>
            <a:endParaRPr lang="en-US" dirty="0"/>
          </a:p>
          <a:p>
            <a:pPr lvl="0"/>
            <a:r>
              <a:rPr lang="cs-CZ" sz="2000" dirty="0"/>
              <a:t>Je dosaženo nižší pravděpodobnosti vzniku kolizí</a:t>
            </a:r>
            <a:endParaRPr lang="en-US" sz="2000" dirty="0"/>
          </a:p>
          <a:p>
            <a:pPr lvl="0"/>
            <a:r>
              <a:rPr lang="cs-CZ" sz="2000" dirty="0"/>
              <a:t>Algoritmus dovoluje efektivně šetřit energií</a:t>
            </a:r>
            <a:endParaRPr lang="en-US" sz="2000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Nevýhody</a:t>
            </a:r>
            <a:endParaRPr lang="en-US" dirty="0"/>
          </a:p>
          <a:p>
            <a:pPr lvl="0"/>
            <a:r>
              <a:rPr lang="cs-CZ" sz="2000" dirty="0"/>
              <a:t>Delší zpoždění než protokoly založené na soupeření</a:t>
            </a:r>
            <a:endParaRPr lang="en-US" sz="2000" dirty="0"/>
          </a:p>
          <a:p>
            <a:pPr lvl="0"/>
            <a:r>
              <a:rPr lang="cs-CZ" sz="2000" dirty="0"/>
              <a:t>Hodí se pro aplikace, které nejsou citlivé na zpoždění, ale požadují velkou propustnost a energetickou efektivnost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795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MAC protokoly založené na plánování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sz="2000" dirty="0"/>
              <a:t>Používají metodu TDMA (rozdělení přístupu </a:t>
            </a:r>
            <a:r>
              <a:rPr lang="cs-CZ" sz="2000" dirty="0" smtClean="0"/>
              <a:t>podle </a:t>
            </a:r>
            <a:r>
              <a:rPr lang="cs-CZ" sz="2000" dirty="0"/>
              <a:t>času)</a:t>
            </a:r>
            <a:endParaRPr lang="en-US" sz="1800" dirty="0"/>
          </a:p>
          <a:p>
            <a:pPr lvl="1"/>
            <a:r>
              <a:rPr lang="cs-CZ" sz="2000" dirty="0"/>
              <a:t>Nebo podle frekvence (FDMA – </a:t>
            </a:r>
            <a:r>
              <a:rPr lang="cs-CZ" sz="2000" dirty="0" err="1"/>
              <a:t>Frequency</a:t>
            </a:r>
            <a:r>
              <a:rPr lang="cs-CZ" sz="2000" dirty="0"/>
              <a:t> </a:t>
            </a:r>
            <a:r>
              <a:rPr lang="cs-CZ" sz="2000" dirty="0" err="1"/>
              <a:t>Dividion</a:t>
            </a:r>
            <a:r>
              <a:rPr lang="cs-CZ" sz="2000" dirty="0"/>
              <a:t> </a:t>
            </a:r>
            <a:r>
              <a:rPr lang="cs-CZ" sz="2000" dirty="0" err="1"/>
              <a:t>Multiple</a:t>
            </a:r>
            <a:r>
              <a:rPr lang="cs-CZ" sz="2000" dirty="0"/>
              <a:t> Access)</a:t>
            </a:r>
            <a:endParaRPr lang="en-US" sz="1800" dirty="0"/>
          </a:p>
          <a:p>
            <a:pPr lvl="1"/>
            <a:r>
              <a:rPr lang="cs-CZ" sz="2000" dirty="0"/>
              <a:t>Nebo podle ortogonálních kódů (CDMA – </a:t>
            </a:r>
            <a:r>
              <a:rPr lang="cs-CZ" sz="2000" dirty="0" err="1"/>
              <a:t>Code</a:t>
            </a:r>
            <a:r>
              <a:rPr lang="cs-CZ" sz="2000" dirty="0"/>
              <a:t> </a:t>
            </a:r>
            <a:r>
              <a:rPr lang="cs-CZ" sz="2000" dirty="0" err="1"/>
              <a:t>Division</a:t>
            </a:r>
            <a:r>
              <a:rPr lang="cs-CZ" sz="2000" dirty="0"/>
              <a:t> </a:t>
            </a:r>
            <a:r>
              <a:rPr lang="cs-CZ" sz="2000" dirty="0" err="1"/>
              <a:t>Multiple</a:t>
            </a:r>
            <a:r>
              <a:rPr lang="cs-CZ" sz="2000" dirty="0"/>
              <a:t> Access)</a:t>
            </a:r>
            <a:endParaRPr lang="en-US" sz="1800" dirty="0"/>
          </a:p>
          <a:p>
            <a:pPr lvl="1"/>
            <a:r>
              <a:rPr lang="cs-CZ" sz="2000" dirty="0"/>
              <a:t>Nedochází ke vzájemnému ovlivňování uzlů při souběžném přístupu ke komunikačnímu médiu</a:t>
            </a:r>
            <a:endParaRPr lang="en-US" sz="1800" dirty="0"/>
          </a:p>
          <a:p>
            <a:endParaRPr lang="en-US" sz="1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5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Výhody - nevýhody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Nevýhody protokolů založených </a:t>
            </a:r>
            <a:r>
              <a:rPr lang="cs-CZ" sz="2400" dirty="0"/>
              <a:t>na soupeření </a:t>
            </a:r>
            <a:endParaRPr lang="en-US" sz="2000" dirty="0" smtClean="0"/>
          </a:p>
          <a:p>
            <a:pPr lvl="1"/>
            <a:r>
              <a:rPr lang="cs-CZ" sz="2000" dirty="0" smtClean="0"/>
              <a:t>Kolize</a:t>
            </a:r>
            <a:endParaRPr lang="en-US" sz="1800" dirty="0" smtClean="0"/>
          </a:p>
          <a:p>
            <a:pPr lvl="1"/>
            <a:r>
              <a:rPr lang="cs-CZ" sz="2000" dirty="0" smtClean="0"/>
              <a:t>Naslouchání</a:t>
            </a:r>
            <a:endParaRPr lang="en-US" sz="1800" dirty="0"/>
          </a:p>
          <a:p>
            <a:pPr lvl="1"/>
            <a:r>
              <a:rPr lang="cs-CZ" sz="2000" dirty="0"/>
              <a:t>Nezaručují maximální zpoždění</a:t>
            </a:r>
            <a:endParaRPr lang="en-US" sz="1800" dirty="0"/>
          </a:p>
          <a:p>
            <a:pPr lvl="0"/>
            <a:r>
              <a:rPr lang="cs-CZ" sz="2400" dirty="0"/>
              <a:t>Nevýhody protokolů založených na plánování</a:t>
            </a:r>
            <a:endParaRPr lang="en-US" sz="2000" dirty="0"/>
          </a:p>
          <a:p>
            <a:pPr lvl="1"/>
            <a:r>
              <a:rPr lang="cs-CZ" sz="2000" dirty="0"/>
              <a:t>Potřebují znát topologii v podobě sousedství uzlů a interference</a:t>
            </a:r>
            <a:endParaRPr lang="en-US" sz="1800" dirty="0"/>
          </a:p>
          <a:p>
            <a:pPr lvl="1"/>
            <a:r>
              <a:rPr lang="cs-CZ" sz="2000" dirty="0"/>
              <a:t>Omezená škálovatelnost a adaptibilita při změně topologie</a:t>
            </a:r>
            <a:endParaRPr lang="en-US" sz="1800" dirty="0"/>
          </a:p>
          <a:p>
            <a:pPr lvl="1"/>
            <a:r>
              <a:rPr lang="cs-CZ" sz="2000" dirty="0"/>
              <a:t>Požadavek přesné časové synchronizace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63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Efektivní MAC protokol pro WSN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48151"/>
            <a:ext cx="8229600" cy="4411662"/>
          </a:xfrm>
        </p:spPr>
        <p:txBody>
          <a:bodyPr/>
          <a:lstStyle/>
          <a:p>
            <a:pPr lvl="0"/>
            <a:r>
              <a:rPr lang="cs-CZ" sz="2000" dirty="0" smtClean="0"/>
              <a:t>Energeticky </a:t>
            </a:r>
            <a:r>
              <a:rPr lang="cs-CZ" sz="2000" dirty="0"/>
              <a:t>efektivní – přímé řízení rádiových aktivit s cílem minimalizovat spotřebu energie.</a:t>
            </a:r>
            <a:endParaRPr lang="en-US" sz="2000" dirty="0"/>
          </a:p>
          <a:p>
            <a:pPr lvl="0"/>
            <a:r>
              <a:rPr lang="cs-CZ" sz="2000" dirty="0"/>
              <a:t>Škálovatelný a adaptabilní – vypořádání se s velkým počtem uzlů, dynamickým přidáváním a ubíráním, výpadky uzlů.</a:t>
            </a:r>
            <a:endParaRPr lang="en-US" sz="2000" dirty="0"/>
          </a:p>
          <a:p>
            <a:pPr lvl="0"/>
            <a:r>
              <a:rPr lang="cs-CZ" sz="2000" dirty="0"/>
              <a:t>Malé zpoždění – (latence) v aplikacích, majících charakter zpracování v reálném čase musí být data do cílové stanice doručena včas. Mohou ale existovat i aplikace, kde na zpoždění doručení nezáleží.</a:t>
            </a:r>
            <a:endParaRPr lang="en-US" sz="2000" dirty="0"/>
          </a:p>
          <a:p>
            <a:pPr lvl="0"/>
            <a:r>
              <a:rPr lang="cs-CZ" sz="2000" dirty="0"/>
              <a:t>Využití kanálu – využití celé šířky pásma, minimalizace režie</a:t>
            </a:r>
            <a:r>
              <a:rPr lang="cs-CZ" sz="2000" dirty="0" smtClean="0"/>
              <a:t>.</a:t>
            </a:r>
          </a:p>
          <a:p>
            <a:pPr lvl="0"/>
            <a:r>
              <a:rPr lang="cs-CZ" sz="2000" dirty="0"/>
              <a:t>Propustnost – představuje množství dat, přenesených mezi vysílačem a přijímačem za jednotku času. U některých aplikací na tom nezáleží.</a:t>
            </a:r>
            <a:endParaRPr lang="en-US" sz="2000" dirty="0"/>
          </a:p>
          <a:p>
            <a:pPr lvl="0"/>
            <a:r>
              <a:rPr lang="cs-CZ" sz="2000" dirty="0"/>
              <a:t>Spravedlivost – spravedlivé (rovnoměrné) sdílení komunikačního kanálu, rovnoměrné zatížení jednotlivých uzlů, zajištění odpovídající </a:t>
            </a:r>
            <a:r>
              <a:rPr lang="cs-CZ" sz="2000" dirty="0" err="1"/>
              <a:t>QoS</a:t>
            </a:r>
            <a:r>
              <a:rPr lang="cs-CZ" sz="2000" dirty="0"/>
              <a:t>.</a:t>
            </a:r>
            <a:endParaRPr lang="en-US" sz="2000" dirty="0"/>
          </a:p>
          <a:p>
            <a:pPr lvl="0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1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TDMA protokoly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Protokoly TDMA s centralizovaným řízením</a:t>
            </a:r>
            <a:endParaRPr lang="en-US" sz="2000" dirty="0"/>
          </a:p>
          <a:p>
            <a:pPr lvl="1"/>
            <a:r>
              <a:rPr lang="cs-CZ" sz="2000" dirty="0"/>
              <a:t>Existuje centrální uzel – základnová stanice (base station)</a:t>
            </a:r>
            <a:endParaRPr lang="en-US" sz="1800" dirty="0"/>
          </a:p>
          <a:p>
            <a:pPr lvl="1"/>
            <a:r>
              <a:rPr lang="cs-CZ" sz="2000" dirty="0"/>
              <a:t>Nebo řídicí stanice klastru (v případě hierarchických sítí)</a:t>
            </a:r>
            <a:endParaRPr lang="en-US" sz="1800" dirty="0"/>
          </a:p>
          <a:p>
            <a:pPr lvl="1"/>
            <a:r>
              <a:rPr lang="cs-CZ" sz="2000" dirty="0"/>
              <a:t>Tyto stanice přidělují centrálně jednotlivé časové sloty jednotlivým uzlům</a:t>
            </a:r>
            <a:endParaRPr lang="en-US" sz="1800" dirty="0"/>
          </a:p>
          <a:p>
            <a:pPr lvl="1"/>
            <a:r>
              <a:rPr lang="cs-CZ" sz="2000" dirty="0"/>
              <a:t>Každý uzel využívá tyto časové sloty k posílání zpráv.</a:t>
            </a:r>
            <a:endParaRPr lang="en-US" sz="1800" dirty="0"/>
          </a:p>
          <a:p>
            <a:pPr lvl="1"/>
            <a:r>
              <a:rPr lang="cs-CZ" sz="2000" dirty="0"/>
              <a:t>Příklady protokolů</a:t>
            </a:r>
            <a:endParaRPr lang="en-US" sz="1800" dirty="0"/>
          </a:p>
          <a:p>
            <a:pPr lvl="2"/>
            <a:r>
              <a:rPr lang="cs-CZ" sz="1800" dirty="0"/>
              <a:t>MAC protokol s bitovou mapou (BMA)</a:t>
            </a:r>
            <a:endParaRPr lang="en-US" sz="1600" dirty="0"/>
          </a:p>
          <a:p>
            <a:pPr lvl="2"/>
            <a:r>
              <a:rPr lang="cs-CZ" sz="1800" dirty="0"/>
              <a:t>Samo se organizující TDMA protokol pro WSN (SOTP)</a:t>
            </a:r>
            <a:endParaRPr lang="en-US" sz="1600" dirty="0"/>
          </a:p>
          <a:p>
            <a:pPr lvl="2"/>
            <a:r>
              <a:rPr lang="cs-CZ" sz="1800" dirty="0"/>
              <a:t>Protokol TDMA řízený událostmi (</a:t>
            </a:r>
            <a:r>
              <a:rPr lang="cs-CZ" sz="1800" dirty="0" err="1"/>
              <a:t>Event</a:t>
            </a:r>
            <a:r>
              <a:rPr lang="cs-CZ" sz="1800" dirty="0"/>
              <a:t> </a:t>
            </a:r>
            <a:r>
              <a:rPr lang="cs-CZ" sz="1800" dirty="0" err="1"/>
              <a:t>Driven</a:t>
            </a:r>
            <a:r>
              <a:rPr lang="cs-CZ" sz="1800" dirty="0"/>
              <a:t> TDMA </a:t>
            </a:r>
            <a:r>
              <a:rPr lang="cs-CZ" sz="1800" dirty="0" err="1"/>
              <a:t>protocol</a:t>
            </a:r>
            <a:r>
              <a:rPr lang="cs-CZ" sz="1800" dirty="0"/>
              <a:t> – ED-TDMA)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1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TDMA protokoly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Distribuované TDMA protokoly</a:t>
            </a:r>
            <a:endParaRPr lang="en-US" sz="2000" dirty="0"/>
          </a:p>
          <a:p>
            <a:pPr lvl="1"/>
            <a:r>
              <a:rPr lang="cs-CZ" sz="2000" dirty="0"/>
              <a:t>Neexistuje centrální uzel</a:t>
            </a:r>
            <a:endParaRPr lang="en-US" sz="1800" dirty="0"/>
          </a:p>
          <a:p>
            <a:pPr lvl="1"/>
            <a:r>
              <a:rPr lang="cs-CZ" sz="2000" dirty="0"/>
              <a:t>Rozvrhování je založeno na lokálních informacích v jednotlivých uzlech</a:t>
            </a:r>
            <a:endParaRPr lang="en-US" sz="1800" dirty="0"/>
          </a:p>
          <a:p>
            <a:pPr lvl="1"/>
            <a:r>
              <a:rPr lang="cs-CZ" sz="2000" dirty="0"/>
              <a:t>Výměna informací je daleko slabší než v případě centralizovaného řízení</a:t>
            </a:r>
            <a:endParaRPr lang="en-US" sz="1800" dirty="0"/>
          </a:p>
          <a:p>
            <a:pPr lvl="1"/>
            <a:r>
              <a:rPr lang="cs-CZ" sz="2000" dirty="0"/>
              <a:t>Příklady protokolů</a:t>
            </a:r>
            <a:endParaRPr lang="en-US" sz="1800" dirty="0"/>
          </a:p>
          <a:p>
            <a:pPr lvl="2"/>
            <a:r>
              <a:rPr lang="cs-CZ" sz="1800" dirty="0" err="1"/>
              <a:t>Self-Organizing</a:t>
            </a:r>
            <a:r>
              <a:rPr lang="cs-CZ" sz="1800" dirty="0"/>
              <a:t> Medium </a:t>
            </a:r>
            <a:r>
              <a:rPr lang="cs-CZ" sz="1800" dirty="0" err="1"/>
              <a:t>Acess</a:t>
            </a:r>
            <a:r>
              <a:rPr lang="cs-CZ" sz="1800" dirty="0"/>
              <a:t> </a:t>
            </a:r>
            <a:r>
              <a:rPr lang="cs-CZ" sz="1800" dirty="0" err="1"/>
              <a:t>Protocol</a:t>
            </a:r>
            <a:r>
              <a:rPr lang="cs-CZ" sz="1800" dirty="0"/>
              <a:t> (SMACS)</a:t>
            </a:r>
            <a:endParaRPr lang="en-US" sz="1600" dirty="0"/>
          </a:p>
          <a:p>
            <a:pPr lvl="2"/>
            <a:r>
              <a:rPr lang="cs-CZ" sz="1800" dirty="0" err="1"/>
              <a:t>Power</a:t>
            </a:r>
            <a:r>
              <a:rPr lang="cs-CZ" sz="1800" dirty="0"/>
              <a:t> </a:t>
            </a:r>
            <a:r>
              <a:rPr lang="cs-CZ" sz="1800" dirty="0" err="1"/>
              <a:t>Aware</a:t>
            </a:r>
            <a:r>
              <a:rPr lang="cs-CZ" sz="1800" dirty="0"/>
              <a:t> </a:t>
            </a:r>
            <a:r>
              <a:rPr lang="cs-CZ" sz="1800" dirty="0" err="1"/>
              <a:t>Clustered</a:t>
            </a:r>
            <a:r>
              <a:rPr lang="cs-CZ" sz="1800" dirty="0"/>
              <a:t> TDMA (PACT)</a:t>
            </a:r>
            <a:endParaRPr lang="en-US" sz="1600" dirty="0"/>
          </a:p>
          <a:p>
            <a:pPr lvl="2"/>
            <a:r>
              <a:rPr lang="cs-CZ" sz="1800" dirty="0" err="1"/>
              <a:t>Distributed</a:t>
            </a:r>
            <a:r>
              <a:rPr lang="cs-CZ" sz="1800" dirty="0"/>
              <a:t> </a:t>
            </a:r>
            <a:r>
              <a:rPr lang="cs-CZ" sz="1800" dirty="0" err="1"/>
              <a:t>Energy-Aware</a:t>
            </a:r>
            <a:r>
              <a:rPr lang="cs-CZ" sz="1800" dirty="0"/>
              <a:t> MAC </a:t>
            </a:r>
            <a:r>
              <a:rPr lang="cs-CZ" sz="1800" dirty="0" err="1"/>
              <a:t>Protocol</a:t>
            </a:r>
            <a:r>
              <a:rPr lang="cs-CZ" sz="1800" dirty="0"/>
              <a:t> (DE-MAC)</a:t>
            </a:r>
            <a:endParaRPr lang="en-US" sz="1600" dirty="0"/>
          </a:p>
          <a:p>
            <a:pPr lvl="2"/>
            <a:r>
              <a:rPr lang="cs-CZ" sz="1800" dirty="0" err="1"/>
              <a:t>Trafic</a:t>
            </a:r>
            <a:r>
              <a:rPr lang="cs-CZ" sz="1800" dirty="0"/>
              <a:t> </a:t>
            </a:r>
            <a:r>
              <a:rPr lang="cs-CZ" sz="1800" dirty="0" err="1"/>
              <a:t>Adaptive</a:t>
            </a:r>
            <a:r>
              <a:rPr lang="cs-CZ" sz="1800" dirty="0"/>
              <a:t> MAC </a:t>
            </a:r>
            <a:r>
              <a:rPr lang="cs-CZ" sz="1800" dirty="0" err="1"/>
              <a:t>Protocol</a:t>
            </a:r>
            <a:r>
              <a:rPr lang="cs-CZ" sz="1800" dirty="0"/>
              <a:t> (TRAMA)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95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Protokoly TDMA</a:t>
            </a:r>
            <a:br>
              <a:rPr lang="cs-CZ" sz="3600" dirty="0" smtClean="0"/>
            </a:br>
            <a:r>
              <a:rPr lang="cs-CZ" sz="3600" dirty="0" smtClean="0"/>
              <a:t> s centralizovaným řízením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sz="2000" dirty="0"/>
              <a:t>Existuje centrální uzel – základnová stanice (base station)</a:t>
            </a:r>
            <a:endParaRPr lang="en-US" sz="1800" dirty="0"/>
          </a:p>
          <a:p>
            <a:pPr lvl="1"/>
            <a:r>
              <a:rPr lang="cs-CZ" sz="2000" dirty="0"/>
              <a:t>Nebo řídicí stanice klastru (v případě hierarchických sítí)</a:t>
            </a:r>
            <a:endParaRPr lang="en-US" sz="1800" dirty="0"/>
          </a:p>
          <a:p>
            <a:pPr lvl="1"/>
            <a:r>
              <a:rPr lang="cs-CZ" sz="2000" dirty="0"/>
              <a:t>Tyto stanice přidělují centrálně jednotlivé časové sloty jednotlivým uzlům</a:t>
            </a:r>
            <a:endParaRPr lang="en-US" sz="1800" dirty="0"/>
          </a:p>
          <a:p>
            <a:pPr lvl="1"/>
            <a:r>
              <a:rPr lang="cs-CZ" sz="2000" dirty="0"/>
              <a:t>Každý uzel využívá tyto časové sloty k posílání zpráv.</a:t>
            </a:r>
            <a:endParaRPr lang="en-US" sz="1800" dirty="0"/>
          </a:p>
          <a:p>
            <a:pPr lvl="1"/>
            <a:r>
              <a:rPr lang="cs-CZ" sz="2000" dirty="0"/>
              <a:t>Příklady protokolů</a:t>
            </a:r>
            <a:endParaRPr lang="en-US" sz="1800" dirty="0"/>
          </a:p>
          <a:p>
            <a:pPr lvl="2"/>
            <a:r>
              <a:rPr lang="cs-CZ" sz="1800" dirty="0"/>
              <a:t>MAC protokol s bitovou mapou (BMA)</a:t>
            </a:r>
            <a:endParaRPr lang="en-US" sz="1600" dirty="0"/>
          </a:p>
          <a:p>
            <a:pPr lvl="2"/>
            <a:r>
              <a:rPr lang="cs-CZ" sz="1800" dirty="0"/>
              <a:t>Samo se organizující TDMA protokol pro WSN (SOTP)</a:t>
            </a:r>
            <a:endParaRPr lang="en-US" sz="1600" dirty="0"/>
          </a:p>
          <a:p>
            <a:pPr lvl="2"/>
            <a:r>
              <a:rPr lang="cs-CZ" sz="1800" dirty="0"/>
              <a:t>Protokol TDMA řízený událostmi (</a:t>
            </a:r>
            <a:r>
              <a:rPr lang="cs-CZ" sz="1800" dirty="0" err="1"/>
              <a:t>Event</a:t>
            </a:r>
            <a:r>
              <a:rPr lang="cs-CZ" sz="1800" dirty="0"/>
              <a:t> </a:t>
            </a:r>
            <a:r>
              <a:rPr lang="cs-CZ" sz="1800" dirty="0" err="1"/>
              <a:t>Driven</a:t>
            </a:r>
            <a:r>
              <a:rPr lang="cs-CZ" sz="1800" dirty="0"/>
              <a:t> TDMA </a:t>
            </a:r>
            <a:r>
              <a:rPr lang="cs-CZ" sz="1800" dirty="0" err="1"/>
              <a:t>protocol</a:t>
            </a:r>
            <a:r>
              <a:rPr lang="cs-CZ" sz="1800" dirty="0"/>
              <a:t> – ED-TDMA)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735077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656</TotalTime>
  <Words>1368</Words>
  <Application>Microsoft Office PowerPoint</Application>
  <PresentationFormat>Předvádění na obrazovce (4:3)</PresentationFormat>
  <Paragraphs>366</Paragraphs>
  <Slides>39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Palatino Linotype</vt:lpstr>
      <vt:lpstr>Wingdings</vt:lpstr>
      <vt:lpstr>06088808</vt:lpstr>
      <vt:lpstr>Vlastní návrh</vt:lpstr>
      <vt:lpstr>1_Vlastní návrh</vt:lpstr>
      <vt:lpstr>TDMA  Medium Access Control</vt:lpstr>
      <vt:lpstr>Kategorie WSN MAC protokolů</vt:lpstr>
      <vt:lpstr>MAC protokoly založené na soupeření</vt:lpstr>
      <vt:lpstr>MAC protokoly založené na plánování</vt:lpstr>
      <vt:lpstr>Výhody - nevýhody</vt:lpstr>
      <vt:lpstr>Efektivní MAC protokol pro WSN</vt:lpstr>
      <vt:lpstr>TDMA protokoly</vt:lpstr>
      <vt:lpstr>TDMA protokoly</vt:lpstr>
      <vt:lpstr>Protokoly TDMA  s centralizovaným řízením</vt:lpstr>
      <vt:lpstr>MAC protokol s bitovou mapou (BMA)</vt:lpstr>
      <vt:lpstr>MAC protokol s bitovou mapou (BMA)</vt:lpstr>
      <vt:lpstr>MAC protokol s bitovou mapou (BMA)</vt:lpstr>
      <vt:lpstr>MAC protokol s bitovou mapou (BMA)</vt:lpstr>
      <vt:lpstr>MAC protokol s bitovou mapou (BMA)</vt:lpstr>
      <vt:lpstr>Samo se organizující TDMA protokol pro WSN (SOTP)</vt:lpstr>
      <vt:lpstr>Samo se organizující TDMA protokol pro WSN (SOTP)</vt:lpstr>
      <vt:lpstr>Samo se organizující TDMA protokol pro WSN (SOTP)</vt:lpstr>
      <vt:lpstr>Samo se organizující TDMA protokol pro WSN (SOTP)</vt:lpstr>
      <vt:lpstr>Samo se organizující TDMA protokol pro WSN (SOTP)</vt:lpstr>
      <vt:lpstr>Protokol TDMA řízený událostmi Event Driven TDMA protocol (ED-TDMA)</vt:lpstr>
      <vt:lpstr>Protokol TDMA řízený událostmi Event Driven TDMA protocol (ED-TDMA)</vt:lpstr>
      <vt:lpstr>Protokol TDMA řízený událostmi Event Driven TDMA protocol (ED-TDMA)</vt:lpstr>
      <vt:lpstr>Protokol TDMA řízený událostmi Event Driven TDMA protocol (ED-TDMA)</vt:lpstr>
      <vt:lpstr>Distribuované TDMA protokoly</vt:lpstr>
      <vt:lpstr>Self-organizing Medium Access Control (SMACS)</vt:lpstr>
      <vt:lpstr>Self-organizing Medium Access Control (SMACS)</vt:lpstr>
      <vt:lpstr>Self-organizing Medium Access Control (SMACS)</vt:lpstr>
      <vt:lpstr>Self-organizing Medium Access Control (SMACS)</vt:lpstr>
      <vt:lpstr>Power Aware Clustered TDMA (PACT)</vt:lpstr>
      <vt:lpstr>Power Aware Clustered TDMA (PACT)</vt:lpstr>
      <vt:lpstr>Power Aware Clustered TDMA (PACT)</vt:lpstr>
      <vt:lpstr>Power Aware Clustered TDMA (PACT)</vt:lpstr>
      <vt:lpstr>Power Aware Clustered TDMA (PACT)</vt:lpstr>
      <vt:lpstr>Power Aware Clustered TDMA (PACT)</vt:lpstr>
      <vt:lpstr>Power Aware Clustered TDMA (PACT)</vt:lpstr>
      <vt:lpstr>Trafic Adaptive MAC Protocol (TRAMA)</vt:lpstr>
      <vt:lpstr>Trafic Adaptive MAC Protocol (TRAMA)</vt:lpstr>
      <vt:lpstr>Trafic Adaptive MAC Protocol (TRAMA)</vt:lpstr>
      <vt:lpstr>Trafic Adaptive MAC Protocol (TRAMA)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28</cp:revision>
  <dcterms:created xsi:type="dcterms:W3CDTF">2011-05-03T04:12:24Z</dcterms:created>
  <dcterms:modified xsi:type="dcterms:W3CDTF">2019-11-26T08:34:14Z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