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59"/>
  </p:notesMasterIdLst>
  <p:handoutMasterIdLst>
    <p:handoutMasterId r:id="rId60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8" r:id="rId39"/>
    <p:sldId id="292" r:id="rId40"/>
    <p:sldId id="293" r:id="rId41"/>
    <p:sldId id="309" r:id="rId42"/>
    <p:sldId id="294" r:id="rId43"/>
    <p:sldId id="295" r:id="rId44"/>
    <p:sldId id="296" r:id="rId45"/>
    <p:sldId id="310" r:id="rId46"/>
    <p:sldId id="297" r:id="rId47"/>
    <p:sldId id="298" r:id="rId48"/>
    <p:sldId id="311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737350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252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15524" y="0"/>
            <a:ext cx="2920252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99801-9C70-4CE3-B014-61356ADB262D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32767"/>
            <a:ext cx="2920252" cy="497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15524" y="9432767"/>
            <a:ext cx="2920252" cy="497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CADA7-58B9-4797-8E11-1F09312864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1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508" y="2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043" y="4717002"/>
            <a:ext cx="5389268" cy="446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05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508" y="9432305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AFBA8AA-A681-46ED-9BA8-47668D0840F7}" type="datetime1">
              <a:rPr lang="cs-CZ" smtClean="0"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5029C04-326B-487A-8D5F-8A2843FB661B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69D-36AA-4886-85DE-6AABCCBBC83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5E8C-2E2E-4395-BFA3-4BE5FC46427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2C6D-610B-4428-822E-C5F661FBD24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AEB-1F77-491B-9DEF-95BA881BBDB9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9B5C-F769-46EB-9AB2-981E7FA79A3A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7F3B-FE25-4177-A470-D844FA8FF838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E96-898C-4CA5-91F2-962E8DD9B854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E98-0984-4550-84C0-5C6E57CA341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BA38-FFD1-4D19-9271-C2DC9D6FAF1A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061AE-A485-4C97-903B-B8528547F5F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81F4-090D-402A-84B6-9405D6F0186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0723-64EA-44A5-8D3C-420BC2CB223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0BC-E672-43F7-80CA-3FBC8E8D91A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65C8-502B-4E5E-AFF1-2EE726A4F59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DDE7-D852-4142-8914-A427820F773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D48B-83DE-4B3F-A651-F946169970C6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AD97-D466-4951-892F-DBE82F11BA9A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86AD-2C26-4D90-8BD9-CAEAF8A85C50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1ED7-8142-44A7-B5C1-364AB3567786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838B-D6C2-4D14-8810-16B3F8F9E514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C8FC31-5AA6-4D0F-89D0-35CA1F44D4A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4639-359C-40A3-A1DA-6737F6C5C4C7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24C6-FF79-4787-96C6-BEB006F770C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60C-3345-41E9-B65F-CF3337403DC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B85A9-F703-462E-983E-CCC22AC8D8E9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EF15B4-141F-4B55-9B20-2EBCCFCA16E5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7ACA22-053D-4EDA-B9F4-15B96AFC9E50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51040-0AEC-47B2-96F6-AB79C04B2805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62F9E-10B3-4518-9701-757715575FF1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E6823-E091-4831-9C4B-75CF7ED154C4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35F7D07-AA2E-4AFB-B02C-80401D68CAA5}" type="datetime1">
              <a:rPr lang="cs-CZ" smtClean="0"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E72C-AE9E-4DDF-AFF1-0C84061DA42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63A8-9B0B-4835-BFDD-C1BFB31FB47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z="3600" dirty="0" smtClean="0">
                <a:latin typeface="Palatino Linotype" panose="02040502050505030304" pitchFamily="18" charset="0"/>
              </a:rPr>
              <a:t>Bezdrátové senzorické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Protokoly síťové vrstvy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/>
              <a:t>BSS-06-Bezdratove_site_network</a:t>
            </a:r>
          </a:p>
          <a:p>
            <a:r>
              <a:rPr lang="cs-CZ" sz="2400" smtClean="0"/>
              <a:t>Ing</a:t>
            </a:r>
            <a:r>
              <a:rPr lang="cs-CZ" sz="2400" dirty="0"/>
              <a:t>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Data </a:t>
            </a:r>
            <a:r>
              <a:rPr lang="cs-CZ" sz="3600" dirty="0" err="1"/>
              <a:t>centric</a:t>
            </a:r>
            <a:r>
              <a:rPr lang="cs-CZ" sz="3600" dirty="0"/>
              <a:t> protokoly, </a:t>
            </a:r>
            <a:r>
              <a:rPr lang="cs-CZ" sz="3600" dirty="0" smtClean="0"/>
              <a:t/>
            </a:r>
            <a:br>
              <a:rPr lang="cs-CZ" sz="3600" dirty="0" smtClean="0"/>
            </a:br>
            <a:r>
              <a:rPr lang="cs-CZ" sz="3600" dirty="0" err="1" smtClean="0"/>
              <a:t>flat</a:t>
            </a:r>
            <a:r>
              <a:rPr lang="cs-CZ" sz="3600" dirty="0" smtClean="0"/>
              <a:t> architektura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Velký rozdíl mezi WSN a klasickými sítěmi</a:t>
            </a:r>
            <a:endParaRPr lang="en-US" dirty="0"/>
          </a:p>
          <a:p>
            <a:r>
              <a:rPr lang="cs-CZ" dirty="0"/>
              <a:t>Problém přidělení ID každému uzlu</a:t>
            </a:r>
            <a:endParaRPr lang="en-US" dirty="0"/>
          </a:p>
          <a:p>
            <a:r>
              <a:rPr lang="cs-CZ" dirty="0"/>
              <a:t>Nelze použít směrování založené na adresování</a:t>
            </a:r>
            <a:endParaRPr lang="en-US" dirty="0"/>
          </a:p>
          <a:p>
            <a:r>
              <a:rPr lang="cs-CZ" dirty="0" smtClean="0"/>
              <a:t>Př.: </a:t>
            </a:r>
          </a:p>
          <a:p>
            <a:pPr lvl="1"/>
            <a:r>
              <a:rPr lang="cs-CZ" dirty="0"/>
              <a:t>Z</a:t>
            </a:r>
            <a:r>
              <a:rPr lang="cs-CZ" dirty="0" smtClean="0"/>
              <a:t>jištění </a:t>
            </a:r>
            <a:r>
              <a:rPr lang="cs-CZ" dirty="0"/>
              <a:t>oblasti, kde je teplota vyšší než 10</a:t>
            </a:r>
            <a:r>
              <a:rPr lang="cs-CZ" baseline="30000" dirty="0"/>
              <a:t>◦</a:t>
            </a:r>
            <a:r>
              <a:rPr lang="cs-CZ" dirty="0"/>
              <a:t>C</a:t>
            </a:r>
            <a:endParaRPr lang="en-US" dirty="0"/>
          </a:p>
          <a:p>
            <a:r>
              <a:rPr lang="cs-CZ" dirty="0"/>
              <a:t>Protokoly jsou založeny na dotazech posílaných z kořene stromu</a:t>
            </a:r>
            <a:endParaRPr lang="en-US" dirty="0"/>
          </a:p>
          <a:p>
            <a:r>
              <a:rPr lang="cs-CZ" dirty="0"/>
              <a:t>Používají se atributy místo adres (</a:t>
            </a:r>
            <a:r>
              <a:rPr lang="cs-CZ" dirty="0" err="1"/>
              <a:t>attribute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</a:t>
            </a:r>
            <a:r>
              <a:rPr lang="cs-CZ" dirty="0" err="1"/>
              <a:t>naming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Příklady protokolů</a:t>
            </a:r>
            <a:endParaRPr lang="en-US" dirty="0"/>
          </a:p>
          <a:p>
            <a:r>
              <a:rPr lang="cs-CZ" dirty="0" err="1"/>
              <a:t>Záplavování</a:t>
            </a:r>
            <a:r>
              <a:rPr lang="cs-CZ" dirty="0"/>
              <a:t>, klábosení (</a:t>
            </a:r>
            <a:r>
              <a:rPr lang="cs-CZ" dirty="0" err="1"/>
              <a:t>gossiping</a:t>
            </a:r>
            <a:r>
              <a:rPr lang="cs-CZ" dirty="0"/>
              <a:t>), SPAN, směrové </a:t>
            </a:r>
            <a:r>
              <a:rPr lang="cs-CZ" dirty="0" err="1"/>
              <a:t>záplavování</a:t>
            </a:r>
            <a:r>
              <a:rPr lang="cs-CZ" dirty="0"/>
              <a:t>, šeptanda (rumor </a:t>
            </a:r>
            <a:r>
              <a:rPr lang="cs-CZ" dirty="0" err="1"/>
              <a:t>routing</a:t>
            </a:r>
            <a:r>
              <a:rPr lang="cs-CZ" dirty="0"/>
              <a:t>), směrování podle </a:t>
            </a:r>
            <a:r>
              <a:rPr lang="cs-CZ" dirty="0" err="1"/>
              <a:t>gradiendu</a:t>
            </a:r>
            <a:r>
              <a:rPr lang="cs-CZ" dirty="0"/>
              <a:t>, SPIN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C4A-D2E3-4A87-A3FC-40700A8A93E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20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>
                <a:latin typeface="Palatino Linotype" panose="02040502050505030304" pitchFamily="18" charset="0"/>
              </a:rPr>
              <a:t>Zjištění teplotního pole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0" y="2559571"/>
            <a:ext cx="1864519" cy="207883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60" y="2600499"/>
            <a:ext cx="1878806" cy="210026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307" y="2600499"/>
            <a:ext cx="1871663" cy="212169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411" y="2571924"/>
            <a:ext cx="1828800" cy="2128838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28241" y="517441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Čtení každého uzlu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94143" y="517441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Inicializace dotazu</a:t>
            </a:r>
            <a:endParaRPr lang="en-US" dirty="0"/>
          </a:p>
        </p:txBody>
      </p:sp>
      <p:sp>
        <p:nvSpPr>
          <p:cNvPr id="9" name="TextovéPole 8"/>
          <p:cNvSpPr txBox="1"/>
          <p:nvPr/>
        </p:nvSpPr>
        <p:spPr>
          <a:xfrm>
            <a:off x="4295536" y="51744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Uzly odpovídající požadavku</a:t>
            </a:r>
            <a:endParaRPr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738507" y="51744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Generování cest</a:t>
            </a:r>
            <a:endParaRPr lang="en-US" dirty="0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AA40-3EAD-4EA2-A2EF-FE8C477AB42D}" type="datetime1">
              <a:rPr lang="cs-CZ" smtClean="0"/>
              <a:t>26. 11. 2019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48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Záplavování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Nejjednodušší pro sítě s mezilehlými uzly (</a:t>
            </a:r>
            <a:r>
              <a:rPr lang="cs-CZ" dirty="0" smtClean="0"/>
              <a:t>přeskoky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Používá </a:t>
            </a:r>
            <a:r>
              <a:rPr lang="cs-CZ" dirty="0" err="1"/>
              <a:t>broadcast</a:t>
            </a:r>
            <a:endParaRPr lang="en-US" dirty="0"/>
          </a:p>
          <a:p>
            <a:r>
              <a:rPr lang="cs-CZ" dirty="0"/>
              <a:t>Po přijetí zprávy rozesílá zprávu sousedům</a:t>
            </a:r>
            <a:endParaRPr lang="en-US" dirty="0"/>
          </a:p>
          <a:p>
            <a:r>
              <a:rPr lang="cs-CZ" dirty="0"/>
              <a:t>Přenos paketu celou sítí</a:t>
            </a:r>
            <a:endParaRPr lang="en-US" dirty="0"/>
          </a:p>
          <a:p>
            <a:r>
              <a:rPr lang="cs-CZ" dirty="0"/>
              <a:t>Omezení dané průměrem sítě (počet přeskoků) nebo dosažením cíle</a:t>
            </a:r>
            <a:endParaRPr lang="en-US" dirty="0"/>
          </a:p>
          <a:p>
            <a:r>
              <a:rPr lang="cs-CZ" dirty="0"/>
              <a:t>Patří mezi reaktivní protokoly</a:t>
            </a:r>
            <a:endParaRPr lang="en-US" dirty="0"/>
          </a:p>
          <a:p>
            <a:r>
              <a:rPr lang="cs-CZ" dirty="0"/>
              <a:t>Vytváření cesty na přání</a:t>
            </a:r>
            <a:endParaRPr lang="en-US" dirty="0"/>
          </a:p>
          <a:p>
            <a:r>
              <a:rPr lang="cs-CZ" dirty="0"/>
              <a:t>Jednoduchý decentralizovaný protokol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632C-93C9-4CA2-B45F-91D7D2CC0A1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484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>
                <a:latin typeface="Palatino Linotype" panose="02040502050505030304" pitchFamily="18" charset="0"/>
              </a:rPr>
              <a:t>Záplavování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63" y="1922886"/>
            <a:ext cx="3262764" cy="3622537"/>
          </a:xfrm>
          <a:prstGeom prst="rect">
            <a:avLst/>
          </a:prstGeom>
        </p:spPr>
      </p:pic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6043-499A-4090-A4BA-166E06DA8E1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4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Záplavování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Problémy</a:t>
            </a:r>
            <a:endParaRPr lang="en-US" dirty="0" smtClean="0"/>
          </a:p>
          <a:p>
            <a:pPr lvl="1"/>
            <a:r>
              <a:rPr lang="cs-CZ" dirty="0" smtClean="0"/>
              <a:t>Imploze (zhroucení)</a:t>
            </a:r>
            <a:endParaRPr lang="en-US" dirty="0" smtClean="0"/>
          </a:p>
          <a:p>
            <a:pPr lvl="1"/>
            <a:r>
              <a:rPr lang="cs-CZ" dirty="0" smtClean="0"/>
              <a:t>Přenos paketů více cestami do cíle – nadměrné zatížení cest k cíli i cílového uzlu</a:t>
            </a:r>
            <a:endParaRPr lang="en-US" dirty="0" smtClean="0"/>
          </a:p>
          <a:p>
            <a:pPr lvl="1"/>
            <a:r>
              <a:rPr lang="cs-CZ" dirty="0" smtClean="0"/>
              <a:t>Duplicitní zprávy</a:t>
            </a:r>
            <a:endParaRPr lang="en-US" dirty="0" smtClean="0"/>
          </a:p>
          <a:p>
            <a:pPr lvl="1"/>
            <a:r>
              <a:rPr lang="cs-CZ" dirty="0" smtClean="0"/>
              <a:t>Překrytí (</a:t>
            </a:r>
            <a:r>
              <a:rPr lang="cs-CZ" dirty="0" err="1" smtClean="0"/>
              <a:t>overlap</a:t>
            </a:r>
            <a:r>
              <a:rPr lang="cs-CZ" dirty="0" smtClean="0"/>
              <a:t>) – překrytí oblastí – duplicitní zprávy pochází od různých uzlů</a:t>
            </a:r>
            <a:endParaRPr lang="en-US" dirty="0" smtClean="0"/>
          </a:p>
          <a:p>
            <a:pPr lvl="1"/>
            <a:r>
              <a:rPr lang="cs-CZ" dirty="0" smtClean="0"/>
              <a:t>Oslepnutí zdrojů (</a:t>
            </a:r>
            <a:r>
              <a:rPr lang="cs-CZ" dirty="0" err="1" smtClean="0"/>
              <a:t>resource</a:t>
            </a:r>
            <a:r>
              <a:rPr lang="cs-CZ" dirty="0" smtClean="0"/>
              <a:t> </a:t>
            </a:r>
            <a:r>
              <a:rPr lang="cs-CZ" dirty="0" err="1" smtClean="0"/>
              <a:t>blindness</a:t>
            </a:r>
            <a:r>
              <a:rPr lang="cs-CZ" dirty="0" smtClean="0"/>
              <a:t>) – </a:t>
            </a:r>
            <a:r>
              <a:rPr lang="cs-CZ" dirty="0" err="1" smtClean="0"/>
              <a:t>záplavování</a:t>
            </a:r>
            <a:r>
              <a:rPr lang="cs-CZ" dirty="0" smtClean="0"/>
              <a:t> nebere v úvahu spotřebu energie</a:t>
            </a:r>
            <a:endParaRPr lang="en-US" dirty="0" smtClean="0"/>
          </a:p>
          <a:p>
            <a:r>
              <a:rPr lang="cs-CZ" dirty="0" err="1" smtClean="0"/>
              <a:t>Energy</a:t>
            </a:r>
            <a:r>
              <a:rPr lang="cs-CZ" dirty="0" smtClean="0"/>
              <a:t> </a:t>
            </a:r>
            <a:r>
              <a:rPr lang="cs-CZ" dirty="0" err="1" smtClean="0"/>
              <a:t>resource</a:t>
            </a:r>
            <a:r>
              <a:rPr lang="cs-CZ" dirty="0" smtClean="0"/>
              <a:t>- </a:t>
            </a:r>
            <a:r>
              <a:rPr lang="cs-CZ" dirty="0" err="1" smtClean="0"/>
              <a:t>aware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(protokol s uvědoměním si zdrojů) – zjišťování energie uzlů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321F-9BEB-413A-BA31-0C4C471F207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357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>
                <a:latin typeface="Palatino Linotype" panose="02040502050505030304" pitchFamily="18" charset="0"/>
              </a:rPr>
              <a:t>Záplavování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2186"/>
            <a:ext cx="2103308" cy="2305549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605" y="2502186"/>
            <a:ext cx="3355397" cy="2305549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334608" y="496286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Imploze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813688" y="49628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Překrytí oblastí</a:t>
            </a:r>
            <a:endParaRPr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DD2B-7ECD-486C-945D-DECDC9596C02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05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Gossiping</a:t>
            </a:r>
            <a:r>
              <a:rPr lang="cs-CZ" sz="3600" dirty="0"/>
              <a:t> (klábosení</a:t>
            </a:r>
            <a:r>
              <a:rPr lang="cs-CZ" sz="3600" dirty="0" smtClean="0"/>
              <a:t>)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Protokol odvozený od </a:t>
            </a:r>
            <a:r>
              <a:rPr lang="cs-CZ" dirty="0" err="1"/>
              <a:t>záplavování</a:t>
            </a:r>
            <a:endParaRPr lang="en-US" dirty="0"/>
          </a:p>
          <a:p>
            <a:r>
              <a:rPr lang="cs-CZ" dirty="0"/>
              <a:t>Algoritmus </a:t>
            </a:r>
            <a:r>
              <a:rPr lang="cs-CZ" dirty="0" err="1"/>
              <a:t>záplavování</a:t>
            </a:r>
            <a:r>
              <a:rPr lang="cs-CZ" dirty="0"/>
              <a:t> má problém s </a:t>
            </a:r>
            <a:r>
              <a:rPr lang="cs-CZ" dirty="0" err="1"/>
              <a:t>dupicitami</a:t>
            </a:r>
            <a:endParaRPr lang="en-US" dirty="0"/>
          </a:p>
          <a:p>
            <a:r>
              <a:rPr lang="cs-CZ" dirty="0"/>
              <a:t>Pro předání zprávy se náhodně vybere jeden sousední uzel</a:t>
            </a:r>
            <a:endParaRPr lang="en-US" dirty="0"/>
          </a:p>
          <a:p>
            <a:r>
              <a:rPr lang="cs-CZ" dirty="0"/>
              <a:t>Nevýhoda je prodloužení doby odezvy</a:t>
            </a:r>
            <a:endParaRPr lang="en-US" dirty="0"/>
          </a:p>
          <a:p>
            <a:r>
              <a:rPr lang="cs-CZ" dirty="0"/>
              <a:t>Výhoda je snížení spotřeby energie</a:t>
            </a:r>
            <a:endParaRPr lang="en-US" dirty="0"/>
          </a:p>
          <a:p>
            <a:r>
              <a:rPr lang="cs-CZ" dirty="0" err="1"/>
              <a:t>Záplavování</a:t>
            </a:r>
            <a:r>
              <a:rPr lang="cs-CZ" dirty="0"/>
              <a:t> nebo klábosení je vhodné v protokolech kde se použije ve  specifických funkcích</a:t>
            </a:r>
            <a:endParaRPr lang="en-US" dirty="0"/>
          </a:p>
          <a:p>
            <a:r>
              <a:rPr lang="cs-CZ" dirty="0"/>
              <a:t>Př.: </a:t>
            </a:r>
            <a:endParaRPr lang="cs-CZ" dirty="0" smtClean="0"/>
          </a:p>
          <a:p>
            <a:pPr lvl="1"/>
            <a:r>
              <a:rPr lang="cs-CZ" dirty="0" smtClean="0"/>
              <a:t>fáze </a:t>
            </a:r>
            <a:r>
              <a:rPr lang="cs-CZ" dirty="0"/>
              <a:t>rozmisťování uzlů – zjištění aktivních uzlů</a:t>
            </a:r>
            <a:endParaRPr lang="en-US" dirty="0"/>
          </a:p>
          <a:p>
            <a:pPr lvl="1"/>
            <a:r>
              <a:rPr lang="cs-CZ" dirty="0"/>
              <a:t>Fáze inicializace – zachycení informace od sousedů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5829-B747-4A1E-9134-32D1D08068E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93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3600" dirty="0"/>
              <a:t>SPIN – Sensor </a:t>
            </a:r>
            <a:r>
              <a:rPr lang="cs-CZ" sz="3600" dirty="0" err="1"/>
              <a:t>Protocol</a:t>
            </a:r>
            <a:r>
              <a:rPr lang="cs-CZ" sz="3600" dirty="0"/>
              <a:t> </a:t>
            </a:r>
            <a:r>
              <a:rPr lang="cs-CZ" sz="3600" dirty="0" err="1"/>
              <a:t>for</a:t>
            </a:r>
            <a:r>
              <a:rPr lang="cs-CZ" sz="3600" dirty="0"/>
              <a:t> </a:t>
            </a:r>
            <a:r>
              <a:rPr lang="cs-CZ" sz="3600" dirty="0" err="1"/>
              <a:t>Information</a:t>
            </a:r>
            <a:r>
              <a:rPr lang="cs-CZ" sz="3600" dirty="0"/>
              <a:t> via </a:t>
            </a:r>
            <a:r>
              <a:rPr lang="cs-CZ" sz="3600" dirty="0" err="1" smtClean="0"/>
              <a:t>Negotiation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Negotiation</a:t>
            </a:r>
            <a:r>
              <a:rPr lang="cs-CZ" dirty="0"/>
              <a:t> – vyjednávání</a:t>
            </a:r>
            <a:endParaRPr lang="en-US" dirty="0"/>
          </a:p>
          <a:p>
            <a:r>
              <a:rPr lang="cs-CZ" dirty="0"/>
              <a:t>Jedná se o rodinu protokolů, data </a:t>
            </a:r>
            <a:r>
              <a:rPr lang="cs-CZ" dirty="0" err="1"/>
              <a:t>centric</a:t>
            </a:r>
            <a:r>
              <a:rPr lang="cs-CZ" dirty="0"/>
              <a:t> </a:t>
            </a:r>
            <a:r>
              <a:rPr lang="cs-CZ" dirty="0" err="1"/>
              <a:t>routing</a:t>
            </a:r>
            <a:endParaRPr lang="en-US" dirty="0"/>
          </a:p>
          <a:p>
            <a:r>
              <a:rPr lang="cs-CZ" dirty="0"/>
              <a:t>Hodí se pro přenosy od zdroje dat (senzoru) k cíli (výstupu z WSN)</a:t>
            </a:r>
            <a:endParaRPr lang="en-US" dirty="0"/>
          </a:p>
          <a:p>
            <a:r>
              <a:rPr lang="cs-CZ" dirty="0"/>
              <a:t>První fáze – před odesláním dat si uzly vymění informaci s popisem dat</a:t>
            </a:r>
            <a:endParaRPr lang="en-US" dirty="0"/>
          </a:p>
          <a:p>
            <a:r>
              <a:rPr lang="cs-CZ" dirty="0"/>
              <a:t>Data jsou poslána pouze do uzlů, které je požadují</a:t>
            </a:r>
            <a:endParaRPr lang="en-US" dirty="0"/>
          </a:p>
          <a:p>
            <a:r>
              <a:rPr lang="cs-CZ" dirty="0"/>
              <a:t>Druhá fáze – každý uzel monitoruje zdroj energie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1D18-8105-4DB6-B9DC-2662D8A8515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98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SPIN – Sensor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</a:t>
            </a:r>
            <a:r>
              <a:rPr lang="cs-CZ" sz="3600" dirty="0" err="1" smtClean="0"/>
              <a:t>for</a:t>
            </a:r>
            <a:r>
              <a:rPr lang="cs-CZ" sz="3600" dirty="0" smtClean="0"/>
              <a:t> </a:t>
            </a:r>
            <a:r>
              <a:rPr lang="cs-CZ" sz="3600" dirty="0" err="1" smtClean="0"/>
              <a:t>Information</a:t>
            </a:r>
            <a:r>
              <a:rPr lang="cs-CZ" sz="3600" dirty="0" smtClean="0"/>
              <a:t> via </a:t>
            </a:r>
            <a:r>
              <a:rPr lang="cs-CZ" sz="3600" dirty="0" err="1" smtClean="0"/>
              <a:t>Negotiation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Protokol používá zprávy</a:t>
            </a:r>
            <a:endParaRPr lang="en-US" dirty="0"/>
          </a:p>
          <a:p>
            <a:r>
              <a:rPr lang="cs-CZ" dirty="0"/>
              <a:t>ADV – </a:t>
            </a:r>
            <a:r>
              <a:rPr lang="cs-CZ" dirty="0" err="1"/>
              <a:t>adverticement</a:t>
            </a:r>
            <a:r>
              <a:rPr lang="cs-CZ" dirty="0"/>
              <a:t> – nabídka dat</a:t>
            </a:r>
            <a:endParaRPr lang="en-US" dirty="0"/>
          </a:p>
          <a:p>
            <a:r>
              <a:rPr lang="cs-CZ" dirty="0"/>
              <a:t>REQ – </a:t>
            </a:r>
            <a:r>
              <a:rPr lang="cs-CZ" dirty="0" err="1"/>
              <a:t>request</a:t>
            </a:r>
            <a:r>
              <a:rPr lang="cs-CZ" dirty="0"/>
              <a:t> – požadavek na zaslání dat</a:t>
            </a:r>
            <a:endParaRPr lang="en-US" dirty="0"/>
          </a:p>
          <a:p>
            <a:r>
              <a:rPr lang="cs-CZ" dirty="0"/>
              <a:t>DATA – vlastní datový rámec</a:t>
            </a:r>
            <a:endParaRPr lang="en-US" dirty="0"/>
          </a:p>
          <a:p>
            <a:r>
              <a:rPr lang="cs-CZ" dirty="0"/>
              <a:t>Existují modifikace</a:t>
            </a:r>
            <a:endParaRPr lang="en-US" dirty="0"/>
          </a:p>
          <a:p>
            <a:pPr lvl="1"/>
            <a:r>
              <a:rPr lang="cs-CZ" dirty="0"/>
              <a:t>SPIN-PP – point-to-point komunikace, posílá data pouze vybraným uzlům (dvoubodový spoj)</a:t>
            </a:r>
            <a:endParaRPr lang="en-US" dirty="0"/>
          </a:p>
          <a:p>
            <a:pPr lvl="1"/>
            <a:r>
              <a:rPr lang="cs-CZ" dirty="0"/>
              <a:t>SPIN-EC – </a:t>
            </a:r>
            <a:r>
              <a:rPr lang="cs-CZ" dirty="0" err="1"/>
              <a:t>energy</a:t>
            </a:r>
            <a:r>
              <a:rPr lang="cs-CZ" dirty="0"/>
              <a:t> </a:t>
            </a:r>
            <a:r>
              <a:rPr lang="cs-CZ" dirty="0" err="1"/>
              <a:t>consuption</a:t>
            </a:r>
            <a:r>
              <a:rPr lang="cs-CZ" dirty="0"/>
              <a:t> – monitoruje stav zdroje</a:t>
            </a:r>
            <a:endParaRPr lang="en-US" dirty="0"/>
          </a:p>
          <a:p>
            <a:pPr lvl="1"/>
            <a:r>
              <a:rPr lang="cs-CZ" dirty="0"/>
              <a:t>SPIN-BC – používá pro přenos dat </a:t>
            </a:r>
            <a:r>
              <a:rPr lang="cs-CZ" dirty="0" err="1"/>
              <a:t>broadcast</a:t>
            </a:r>
            <a:endParaRPr lang="en-US" dirty="0"/>
          </a:p>
          <a:p>
            <a:pPr lvl="1"/>
            <a:r>
              <a:rPr lang="cs-CZ" dirty="0"/>
              <a:t>SPIN-RL – zajišťuje spolehlivý přenos dat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DB0-0493-4DE9-8286-5D90BF56FCE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27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>
                <a:latin typeface="Palatino Linotype" panose="02040502050505030304" pitchFamily="18" charset="0"/>
              </a:rPr>
              <a:t>SPIN protokol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72" y="2145351"/>
            <a:ext cx="4930457" cy="3082878"/>
          </a:xfrm>
          <a:prstGeom prst="rect">
            <a:avLst/>
          </a:prstGeom>
        </p:spPr>
      </p:pic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24E-34B3-4E45-9671-BA805DD7A70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08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Rozdělení </a:t>
            </a:r>
            <a:r>
              <a:rPr lang="cs-CZ" sz="3600" dirty="0" smtClean="0"/>
              <a:t>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Protokoly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Data </a:t>
            </a:r>
            <a:r>
              <a:rPr lang="cs-CZ" dirty="0" err="1"/>
              <a:t>centric</a:t>
            </a:r>
            <a:endParaRPr lang="en-US" dirty="0"/>
          </a:p>
          <a:p>
            <a:pPr lvl="1"/>
            <a:r>
              <a:rPr lang="cs-CZ" dirty="0" err="1" smtClean="0"/>
              <a:t>Záplavování</a:t>
            </a:r>
            <a:r>
              <a:rPr lang="cs-CZ" dirty="0" smtClean="0"/>
              <a:t> (</a:t>
            </a:r>
            <a:r>
              <a:rPr lang="cs-CZ" dirty="0" err="1" smtClean="0"/>
              <a:t>Flooding</a:t>
            </a:r>
            <a:r>
              <a:rPr lang="cs-CZ" dirty="0" smtClean="0"/>
              <a:t>)</a:t>
            </a:r>
            <a:endParaRPr lang="en-US" sz="1500" dirty="0"/>
          </a:p>
          <a:p>
            <a:pPr lvl="1"/>
            <a:r>
              <a:rPr lang="cs-CZ" dirty="0" smtClean="0"/>
              <a:t>Klábosení</a:t>
            </a:r>
            <a:r>
              <a:rPr lang="en-US" dirty="0" smtClean="0"/>
              <a:t> </a:t>
            </a:r>
            <a:r>
              <a:rPr lang="cs-CZ" dirty="0" smtClean="0"/>
              <a:t>(</a:t>
            </a:r>
            <a:r>
              <a:rPr lang="cs-CZ" dirty="0"/>
              <a:t>G</a:t>
            </a:r>
            <a:r>
              <a:rPr lang="en-US" dirty="0" err="1" smtClean="0"/>
              <a:t>ossiping</a:t>
            </a:r>
            <a:r>
              <a:rPr lang="cs-CZ" dirty="0" smtClean="0"/>
              <a:t>)</a:t>
            </a:r>
            <a:endParaRPr lang="en-US" sz="1500" dirty="0"/>
          </a:p>
          <a:p>
            <a:pPr lvl="1"/>
            <a:r>
              <a:rPr lang="cs-CZ" dirty="0" smtClean="0"/>
              <a:t>SPIN (Sensor </a:t>
            </a:r>
            <a:r>
              <a:rPr lang="cs-CZ" dirty="0" err="1" smtClean="0"/>
              <a:t>Protocol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via </a:t>
            </a:r>
            <a:r>
              <a:rPr lang="cs-CZ" dirty="0" err="1" smtClean="0"/>
              <a:t>Negotiation</a:t>
            </a:r>
            <a:r>
              <a:rPr lang="cs-CZ" dirty="0" smtClean="0"/>
              <a:t>)</a:t>
            </a:r>
            <a:endParaRPr lang="en-US" sz="1500" dirty="0"/>
          </a:p>
          <a:p>
            <a:pPr lvl="1"/>
            <a:r>
              <a:rPr lang="cs-CZ" dirty="0"/>
              <a:t>Řízené </a:t>
            </a:r>
            <a:r>
              <a:rPr lang="cs-CZ" dirty="0" err="1" smtClean="0"/>
              <a:t>záplavování</a:t>
            </a:r>
            <a:r>
              <a:rPr lang="cs-CZ" dirty="0" smtClean="0"/>
              <a:t> (</a:t>
            </a:r>
            <a:r>
              <a:rPr lang="cs-CZ" dirty="0" err="1" smtClean="0"/>
              <a:t>Directed</a:t>
            </a:r>
            <a:r>
              <a:rPr lang="cs-CZ" dirty="0" smtClean="0"/>
              <a:t> </a:t>
            </a:r>
            <a:r>
              <a:rPr lang="cs-CZ" dirty="0" err="1" smtClean="0"/>
              <a:t>diffusion</a:t>
            </a:r>
            <a:r>
              <a:rPr lang="cs-CZ" dirty="0" smtClean="0"/>
              <a:t>)</a:t>
            </a:r>
            <a:endParaRPr lang="en-US" sz="1500" dirty="0"/>
          </a:p>
          <a:p>
            <a:r>
              <a:rPr lang="cs-CZ" dirty="0"/>
              <a:t>Hierarchické protokoly</a:t>
            </a:r>
            <a:endParaRPr lang="en-US" dirty="0"/>
          </a:p>
          <a:p>
            <a:pPr lvl="1"/>
            <a:r>
              <a:rPr lang="cs-CZ" dirty="0" smtClean="0"/>
              <a:t>LEACH (</a:t>
            </a:r>
            <a:r>
              <a:rPr lang="en-US" dirty="0" smtClean="0"/>
              <a:t>low-energy</a:t>
            </a:r>
            <a:r>
              <a:rPr lang="cs-CZ" dirty="0" smtClean="0"/>
              <a:t> </a:t>
            </a:r>
            <a:r>
              <a:rPr lang="en-US" dirty="0" smtClean="0"/>
              <a:t>adaptive </a:t>
            </a:r>
            <a:r>
              <a:rPr lang="en-US" dirty="0"/>
              <a:t>clustering </a:t>
            </a:r>
            <a:r>
              <a:rPr lang="en-US" dirty="0" smtClean="0"/>
              <a:t>hierarchy</a:t>
            </a:r>
            <a:r>
              <a:rPr lang="cs-CZ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cs-CZ" dirty="0" smtClean="0"/>
              <a:t>PEGASIS (</a:t>
            </a:r>
            <a:r>
              <a:rPr lang="en-US" dirty="0"/>
              <a:t>power-efficient gathering in sensor information systems 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cs-CZ" dirty="0" smtClean="0"/>
              <a:t>TEEN (</a:t>
            </a:r>
            <a:r>
              <a:rPr lang="en-US" dirty="0"/>
              <a:t>threshold-sensitive energy-efficient sensor network 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cs-CZ" dirty="0" smtClean="0"/>
              <a:t>APTEEN (</a:t>
            </a:r>
            <a:r>
              <a:rPr lang="en-US" dirty="0" smtClean="0"/>
              <a:t>adaptive</a:t>
            </a:r>
            <a:r>
              <a:rPr lang="cs-CZ" dirty="0" smtClean="0"/>
              <a:t> </a:t>
            </a:r>
            <a:r>
              <a:rPr lang="en-US" dirty="0" smtClean="0"/>
              <a:t>threshold-sensitive </a:t>
            </a:r>
            <a:r>
              <a:rPr lang="en-US" dirty="0"/>
              <a:t>energy-efficient sensor network </a:t>
            </a:r>
            <a:r>
              <a:rPr lang="cs-CZ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798-1537-4AE6-82B9-63967FD586A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56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SPIN-PP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Uzel, který má data k odeslání pošle okolním uzlům informaci s popisem dat (ADV)</a:t>
            </a:r>
            <a:endParaRPr lang="en-US" dirty="0"/>
          </a:p>
          <a:p>
            <a:r>
              <a:rPr lang="cs-CZ" dirty="0"/>
              <a:t>Uzly odpoví zprávou REQ</a:t>
            </a:r>
            <a:endParaRPr lang="en-US" dirty="0"/>
          </a:p>
          <a:p>
            <a:r>
              <a:rPr lang="cs-CZ" dirty="0"/>
              <a:t>Uzel pošle data konkrétním uzlům dvoubodovým spojem (vícenásobné poslání téhož)</a:t>
            </a:r>
            <a:endParaRPr lang="en-US" dirty="0"/>
          </a:p>
          <a:p>
            <a:r>
              <a:rPr lang="cs-CZ" dirty="0"/>
              <a:t>Nemá mechanizmus pro odstranění kolizí (REQ)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FABB-B46C-4152-9C41-8807D81B2FD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17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SPIN-EC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Vychází z SPIN-PP</a:t>
            </a:r>
            <a:endParaRPr lang="en-US" dirty="0"/>
          </a:p>
          <a:p>
            <a:r>
              <a:rPr lang="cs-CZ" dirty="0"/>
              <a:t>Navíc monitoruje stav zdroje</a:t>
            </a:r>
            <a:endParaRPr lang="en-US" dirty="0"/>
          </a:p>
          <a:p>
            <a:r>
              <a:rPr lang="cs-CZ" dirty="0"/>
              <a:t>Pokud je energie zdroje pod prahovou hodnotou, neposílá REQ</a:t>
            </a:r>
            <a:endParaRPr lang="en-US" dirty="0"/>
          </a:p>
          <a:p>
            <a:r>
              <a:rPr lang="cs-CZ" dirty="0"/>
              <a:t>Je-li energie dost, funguje stejně jako SPIN-PP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1715-3CCD-4CED-B294-87102F6A4D5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87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SPIN-BC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Vychází z SPIN-PP</a:t>
            </a:r>
            <a:endParaRPr lang="en-US" dirty="0"/>
          </a:p>
          <a:p>
            <a:r>
              <a:rPr lang="cs-CZ" dirty="0"/>
              <a:t>Používá náhodný mechanizmus pro vysílání REQ </a:t>
            </a:r>
            <a:r>
              <a:rPr lang="cs-CZ" dirty="0" err="1"/>
              <a:t>broadcastem</a:t>
            </a:r>
            <a:endParaRPr lang="en-US" dirty="0"/>
          </a:p>
          <a:p>
            <a:r>
              <a:rPr lang="cs-CZ" dirty="0"/>
              <a:t>Slyší-li cizí REQ, čeká na odvysílání DATA paketu</a:t>
            </a:r>
            <a:endParaRPr lang="en-US" dirty="0"/>
          </a:p>
          <a:p>
            <a:r>
              <a:rPr lang="cs-CZ" dirty="0"/>
              <a:t>DATA posílá jako </a:t>
            </a:r>
            <a:r>
              <a:rPr lang="cs-CZ" dirty="0" err="1"/>
              <a:t>broadcast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B64A-BF99-455F-94E0-9509D9D850D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85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SPIN-RL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Protokol zavádí periodu vysílání</a:t>
            </a:r>
            <a:endParaRPr lang="en-US" dirty="0"/>
          </a:p>
          <a:p>
            <a:r>
              <a:rPr lang="cs-CZ" dirty="0"/>
              <a:t>Pokud uzel přijme ADV, ale nepřijme data</a:t>
            </a:r>
            <a:endParaRPr lang="en-US" dirty="0"/>
          </a:p>
          <a:p>
            <a:r>
              <a:rPr lang="cs-CZ" dirty="0"/>
              <a:t>Vysílá opakovaně REQ před uplynutím periody, ale po vyčerpání </a:t>
            </a:r>
            <a:r>
              <a:rPr lang="cs-CZ" dirty="0" err="1"/>
              <a:t>timeoutu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078B-0B14-4C3D-9EC2-5BC25D6963B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35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Directed</a:t>
            </a:r>
            <a:r>
              <a:rPr lang="cs-CZ" sz="3600" dirty="0"/>
              <a:t> </a:t>
            </a:r>
            <a:r>
              <a:rPr lang="cs-CZ" sz="3600" dirty="0" err="1" smtClean="0"/>
              <a:t>Diffusion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Uživatel požaduje specifickou informaci od uzlů</a:t>
            </a:r>
            <a:endParaRPr lang="en-US" dirty="0"/>
          </a:p>
          <a:p>
            <a:r>
              <a:rPr lang="cs-CZ" dirty="0"/>
              <a:t>Protokol rozeznává čtyři stavy</a:t>
            </a:r>
            <a:endParaRPr lang="en-US" dirty="0"/>
          </a:p>
          <a:p>
            <a:pPr lvl="1"/>
            <a:r>
              <a:rPr lang="cs-CZ" dirty="0"/>
              <a:t>Propagace požadavku na dosažení cíle</a:t>
            </a:r>
            <a:endParaRPr lang="en-US" dirty="0"/>
          </a:p>
          <a:p>
            <a:pPr lvl="1"/>
            <a:r>
              <a:rPr lang="cs-CZ" dirty="0"/>
              <a:t>Vytvoření </a:t>
            </a:r>
            <a:r>
              <a:rPr lang="cs-CZ" dirty="0" err="1"/>
              <a:t>gradiendu</a:t>
            </a:r>
            <a:r>
              <a:rPr lang="cs-CZ" dirty="0"/>
              <a:t> (gradient </a:t>
            </a:r>
            <a:r>
              <a:rPr lang="cs-CZ" dirty="0" err="1"/>
              <a:t>setup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 err="1"/>
              <a:t>Reinforcement</a:t>
            </a:r>
            <a:r>
              <a:rPr lang="cs-CZ" dirty="0"/>
              <a:t> (posilování cesty)</a:t>
            </a:r>
            <a:endParaRPr lang="en-US" dirty="0"/>
          </a:p>
          <a:p>
            <a:pPr lvl="1"/>
            <a:r>
              <a:rPr lang="cs-CZ" dirty="0"/>
              <a:t>Doručování dat</a:t>
            </a:r>
            <a:endParaRPr lang="en-US" dirty="0"/>
          </a:p>
          <a:p>
            <a:r>
              <a:rPr lang="cs-CZ" dirty="0"/>
              <a:t>Propagace požadavku – vysílá „</a:t>
            </a:r>
            <a:r>
              <a:rPr lang="cs-CZ" dirty="0" err="1"/>
              <a:t>Interest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“ od kořene sítě</a:t>
            </a:r>
            <a:endParaRPr lang="en-US" dirty="0"/>
          </a:p>
          <a:p>
            <a:r>
              <a:rPr lang="cs-CZ" dirty="0"/>
              <a:t>Posílá zprávu záplavově do všech uzlů sítě</a:t>
            </a:r>
            <a:endParaRPr lang="en-US" dirty="0"/>
          </a:p>
          <a:p>
            <a:r>
              <a:rPr lang="cs-CZ" dirty="0"/>
              <a:t>Využívá periodické vysílání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B785-CA1B-4795-A886-38B3A08617E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17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>
                <a:latin typeface="Palatino Linotype" panose="02040502050505030304" pitchFamily="18" charset="0"/>
              </a:rPr>
              <a:t>Directed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Diffusion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2024"/>
            <a:ext cx="1985963" cy="95726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76" y="2332024"/>
            <a:ext cx="2028825" cy="95011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95" y="3939720"/>
            <a:ext cx="2007394" cy="96440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676" y="3939720"/>
            <a:ext cx="2035969" cy="921544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2844384" y="2657043"/>
            <a:ext cx="825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 err="1"/>
              <a:t>Interest</a:t>
            </a:r>
            <a:endParaRPr lang="en-US" sz="15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6879068" y="2658015"/>
            <a:ext cx="1447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/>
              <a:t>Gradient </a:t>
            </a:r>
            <a:r>
              <a:rPr lang="cs-CZ" sz="1500" dirty="0" err="1"/>
              <a:t>setup</a:t>
            </a:r>
            <a:endParaRPr lang="en-US" sz="15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2743423" y="4271881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 err="1"/>
              <a:t>Reinforcement</a:t>
            </a:r>
            <a:endParaRPr lang="en-US" sz="15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889071" y="4271881"/>
            <a:ext cx="13099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/>
              <a:t>Data </a:t>
            </a:r>
            <a:r>
              <a:rPr lang="cs-CZ" sz="1500" dirty="0" err="1"/>
              <a:t>delivery</a:t>
            </a:r>
            <a:endParaRPr lang="en-US" sz="1500" dirty="0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A23-417C-48F6-B272-656D471F6F9B}" type="datetime1">
              <a:rPr lang="cs-CZ" smtClean="0"/>
              <a:t>26. 11. 2019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6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Directed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Po přijetí uloží uzel zprávu do paměti a pošle ji dál (záplavově, nebo podle popisu)</a:t>
            </a:r>
            <a:endParaRPr lang="en-US" dirty="0"/>
          </a:p>
          <a:p>
            <a:r>
              <a:rPr lang="cs-CZ" dirty="0"/>
              <a:t>V paměti se ukládá</a:t>
            </a:r>
            <a:endParaRPr lang="en-US" dirty="0"/>
          </a:p>
          <a:p>
            <a:pPr lvl="1"/>
            <a:r>
              <a:rPr lang="cs-CZ" dirty="0"/>
              <a:t>Časová značka – čas příjmu zprávy</a:t>
            </a:r>
            <a:endParaRPr lang="en-US" dirty="0"/>
          </a:p>
          <a:p>
            <a:pPr lvl="1"/>
            <a:r>
              <a:rPr lang="cs-CZ" dirty="0" err="1" smtClean="0"/>
              <a:t>Gradien</a:t>
            </a:r>
            <a:r>
              <a:rPr lang="en-US" dirty="0" smtClean="0"/>
              <a:t>t</a:t>
            </a:r>
            <a:r>
              <a:rPr lang="cs-CZ" dirty="0" smtClean="0"/>
              <a:t> </a:t>
            </a:r>
            <a:r>
              <a:rPr lang="cs-CZ" dirty="0"/>
              <a:t>– uzel, odkud byla zpráva přijata</a:t>
            </a:r>
            <a:endParaRPr lang="en-US" dirty="0"/>
          </a:p>
          <a:p>
            <a:pPr lvl="1"/>
            <a:r>
              <a:rPr lang="cs-CZ" dirty="0" smtClean="0"/>
              <a:t>Interval – perioda opakování</a:t>
            </a:r>
            <a:endParaRPr lang="en-US" dirty="0"/>
          </a:p>
          <a:p>
            <a:pPr lvl="1"/>
            <a:r>
              <a:rPr lang="cs-CZ" dirty="0"/>
              <a:t>Doba trvání – doba, po kterou má být informace uložena</a:t>
            </a:r>
            <a:endParaRPr lang="en-US" dirty="0"/>
          </a:p>
          <a:p>
            <a:r>
              <a:rPr lang="cs-CZ" dirty="0"/>
              <a:t>Pro vytvoření </a:t>
            </a:r>
            <a:r>
              <a:rPr lang="cs-CZ" dirty="0" err="1" smtClean="0"/>
              <a:t>gradien</a:t>
            </a:r>
            <a:r>
              <a:rPr lang="en-US" dirty="0" smtClean="0"/>
              <a:t>t</a:t>
            </a:r>
            <a:r>
              <a:rPr lang="cs-CZ" dirty="0" smtClean="0"/>
              <a:t>u </a:t>
            </a:r>
            <a:r>
              <a:rPr lang="cs-CZ" dirty="0"/>
              <a:t>mohou být použity různé techniky</a:t>
            </a:r>
            <a:endParaRPr lang="en-US" dirty="0"/>
          </a:p>
          <a:p>
            <a:pPr lvl="1"/>
            <a:r>
              <a:rPr lang="cs-CZ" dirty="0"/>
              <a:t>První, kdo poslal „</a:t>
            </a:r>
            <a:r>
              <a:rPr lang="cs-CZ" dirty="0" err="1"/>
              <a:t>interest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“</a:t>
            </a:r>
            <a:endParaRPr lang="en-US" dirty="0"/>
          </a:p>
          <a:p>
            <a:pPr lvl="1"/>
            <a:r>
              <a:rPr lang="cs-CZ" dirty="0"/>
              <a:t>Podle toho, kdo má nejvíce energie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660-4D98-4FBF-AD7E-0279E4B7328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31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Directed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Zpráva „gradient“ se posílá po zpětné cestě</a:t>
            </a:r>
            <a:endParaRPr lang="en-US" dirty="0"/>
          </a:p>
          <a:p>
            <a:r>
              <a:rPr lang="cs-CZ" dirty="0"/>
              <a:t>Postup vede k více cestám – výběr cesty pomocí další zprávy „</a:t>
            </a:r>
            <a:r>
              <a:rPr lang="cs-CZ" dirty="0" err="1"/>
              <a:t>Interest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“</a:t>
            </a:r>
            <a:endParaRPr lang="en-US" dirty="0"/>
          </a:p>
          <a:p>
            <a:r>
              <a:rPr lang="cs-CZ" dirty="0"/>
              <a:t>Výběr cesty podle </a:t>
            </a:r>
            <a:endParaRPr lang="en-US" dirty="0"/>
          </a:p>
          <a:p>
            <a:pPr lvl="1"/>
            <a:r>
              <a:rPr lang="cs-CZ" dirty="0"/>
              <a:t>Kvality linky</a:t>
            </a:r>
            <a:endParaRPr lang="en-US" dirty="0"/>
          </a:p>
          <a:p>
            <a:pPr lvl="1"/>
            <a:r>
              <a:rPr lang="cs-CZ" dirty="0"/>
              <a:t>Minima zpoždění</a:t>
            </a:r>
            <a:endParaRPr lang="en-US" dirty="0"/>
          </a:p>
          <a:p>
            <a:pPr lvl="1"/>
            <a:r>
              <a:rPr lang="cs-CZ" dirty="0"/>
              <a:t>Počtu paketů z daného směru</a:t>
            </a:r>
            <a:endParaRPr lang="en-US" dirty="0"/>
          </a:p>
          <a:p>
            <a:r>
              <a:rPr lang="cs-CZ" dirty="0"/>
              <a:t>Vytvoří se cesta zdroj – cíl</a:t>
            </a:r>
            <a:endParaRPr lang="en-US" dirty="0"/>
          </a:p>
          <a:p>
            <a:r>
              <a:rPr lang="cs-CZ" dirty="0"/>
              <a:t>Pomocí zprávy „</a:t>
            </a:r>
            <a:r>
              <a:rPr lang="cs-CZ" dirty="0" err="1"/>
              <a:t>Reinforcement</a:t>
            </a:r>
            <a:r>
              <a:rPr lang="cs-CZ" dirty="0"/>
              <a:t>“ se dá cesta potvrdit, nebo odstranit (negativní </a:t>
            </a:r>
            <a:r>
              <a:rPr lang="cs-CZ" dirty="0" err="1"/>
              <a:t>reinforcement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280C-A984-4C60-8929-4792D594AA4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48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>
                <a:latin typeface="Palatino Linotype" panose="02040502050505030304" pitchFamily="18" charset="0"/>
              </a:rPr>
              <a:t>Directed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Diffusion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5266"/>
            <a:ext cx="3453835" cy="227341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58" y="2125266"/>
            <a:ext cx="4320893" cy="227341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589443" y="4636005"/>
            <a:ext cx="11160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/>
              <a:t>Přenos dat</a:t>
            </a:r>
            <a:endParaRPr lang="en-US" sz="15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642531" y="4636005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" dirty="0"/>
              <a:t>Negativní </a:t>
            </a:r>
            <a:r>
              <a:rPr lang="cs-CZ" sz="1500" dirty="0" err="1"/>
              <a:t>reinforcement</a:t>
            </a:r>
            <a:endParaRPr lang="cs-CZ" sz="1500" dirty="0"/>
          </a:p>
          <a:p>
            <a:pPr algn="ctr"/>
            <a:r>
              <a:rPr lang="cs-CZ" sz="1500" dirty="0"/>
              <a:t>(zesílení, posílení)</a:t>
            </a:r>
            <a:endParaRPr lang="en-US" sz="150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9E90-63E0-4CDE-B290-6349AD55C4BC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898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>
                <a:latin typeface="Palatino Linotype" panose="02040502050505030304" pitchFamily="18" charset="0"/>
              </a:rPr>
              <a:t>Directed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Diffusion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1991"/>
            <a:ext cx="3434143" cy="2136509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1101777" y="5005778"/>
            <a:ext cx="149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Nová cesta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31DD-9E2E-4EF1-A2A4-D13179542209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2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Rozdělení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Geografické směrování</a:t>
            </a:r>
          </a:p>
          <a:p>
            <a:pPr lvl="1"/>
            <a:r>
              <a:rPr lang="cs-CZ" dirty="0" smtClean="0"/>
              <a:t>MECN (</a:t>
            </a:r>
            <a:r>
              <a:rPr lang="en-US" dirty="0"/>
              <a:t>Minimum Energy Communication Network 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cs-CZ" dirty="0" smtClean="0"/>
              <a:t>SMECN (</a:t>
            </a:r>
            <a:r>
              <a:rPr lang="cs-CZ" dirty="0" err="1" smtClean="0"/>
              <a:t>Small</a:t>
            </a:r>
            <a:r>
              <a:rPr lang="cs-CZ" dirty="0" smtClean="0"/>
              <a:t> MECN)</a:t>
            </a:r>
            <a:endParaRPr lang="en-US" dirty="0"/>
          </a:p>
          <a:p>
            <a:pPr lvl="1"/>
            <a:r>
              <a:rPr lang="cs-CZ" dirty="0" smtClean="0"/>
              <a:t>PRADA (</a:t>
            </a:r>
            <a:r>
              <a:rPr lang="en-US" dirty="0"/>
              <a:t>probe-based distributed protocol for knowledge range adjustment </a:t>
            </a:r>
            <a:r>
              <a:rPr lang="cs-CZ" dirty="0" smtClean="0"/>
              <a:t>)</a:t>
            </a:r>
            <a:endParaRPr lang="en-US" dirty="0"/>
          </a:p>
          <a:p>
            <a:r>
              <a:rPr lang="cs-CZ" dirty="0" smtClean="0"/>
              <a:t>Založené na </a:t>
            </a:r>
            <a:r>
              <a:rPr lang="cs-CZ" dirty="0" err="1" smtClean="0"/>
              <a:t>QoS</a:t>
            </a:r>
            <a:endParaRPr lang="cs-CZ" dirty="0" smtClean="0"/>
          </a:p>
          <a:p>
            <a:pPr lvl="1"/>
            <a:r>
              <a:rPr lang="cs-CZ" dirty="0" smtClean="0"/>
              <a:t>SAR (</a:t>
            </a:r>
            <a:r>
              <a:rPr lang="en-US" dirty="0"/>
              <a:t>Sequential Assignment Routing 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cs-CZ" dirty="0"/>
              <a:t>SPEED</a:t>
            </a:r>
            <a:endParaRPr lang="en-US" dirty="0"/>
          </a:p>
          <a:p>
            <a:pPr lvl="1"/>
            <a:r>
              <a:rPr lang="cs-CZ" dirty="0" err="1"/>
              <a:t>Minumum</a:t>
            </a:r>
            <a:r>
              <a:rPr lang="cs-CZ" dirty="0"/>
              <a:t> </a:t>
            </a:r>
            <a:r>
              <a:rPr lang="cs-CZ" dirty="0" err="1"/>
              <a:t>Cost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DC36-72E0-4F65-BAAA-DE8A712AB72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091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Directed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Rušení cesty – dovoluje vícenásobné směrování</a:t>
            </a:r>
            <a:endParaRPr lang="en-US" dirty="0"/>
          </a:p>
          <a:p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/>
              <a:t>phase</a:t>
            </a:r>
            <a:r>
              <a:rPr lang="cs-CZ" dirty="0"/>
              <a:t> </a:t>
            </a:r>
            <a:r>
              <a:rPr lang="cs-CZ" dirty="0" err="1"/>
              <a:t>pull</a:t>
            </a:r>
            <a:r>
              <a:rPr lang="cs-CZ" dirty="0"/>
              <a:t> </a:t>
            </a:r>
            <a:endParaRPr lang="cs-CZ" dirty="0" smtClean="0"/>
          </a:p>
          <a:p>
            <a:pPr lvl="1"/>
            <a:r>
              <a:rPr lang="cs-CZ" dirty="0" smtClean="0"/>
              <a:t>Režim </a:t>
            </a:r>
            <a:r>
              <a:rPr lang="cs-CZ" dirty="0"/>
              <a:t>záplavového posílání zprávy </a:t>
            </a:r>
            <a:r>
              <a:rPr lang="cs-CZ" dirty="0" smtClean="0"/>
              <a:t>„</a:t>
            </a:r>
            <a:r>
              <a:rPr lang="cs-CZ" dirty="0" err="1"/>
              <a:t>I</a:t>
            </a:r>
            <a:r>
              <a:rPr lang="cs-CZ" dirty="0" err="1" smtClean="0"/>
              <a:t>nterest</a:t>
            </a:r>
            <a:r>
              <a:rPr lang="cs-CZ" dirty="0"/>
              <a:t>“ od okraje sítě k cíli je označován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phase</a:t>
            </a:r>
            <a:r>
              <a:rPr lang="cs-CZ" dirty="0"/>
              <a:t> </a:t>
            </a:r>
            <a:r>
              <a:rPr lang="cs-CZ" dirty="0" err="1"/>
              <a:t>pull</a:t>
            </a:r>
            <a:endParaRPr lang="en-US" dirty="0"/>
          </a:p>
          <a:p>
            <a:r>
              <a:rPr lang="cs-CZ" dirty="0" err="1"/>
              <a:t>Push</a:t>
            </a:r>
            <a:r>
              <a:rPr lang="cs-CZ" dirty="0"/>
              <a:t> </a:t>
            </a:r>
            <a:r>
              <a:rPr lang="cs-CZ" dirty="0" err="1"/>
              <a:t>diffusion</a:t>
            </a:r>
            <a:r>
              <a:rPr lang="cs-CZ" dirty="0"/>
              <a:t> – inicializace datového toku senzorem</a:t>
            </a:r>
            <a:endParaRPr lang="en-US" dirty="0"/>
          </a:p>
          <a:p>
            <a:pPr lvl="1"/>
            <a:r>
              <a:rPr lang="cs-CZ" dirty="0"/>
              <a:t>Uzly nabízí svá data (jako SPIN)</a:t>
            </a:r>
            <a:endParaRPr lang="en-US" dirty="0"/>
          </a:p>
          <a:p>
            <a:pPr lvl="1"/>
            <a:r>
              <a:rPr lang="cs-CZ" dirty="0" err="1"/>
              <a:t>Adverticement</a:t>
            </a:r>
            <a:r>
              <a:rPr lang="cs-CZ" dirty="0"/>
              <a:t> – </a:t>
            </a:r>
            <a:r>
              <a:rPr lang="cs-CZ" dirty="0" err="1"/>
              <a:t>reinforcement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1DA-D695-40FE-BCED-679EB9E9C00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762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Zhodnocení </a:t>
            </a:r>
            <a:r>
              <a:rPr lang="cs-CZ" sz="3600" dirty="0"/>
              <a:t>- Data </a:t>
            </a:r>
            <a:r>
              <a:rPr lang="cs-CZ" sz="3600" dirty="0" err="1" smtClean="0"/>
              <a:t>centric</a:t>
            </a:r>
            <a:r>
              <a:rPr lang="cs-CZ" sz="3600" dirty="0" smtClean="0"/>
              <a:t> protokoly</a:t>
            </a:r>
            <a:r>
              <a:rPr lang="cs-CZ" sz="3600" dirty="0"/>
              <a:t>, </a:t>
            </a:r>
            <a:r>
              <a:rPr lang="cs-CZ" sz="3600" dirty="0" err="1" smtClean="0"/>
              <a:t>flat</a:t>
            </a:r>
            <a:r>
              <a:rPr lang="cs-CZ" sz="3600" dirty="0" smtClean="0"/>
              <a:t> </a:t>
            </a:r>
            <a:r>
              <a:rPr lang="cs-CZ" sz="3600" dirty="0"/>
              <a:t>architektura 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Problémy s „</a:t>
            </a:r>
            <a:r>
              <a:rPr lang="cs-CZ" dirty="0" err="1"/>
              <a:t>flat</a:t>
            </a:r>
            <a:r>
              <a:rPr lang="cs-CZ" dirty="0"/>
              <a:t>“ topologií</a:t>
            </a:r>
            <a:endParaRPr lang="en-US" dirty="0"/>
          </a:p>
          <a:p>
            <a:r>
              <a:rPr lang="cs-CZ" dirty="0"/>
              <a:t>Problém škálovatelnost</a:t>
            </a:r>
            <a:endParaRPr lang="en-US" dirty="0"/>
          </a:p>
          <a:p>
            <a:r>
              <a:rPr lang="cs-CZ" dirty="0"/>
              <a:t>Problém kolizí</a:t>
            </a:r>
            <a:endParaRPr lang="en-US" dirty="0"/>
          </a:p>
          <a:p>
            <a:r>
              <a:rPr lang="cs-CZ" dirty="0"/>
              <a:t>Příliš mnoho zpráv – nutnost použít agregaci dat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FE73-73B9-4B4E-8697-7A3A260E403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74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Hierarchické </a:t>
            </a:r>
            <a:r>
              <a:rPr lang="cs-CZ" sz="3600" dirty="0" smtClean="0"/>
              <a:t>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Plochá architektura – uzly v okolí uzlu pro napojení sítě jsou více zatěžovány než ostatní</a:t>
            </a:r>
            <a:endParaRPr lang="en-US" dirty="0"/>
          </a:p>
          <a:p>
            <a:r>
              <a:rPr lang="cs-CZ" dirty="0"/>
              <a:t>Limitující faktor pro škálovatelnost</a:t>
            </a:r>
            <a:endParaRPr lang="en-US" dirty="0"/>
          </a:p>
          <a:p>
            <a:r>
              <a:rPr lang="cs-CZ" dirty="0"/>
              <a:t>Hierarchická architektura</a:t>
            </a:r>
            <a:endParaRPr lang="en-US" dirty="0"/>
          </a:p>
          <a:p>
            <a:r>
              <a:rPr lang="cs-CZ" dirty="0"/>
              <a:t>Založena na vytváření klastrů</a:t>
            </a:r>
            <a:endParaRPr lang="en-US" dirty="0"/>
          </a:p>
          <a:p>
            <a:r>
              <a:rPr lang="cs-CZ" dirty="0"/>
              <a:t>V čele klastru je vybraný uzel (cluster </a:t>
            </a:r>
            <a:r>
              <a:rPr lang="cs-CZ" dirty="0" err="1"/>
              <a:t>head</a:t>
            </a:r>
            <a:r>
              <a:rPr lang="cs-CZ" dirty="0"/>
              <a:t>) – uzel, který klastr organizuje a slouží i k přenosu zpráv z klastru</a:t>
            </a:r>
            <a:endParaRPr lang="en-US" dirty="0"/>
          </a:p>
          <a:p>
            <a:r>
              <a:rPr lang="cs-CZ" dirty="0"/>
              <a:t>Hlavním úkolem vybraného uzlu je agregace dat – data se agregují do paketu, který nemění svoji velikost</a:t>
            </a:r>
            <a:endParaRPr lang="en-US" dirty="0"/>
          </a:p>
          <a:p>
            <a:r>
              <a:rPr lang="cs-CZ" dirty="0"/>
              <a:t>Hierarchická struktura může být i vícevrstvá – vybrané uzly různých klastrů mohou vytvářet další klastry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2CDB-7CE1-4140-9584-107DD3865AD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583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Hierarchické protokoly</a:t>
            </a:r>
            <a:endParaRPr lang="en-US" sz="3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17" y="2156594"/>
            <a:ext cx="3670365" cy="2765945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2905221" y="507323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Architektura založená na klastrech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3B50-AE5D-4632-91D8-A16A7A5D01ED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381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Hierarchické 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této skupiny patří protokoly</a:t>
            </a:r>
            <a:endParaRPr lang="en-US" dirty="0"/>
          </a:p>
          <a:p>
            <a:pPr lvl="1"/>
            <a:r>
              <a:rPr lang="cs-CZ" dirty="0"/>
              <a:t>LEACH – </a:t>
            </a:r>
            <a:r>
              <a:rPr lang="cs-CZ" dirty="0" err="1" smtClean="0"/>
              <a:t>Low-Energy</a:t>
            </a:r>
            <a:r>
              <a:rPr lang="cs-CZ" dirty="0" smtClean="0"/>
              <a:t> </a:t>
            </a:r>
            <a:r>
              <a:rPr lang="cs-CZ" dirty="0" err="1"/>
              <a:t>A</a:t>
            </a:r>
            <a:r>
              <a:rPr lang="cs-CZ" dirty="0" err="1" smtClean="0"/>
              <a:t>daptive</a:t>
            </a:r>
            <a:r>
              <a:rPr lang="cs-CZ" dirty="0" smtClean="0"/>
              <a:t> </a:t>
            </a:r>
            <a:r>
              <a:rPr lang="cs-CZ" dirty="0" err="1"/>
              <a:t>C</a:t>
            </a:r>
            <a:r>
              <a:rPr lang="cs-CZ" dirty="0" err="1" smtClean="0"/>
              <a:t>lustering</a:t>
            </a:r>
            <a:r>
              <a:rPr lang="cs-CZ" dirty="0" smtClean="0"/>
              <a:t> </a:t>
            </a:r>
            <a:r>
              <a:rPr lang="cs-CZ" dirty="0"/>
              <a:t>H</a:t>
            </a:r>
            <a:r>
              <a:rPr lang="cs-CZ" dirty="0" smtClean="0"/>
              <a:t>ierarchy</a:t>
            </a:r>
            <a:endParaRPr lang="en-US" dirty="0"/>
          </a:p>
          <a:p>
            <a:pPr lvl="1"/>
            <a:r>
              <a:rPr lang="cs-CZ" dirty="0"/>
              <a:t>PEGASIS – </a:t>
            </a:r>
            <a:r>
              <a:rPr lang="cs-CZ" dirty="0" err="1" smtClean="0"/>
              <a:t>Power-Efficient</a:t>
            </a:r>
            <a:r>
              <a:rPr lang="cs-CZ" dirty="0" smtClean="0"/>
              <a:t> </a:t>
            </a:r>
            <a:r>
              <a:rPr lang="cs-CZ" dirty="0" err="1" smtClean="0"/>
              <a:t>Gathering</a:t>
            </a:r>
            <a:r>
              <a:rPr lang="cs-CZ" dirty="0" smtClean="0"/>
              <a:t> </a:t>
            </a:r>
            <a:r>
              <a:rPr lang="cs-CZ" dirty="0"/>
              <a:t>in </a:t>
            </a:r>
            <a:r>
              <a:rPr lang="cs-CZ" dirty="0" smtClean="0"/>
              <a:t>Sensor </a:t>
            </a:r>
            <a:r>
              <a:rPr lang="cs-CZ" dirty="0" err="1" smtClean="0"/>
              <a:t>Information</a:t>
            </a:r>
            <a:r>
              <a:rPr lang="cs-CZ" dirty="0" smtClean="0"/>
              <a:t> Systems</a:t>
            </a:r>
            <a:endParaRPr lang="en-US" dirty="0"/>
          </a:p>
          <a:p>
            <a:pPr lvl="1"/>
            <a:r>
              <a:rPr lang="cs-CZ" dirty="0"/>
              <a:t>TEEN – </a:t>
            </a:r>
            <a:r>
              <a:rPr lang="cs-CZ" dirty="0" err="1" smtClean="0"/>
              <a:t>Treshold</a:t>
            </a:r>
            <a:r>
              <a:rPr lang="cs-CZ" dirty="0" smtClean="0"/>
              <a:t>-sensitiv </a:t>
            </a:r>
            <a:r>
              <a:rPr lang="cs-CZ" dirty="0" err="1" smtClean="0"/>
              <a:t>Energy-Efficiet</a:t>
            </a:r>
            <a:r>
              <a:rPr lang="cs-CZ" dirty="0" smtClean="0"/>
              <a:t> </a:t>
            </a:r>
            <a:r>
              <a:rPr lang="cs-CZ" dirty="0"/>
              <a:t>sensor network</a:t>
            </a:r>
            <a:endParaRPr lang="en-US" dirty="0"/>
          </a:p>
          <a:p>
            <a:pPr lvl="1"/>
            <a:r>
              <a:rPr lang="cs-CZ" dirty="0"/>
              <a:t>APTEEN – </a:t>
            </a:r>
            <a:r>
              <a:rPr lang="cs-CZ" dirty="0" err="1" smtClean="0"/>
              <a:t>Adaptive</a:t>
            </a:r>
            <a:r>
              <a:rPr lang="cs-CZ" dirty="0" smtClean="0"/>
              <a:t> </a:t>
            </a:r>
            <a:r>
              <a:rPr lang="cs-CZ" dirty="0"/>
              <a:t>TEEN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D5CA-E1D0-460F-886D-1755B5CAE1A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065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LEACH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Minimalizuje spotřebu energie</a:t>
            </a:r>
            <a:endParaRPr lang="en-US" dirty="0"/>
          </a:p>
          <a:p>
            <a:r>
              <a:rPr lang="cs-CZ" dirty="0"/>
              <a:t>Založen na klastrech</a:t>
            </a:r>
            <a:endParaRPr lang="en-US" dirty="0"/>
          </a:p>
          <a:p>
            <a:r>
              <a:rPr lang="cs-CZ" dirty="0"/>
              <a:t>Provádí agregaci dat</a:t>
            </a:r>
            <a:endParaRPr lang="en-US" dirty="0"/>
          </a:p>
          <a:p>
            <a:r>
              <a:rPr lang="cs-CZ" dirty="0"/>
              <a:t>Vedoucí klastru komunikuje přímo s cílovou stanicí</a:t>
            </a:r>
            <a:endParaRPr lang="en-US" dirty="0"/>
          </a:p>
          <a:p>
            <a:r>
              <a:rPr lang="cs-CZ" dirty="0"/>
              <a:t>Dynamicky provádí změnu vedoucího klastru z důvodu rovnoměrného energetického zatížení uzlů</a:t>
            </a:r>
            <a:endParaRPr lang="en-US" dirty="0"/>
          </a:p>
          <a:p>
            <a:r>
              <a:rPr lang="cs-CZ" dirty="0"/>
              <a:t>Řízení probíhá v cyklech, rundách (</a:t>
            </a:r>
            <a:r>
              <a:rPr lang="cs-CZ" dirty="0" err="1"/>
              <a:t>rounds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Každá runda má tři fáze</a:t>
            </a:r>
            <a:endParaRPr lang="en-US" dirty="0"/>
          </a:p>
          <a:p>
            <a:pPr lvl="1"/>
            <a:r>
              <a:rPr lang="cs-CZ" dirty="0"/>
              <a:t>Výběr vedoucího klastru</a:t>
            </a:r>
            <a:endParaRPr lang="en-US" dirty="0"/>
          </a:p>
          <a:p>
            <a:pPr lvl="1"/>
            <a:r>
              <a:rPr lang="cs-CZ" dirty="0" err="1"/>
              <a:t>Setup</a:t>
            </a:r>
            <a:r>
              <a:rPr lang="cs-CZ" dirty="0"/>
              <a:t> fáze – formování klastru, vytvoření plánu přenosů</a:t>
            </a:r>
            <a:endParaRPr lang="en-US" dirty="0"/>
          </a:p>
          <a:p>
            <a:pPr lvl="1"/>
            <a:r>
              <a:rPr lang="cs-CZ" dirty="0"/>
              <a:t>Ustálená fáze – přenos dat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CD56-2A71-4772-89EC-8E22B65DCEF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4377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LEACH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1AE-A485-4C97-903B-B8528547F5F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36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8969"/>
            <a:ext cx="8181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LEACH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Výběr vedoucího klastru</a:t>
            </a:r>
            <a:endParaRPr lang="en-US" dirty="0"/>
          </a:p>
          <a:p>
            <a:pPr lvl="1"/>
            <a:r>
              <a:rPr lang="cs-CZ" dirty="0"/>
              <a:t>Zpráva </a:t>
            </a:r>
            <a:r>
              <a:rPr lang="cs-CZ" dirty="0" err="1"/>
              <a:t>adverticement</a:t>
            </a:r>
            <a:r>
              <a:rPr lang="cs-CZ" dirty="0"/>
              <a:t> – </a:t>
            </a:r>
            <a:r>
              <a:rPr lang="cs-CZ" dirty="0" err="1"/>
              <a:t>broadcast</a:t>
            </a:r>
            <a:r>
              <a:rPr lang="cs-CZ" dirty="0"/>
              <a:t>, podle procenta, že se uzel může stát vedoucím klastru, podle čísla současné rundy, podle toho, může-li být vybrán jako vedoucí klastru se vypočte prahová hodnota</a:t>
            </a:r>
            <a:endParaRPr lang="en-US" dirty="0"/>
          </a:p>
          <a:p>
            <a:pPr lvl="1"/>
            <a:r>
              <a:rPr lang="cs-CZ" dirty="0"/>
              <a:t>Uzel zvolí náhodné číslo, je-li menší než práh, nesoupeří o vedoucího</a:t>
            </a:r>
            <a:endParaRPr lang="en-US" dirty="0"/>
          </a:p>
          <a:p>
            <a:pPr lvl="1"/>
            <a:r>
              <a:rPr lang="cs-CZ" dirty="0"/>
              <a:t>Zpráva </a:t>
            </a:r>
            <a:r>
              <a:rPr lang="cs-CZ" dirty="0" err="1"/>
              <a:t>adverticement</a:t>
            </a:r>
            <a:r>
              <a:rPr lang="cs-CZ" dirty="0"/>
              <a:t> – určení vedoucího klastru</a:t>
            </a:r>
            <a:endParaRPr lang="en-US" dirty="0"/>
          </a:p>
          <a:p>
            <a:pPr lvl="1"/>
            <a:r>
              <a:rPr lang="cs-CZ" dirty="0"/>
              <a:t>Může se stát, že </a:t>
            </a:r>
            <a:r>
              <a:rPr lang="cs-CZ" dirty="0" smtClean="0"/>
              <a:t>senzor - uzel </a:t>
            </a:r>
            <a:r>
              <a:rPr lang="cs-CZ" dirty="0"/>
              <a:t>přijme více zpráv </a:t>
            </a:r>
            <a:r>
              <a:rPr lang="cs-CZ" dirty="0" err="1"/>
              <a:t>adverticement</a:t>
            </a:r>
            <a:r>
              <a:rPr lang="cs-CZ" dirty="0"/>
              <a:t>, pak si vybere klastr podle síly </a:t>
            </a:r>
            <a:r>
              <a:rPr lang="cs-CZ" dirty="0" smtClean="0"/>
              <a:t>signálu</a:t>
            </a:r>
          </a:p>
          <a:p>
            <a:r>
              <a:rPr lang="cs-CZ" dirty="0" err="1" smtClean="0"/>
              <a:t>Setup</a:t>
            </a:r>
            <a:r>
              <a:rPr lang="cs-CZ" dirty="0" smtClean="0"/>
              <a:t> fáze</a:t>
            </a:r>
            <a:endParaRPr lang="en-US" dirty="0"/>
          </a:p>
          <a:p>
            <a:pPr lvl="1"/>
            <a:r>
              <a:rPr lang="cs-CZ" dirty="0"/>
              <a:t>Uzly informují vedoucího klastru o svém členství v klastru</a:t>
            </a:r>
            <a:endParaRPr lang="en-US" dirty="0"/>
          </a:p>
          <a:p>
            <a:pPr lvl="1"/>
            <a:r>
              <a:rPr lang="cs-CZ" dirty="0"/>
              <a:t>Vedoucí klastru použije metodu TDMA pro bezkolizní přenosy zpráv ze senzorů k vedoucímu klastru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9BC-210D-4157-AA60-056508BBE05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9820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LEACH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Ustálený stav (</a:t>
            </a:r>
            <a:r>
              <a:rPr lang="cs-CZ" dirty="0" err="1"/>
              <a:t>steady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/>
              <a:t>Uzly posílají dat vedoucímu klastru</a:t>
            </a:r>
            <a:endParaRPr lang="en-US" dirty="0"/>
          </a:p>
          <a:p>
            <a:pPr lvl="1"/>
            <a:r>
              <a:rPr lang="cs-CZ" dirty="0"/>
              <a:t>Vedoucí klastru agreguje data</a:t>
            </a:r>
            <a:endParaRPr lang="en-US" dirty="0"/>
          </a:p>
          <a:p>
            <a:pPr lvl="1"/>
            <a:r>
              <a:rPr lang="cs-CZ" dirty="0"/>
              <a:t>Vedoucí klastru posílá data přímo hranovému uzlu (výstup z WSN)</a:t>
            </a:r>
            <a:endParaRPr lang="en-US" dirty="0"/>
          </a:p>
          <a:p>
            <a:pPr lvl="1"/>
            <a:r>
              <a:rPr lang="cs-CZ" dirty="0"/>
              <a:t>Vedoucí klastru je aktivní po celou dobu</a:t>
            </a:r>
            <a:endParaRPr lang="en-US" dirty="0"/>
          </a:p>
          <a:p>
            <a:pPr lvl="1"/>
            <a:r>
              <a:rPr lang="cs-CZ" dirty="0"/>
              <a:t>Vedoucí po nějaké době posílá zprávu </a:t>
            </a:r>
            <a:r>
              <a:rPr lang="cs-CZ" dirty="0" err="1"/>
              <a:t>adverticement</a:t>
            </a:r>
            <a:r>
              <a:rPr lang="cs-CZ" dirty="0"/>
              <a:t> a předává funkci vedoucího klastru dalšímu uzlu</a:t>
            </a:r>
            <a:endParaRPr lang="en-US" dirty="0"/>
          </a:p>
          <a:p>
            <a:r>
              <a:rPr lang="cs-CZ" dirty="0"/>
              <a:t>Protokol spotřebuje 4 až 8 krát méně energie než protokol v plošné síti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132-52E2-4EDA-BEF3-2C7EFA53B01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097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LEACH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1AE-A485-4C97-903B-B8528547F5F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39</a:t>
            </a:fld>
            <a:endParaRPr lang="cs-CZ"/>
          </a:p>
        </p:txBody>
      </p:sp>
      <p:pic>
        <p:nvPicPr>
          <p:cNvPr id="7" name="Picture 5" descr="LEACH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630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770312" y="2755032"/>
            <a:ext cx="5334000" cy="2514600"/>
            <a:chOff x="1776" y="2304"/>
            <a:chExt cx="3360" cy="1584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776" y="2304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77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NCH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25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NCH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73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…</a:t>
              </a:r>
              <a:endParaRPr lang="en-US" altLang="zh-TW" baseline="-25000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21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…</a:t>
              </a:r>
              <a:endParaRPr lang="en-US" altLang="zh-TW" baseline="-25000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69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…</a:t>
              </a:r>
              <a:endParaRPr lang="en-US" altLang="zh-TW" baseline="-2500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17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NCH</a:t>
              </a:r>
              <a:r>
                <a:rPr lang="en-US" altLang="zh-TW" baseline="-25000"/>
                <a:t>m-1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656" y="33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NCH</a:t>
              </a:r>
              <a:r>
                <a:rPr lang="en-US" altLang="zh-TW" baseline="-25000"/>
                <a:t>m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072" y="2304"/>
              <a:ext cx="206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256" y="321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191" y="2985"/>
              <a:ext cx="9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Slot for NCH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776" y="3648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168" y="3657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Frame</a:t>
              </a: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103312" y="2755032"/>
            <a:ext cx="2667000" cy="1752600"/>
            <a:chOff x="96" y="2304"/>
            <a:chExt cx="1680" cy="1104"/>
          </a:xfrm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H="1">
              <a:off x="96" y="2304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6" y="2832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ADV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28" y="2832"/>
              <a:ext cx="76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Join-REQ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296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SCH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80" y="2304"/>
              <a:ext cx="12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96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70" y="3177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Set-up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9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Požadavky na síťové WSN protokoly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Spotřeba </a:t>
            </a:r>
            <a:r>
              <a:rPr lang="cs-CZ" dirty="0" smtClean="0"/>
              <a:t>energie</a:t>
            </a:r>
          </a:p>
          <a:p>
            <a:pPr lvl="1"/>
            <a:r>
              <a:rPr lang="cs-CZ" dirty="0"/>
              <a:t>M</a:t>
            </a:r>
            <a:r>
              <a:rPr lang="cs-CZ" dirty="0" smtClean="0"/>
              <a:t>inimalizace spotřeby</a:t>
            </a:r>
            <a:endParaRPr lang="en-US" dirty="0"/>
          </a:p>
          <a:p>
            <a:r>
              <a:rPr lang="cs-CZ" dirty="0"/>
              <a:t>Zkoumání </a:t>
            </a:r>
            <a:r>
              <a:rPr lang="cs-CZ" dirty="0" smtClean="0"/>
              <a:t>okolí</a:t>
            </a:r>
          </a:p>
          <a:p>
            <a:pPr lvl="1"/>
            <a:r>
              <a:rPr lang="cs-CZ" dirty="0"/>
              <a:t>D</a:t>
            </a:r>
            <a:r>
              <a:rPr lang="cs-CZ" dirty="0" smtClean="0"/>
              <a:t>ynamické rozmístění uzlů</a:t>
            </a:r>
          </a:p>
          <a:p>
            <a:pPr lvl="1"/>
            <a:r>
              <a:rPr lang="cs-CZ" dirty="0" smtClean="0"/>
              <a:t>Určení sousedů</a:t>
            </a:r>
            <a:endParaRPr lang="en-US" dirty="0"/>
          </a:p>
          <a:p>
            <a:r>
              <a:rPr lang="cs-CZ" dirty="0"/>
              <a:t>Komunikace </a:t>
            </a:r>
            <a:r>
              <a:rPr lang="cs-CZ" dirty="0" smtClean="0"/>
              <a:t>/ výpočet</a:t>
            </a:r>
          </a:p>
          <a:p>
            <a:pPr lvl="1"/>
            <a:r>
              <a:rPr lang="cs-CZ" dirty="0"/>
              <a:t>K</a:t>
            </a:r>
            <a:r>
              <a:rPr lang="cs-CZ" dirty="0" smtClean="0"/>
              <a:t>omunikace je výkonově náročnější než výpočet</a:t>
            </a:r>
          </a:p>
          <a:p>
            <a:pPr lvl="1"/>
            <a:r>
              <a:rPr lang="cs-CZ" dirty="0" smtClean="0"/>
              <a:t>Agregace dat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97CF-1B60-414A-9F66-05DF29EE95A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5178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PEGASIS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Místo množiny uzlů vytváří řetěz uzlů (lineární uskupení)</a:t>
            </a:r>
            <a:endParaRPr lang="en-US" dirty="0"/>
          </a:p>
          <a:p>
            <a:r>
              <a:rPr lang="cs-CZ" dirty="0"/>
              <a:t>Používá algoritmus pro vyhledání nejbližšího souseda, soused vyhledá nejbližšího souseda, …</a:t>
            </a:r>
            <a:endParaRPr lang="en-US" dirty="0"/>
          </a:p>
          <a:p>
            <a:r>
              <a:rPr lang="cs-CZ" dirty="0"/>
              <a:t>Vytváří obousměrný řetěz</a:t>
            </a:r>
            <a:endParaRPr lang="en-US" dirty="0"/>
          </a:p>
          <a:p>
            <a:r>
              <a:rPr lang="cs-CZ" dirty="0"/>
              <a:t>K přenosu dat využívá mechanizmu předávání pověření</a:t>
            </a:r>
            <a:endParaRPr lang="en-US" dirty="0"/>
          </a:p>
          <a:p>
            <a:r>
              <a:rPr lang="cs-CZ" dirty="0"/>
              <a:t>Začíná se od nejvzdálenějšího uzlu, ten vyšle data a předá pověření dalšímu v řadě.</a:t>
            </a:r>
            <a:endParaRPr lang="en-US" dirty="0"/>
          </a:p>
          <a:p>
            <a:r>
              <a:rPr lang="cs-CZ" dirty="0"/>
              <a:t>Data jsou vysílána přímo vedoucímu klastru</a:t>
            </a:r>
            <a:endParaRPr lang="en-US" dirty="0"/>
          </a:p>
          <a:p>
            <a:r>
              <a:rPr lang="cs-CZ" dirty="0"/>
              <a:t>Vedoucí klastru data agreguje a posílá uzlu u výstupu z WSN</a:t>
            </a:r>
            <a:endParaRPr lang="en-US" dirty="0"/>
          </a:p>
          <a:p>
            <a:r>
              <a:rPr lang="cs-CZ" dirty="0"/>
              <a:t>Oproti protokolu LEACH je o 100 až 300</a:t>
            </a:r>
            <a:r>
              <a:rPr lang="en-US" dirty="0"/>
              <a:t>%</a:t>
            </a:r>
            <a:r>
              <a:rPr lang="cs-CZ" dirty="0"/>
              <a:t> lepší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F26F-2D73-4971-84A6-B639A00CA6F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69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PEGASIS</a:t>
            </a:r>
            <a:endParaRPr lang="en-US" sz="3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37" y="1771452"/>
            <a:ext cx="4868167" cy="3836261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2409914" y="5733256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Protokol PEGASIS, Struktura zřetězení 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20EE-0170-4141-AED5-B4936D8A00CB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3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TEEN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Jedná se o protokol aplikace založené na vzniku událostí</a:t>
            </a:r>
            <a:endParaRPr lang="en-US" sz="2400" dirty="0"/>
          </a:p>
          <a:p>
            <a:r>
              <a:rPr lang="cs-CZ" sz="2400" dirty="0"/>
              <a:t>Vytváří vícestupňovou hierarchii</a:t>
            </a:r>
            <a:endParaRPr lang="en-US" sz="2400" dirty="0"/>
          </a:p>
          <a:p>
            <a:r>
              <a:rPr lang="cs-CZ" sz="2400" dirty="0"/>
              <a:t>Zavádí pevný práh (</a:t>
            </a:r>
            <a:r>
              <a:rPr lang="cs-CZ" sz="2400" dirty="0" err="1" smtClean="0"/>
              <a:t>hart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T</a:t>
            </a:r>
            <a:r>
              <a:rPr lang="cs-CZ" sz="2400" dirty="0" smtClean="0"/>
              <a:t> </a:t>
            </a:r>
            <a:r>
              <a:rPr lang="cs-CZ" sz="2400" dirty="0"/>
              <a:t>) a měkký práh (</a:t>
            </a:r>
            <a:r>
              <a:rPr lang="cs-CZ" sz="2400" dirty="0" smtClean="0"/>
              <a:t>soft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T</a:t>
            </a:r>
            <a:r>
              <a:rPr lang="cs-CZ" sz="2400" dirty="0" smtClean="0"/>
              <a:t>)</a:t>
            </a:r>
            <a:endParaRPr lang="en-US" sz="2400" dirty="0"/>
          </a:p>
          <a:p>
            <a:r>
              <a:rPr lang="cs-CZ" sz="2400" dirty="0"/>
              <a:t>Měřená veličina se posílá vedoucímu klastru, překročí-li její hodnota pevný práh</a:t>
            </a:r>
            <a:endParaRPr lang="en-US" sz="2400" dirty="0"/>
          </a:p>
          <a:p>
            <a:r>
              <a:rPr lang="cs-CZ" sz="2400" dirty="0"/>
              <a:t>Aby se nemusela přenášet každá změna, musí být mezi měřenými hodnotami rozdíl větší, než měkký práh.</a:t>
            </a:r>
            <a:endParaRPr lang="en-US" sz="2400" dirty="0"/>
          </a:p>
          <a:p>
            <a:r>
              <a:rPr lang="cs-CZ" sz="2400" dirty="0"/>
              <a:t>Realizuje agregaci dat</a:t>
            </a:r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C4DE-F8B4-4B68-BC48-E31962130E5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0131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1AE-A485-4C97-903B-B8528547F5F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43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08" y="1988840"/>
            <a:ext cx="6703584" cy="20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40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TEEN a APTEEN</a:t>
            </a:r>
            <a:endParaRPr lang="en-US" sz="3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32" y="1572310"/>
            <a:ext cx="4824536" cy="4320308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2463232" y="587906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Vícevrstvá hierarchická struktura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9973-9D7E-46EA-B805-5C22B9ECB3AE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0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APTEEN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Rozšíření TEEN</a:t>
            </a:r>
            <a:endParaRPr lang="en-US" dirty="0"/>
          </a:p>
          <a:p>
            <a:r>
              <a:rPr lang="cs-CZ" dirty="0"/>
              <a:t>V klastru se předává právo vysílat podle TDMA</a:t>
            </a:r>
            <a:endParaRPr lang="en-US" dirty="0"/>
          </a:p>
          <a:p>
            <a:r>
              <a:rPr lang="cs-CZ" dirty="0"/>
              <a:t>Periodicky obnovuje informace</a:t>
            </a:r>
            <a:endParaRPr lang="en-US" dirty="0"/>
          </a:p>
          <a:p>
            <a:r>
              <a:rPr lang="cs-CZ" dirty="0"/>
              <a:t>Pevný a měkký práh řídí četnost vysílání dat 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5FDC-33B1-4CF4-97ED-CDCFE237AE3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714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APTEEN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61AE-A485-4C97-903B-B8528547F5F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46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4" y="1916832"/>
            <a:ext cx="8584012" cy="28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3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Geografické </a:t>
            </a:r>
            <a:r>
              <a:rPr lang="cs-CZ" sz="3600" dirty="0" smtClean="0"/>
              <a:t>směrování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Důležité je propojení získaných dat s umístěním senzoru</a:t>
            </a:r>
            <a:endParaRPr lang="en-US" dirty="0"/>
          </a:p>
          <a:p>
            <a:r>
              <a:rPr lang="cs-CZ" dirty="0"/>
              <a:t>GPS nelze použít pro její spotřebu a cenu</a:t>
            </a:r>
            <a:endParaRPr lang="en-US" dirty="0"/>
          </a:p>
          <a:p>
            <a:r>
              <a:rPr lang="cs-CZ" dirty="0"/>
              <a:t>Existují protokoly pro lokalizaci uzlu na základě měření intenzity signálu nebo jeho fáze, relativní vzhledem ke známým polohám hlavních uzlů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269-1D9B-405A-9403-C9EC756856C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049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Protokol </a:t>
            </a:r>
            <a:r>
              <a:rPr lang="cs-CZ" sz="3600" dirty="0" smtClean="0"/>
              <a:t>MEC</a:t>
            </a:r>
            <a:r>
              <a:rPr lang="en-US" sz="3600" dirty="0" smtClean="0"/>
              <a:t>N</a:t>
            </a:r>
            <a:r>
              <a:rPr lang="cs-CZ" sz="3600" dirty="0" smtClean="0"/>
              <a:t> </a:t>
            </a:r>
            <a:r>
              <a:rPr lang="cs-CZ" sz="3600" dirty="0"/>
              <a:t>a </a:t>
            </a:r>
            <a:r>
              <a:rPr lang="cs-CZ" sz="3600" dirty="0" smtClean="0"/>
              <a:t>SMEC</a:t>
            </a:r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Minimum </a:t>
            </a:r>
            <a:r>
              <a:rPr lang="en-US" dirty="0" smtClean="0"/>
              <a:t>E</a:t>
            </a:r>
            <a:r>
              <a:rPr lang="cs-CZ" dirty="0" err="1" smtClean="0"/>
              <a:t>nergy</a:t>
            </a:r>
            <a:r>
              <a:rPr lang="cs-CZ" dirty="0" smtClean="0"/>
              <a:t> </a:t>
            </a:r>
            <a:r>
              <a:rPr lang="en-US" dirty="0" smtClean="0"/>
              <a:t>C</a:t>
            </a:r>
            <a:r>
              <a:rPr lang="cs-CZ" dirty="0" err="1" smtClean="0"/>
              <a:t>ommunication</a:t>
            </a:r>
            <a:r>
              <a:rPr lang="cs-CZ" dirty="0" smtClean="0"/>
              <a:t> </a:t>
            </a:r>
            <a:r>
              <a:rPr lang="en-US" smtClean="0"/>
              <a:t>N</a:t>
            </a:r>
            <a:r>
              <a:rPr lang="cs-CZ" smtClean="0"/>
              <a:t>etwork</a:t>
            </a:r>
            <a:endParaRPr lang="en-US" dirty="0"/>
          </a:p>
          <a:p>
            <a:r>
              <a:rPr lang="cs-CZ" dirty="0"/>
              <a:t>Minimalizuje počet hran v grafu rozmístění uzlů</a:t>
            </a:r>
            <a:endParaRPr lang="en-US" dirty="0"/>
          </a:p>
          <a:p>
            <a:r>
              <a:rPr lang="cs-CZ" dirty="0"/>
              <a:t>Neúplný polygonální graf převádí na minimální graf</a:t>
            </a:r>
            <a:endParaRPr lang="en-US" dirty="0"/>
          </a:p>
          <a:p>
            <a:r>
              <a:rPr lang="cs-CZ" dirty="0"/>
              <a:t>Využívá „</a:t>
            </a:r>
            <a:r>
              <a:rPr lang="cs-CZ" dirty="0" err="1"/>
              <a:t>Relay</a:t>
            </a:r>
            <a:r>
              <a:rPr lang="cs-CZ" dirty="0"/>
              <a:t> region“ pro omezení počtu uzlů, které přicházejí v úvahu pro přenosy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D108-00D9-4B33-87C4-3CEFD1B85FF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500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Geografické směrování</a:t>
            </a:r>
            <a:endParaRPr lang="en-US" sz="3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5267"/>
            <a:ext cx="2946504" cy="2677352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27" y="2125267"/>
            <a:ext cx="2960670" cy="2677352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444655" y="48026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Původní graf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650948" y="48026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Upravený graf</a:t>
            </a:r>
            <a:endParaRPr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E13-4877-4E40-A132-5561D3712E2D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3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Požadované vlastnosti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Škálovatelnost</a:t>
            </a:r>
            <a:endParaRPr lang="en-US" dirty="0"/>
          </a:p>
          <a:p>
            <a:pPr lvl="1"/>
            <a:r>
              <a:rPr lang="cs-CZ" dirty="0"/>
              <a:t>Velký počet uzlů – velká hustota</a:t>
            </a:r>
            <a:endParaRPr lang="en-US" dirty="0"/>
          </a:p>
          <a:p>
            <a:pPr lvl="1"/>
            <a:r>
              <a:rPr lang="cs-CZ" dirty="0"/>
              <a:t>Brání získat obecnou znalost o topologii v každém uzlu</a:t>
            </a:r>
            <a:endParaRPr lang="en-US" dirty="0"/>
          </a:p>
          <a:p>
            <a:pPr lvl="1"/>
            <a:r>
              <a:rPr lang="cs-CZ" dirty="0"/>
              <a:t>Omezení znalosti topologie – zcela distribuovaný protokol</a:t>
            </a:r>
            <a:endParaRPr lang="en-US" dirty="0"/>
          </a:p>
          <a:p>
            <a:pPr lvl="1"/>
            <a:r>
              <a:rPr lang="cs-CZ" dirty="0"/>
              <a:t>Omezená výměna informací</a:t>
            </a:r>
            <a:endParaRPr lang="en-US" dirty="0"/>
          </a:p>
          <a:p>
            <a:pPr lvl="1"/>
            <a:r>
              <a:rPr lang="cs-CZ" dirty="0"/>
              <a:t>Pro uživatele je důležitější globální informace  než informace z každého uzlu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E50-AE7E-445D-B302-E79F4CBB495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090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Geografické směrování</a:t>
            </a:r>
            <a:endParaRPr lang="en-US" sz="3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86" y="2125267"/>
            <a:ext cx="4311429" cy="2893499"/>
          </a:xfrm>
          <a:prstGeom prst="rect">
            <a:avLst/>
          </a:prstGeom>
        </p:spPr>
      </p:pic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F2A-5F90-4F95-9F0B-C73F5BFC901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843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sz="4000" dirty="0" err="1"/>
              <a:t>Geographical</a:t>
            </a:r>
            <a:r>
              <a:rPr lang="cs-CZ" dirty="0"/>
              <a:t> </a:t>
            </a:r>
            <a:r>
              <a:rPr lang="cs-CZ" dirty="0" err="1"/>
              <a:t>Forwarding</a:t>
            </a:r>
            <a:r>
              <a:rPr lang="cs-CZ" dirty="0"/>
              <a:t> </a:t>
            </a:r>
            <a:r>
              <a:rPr lang="cs-CZ" dirty="0" err="1"/>
              <a:t>Schemes</a:t>
            </a:r>
            <a:r>
              <a:rPr lang="cs-CZ" dirty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/>
              <a:t>Lossy</a:t>
            </a:r>
            <a:r>
              <a:rPr lang="cs-CZ" dirty="0"/>
              <a:t> </a:t>
            </a:r>
            <a:r>
              <a:rPr lang="cs-CZ" dirty="0" err="1" smtClean="0"/>
              <a:t>Links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Geografické </a:t>
            </a:r>
            <a:r>
              <a:rPr lang="cs-CZ" dirty="0" err="1"/>
              <a:t>forwardovací</a:t>
            </a:r>
            <a:r>
              <a:rPr lang="cs-CZ" dirty="0"/>
              <a:t> schéma pro ztrátové linky</a:t>
            </a:r>
            <a:endParaRPr lang="en-US" dirty="0"/>
          </a:p>
          <a:p>
            <a:r>
              <a:rPr lang="cs-CZ" dirty="0" err="1"/>
              <a:t>Forwardování</a:t>
            </a:r>
            <a:r>
              <a:rPr lang="cs-CZ" dirty="0"/>
              <a:t> podle stavu kanálu (</a:t>
            </a:r>
            <a:r>
              <a:rPr lang="cs-CZ" dirty="0" err="1"/>
              <a:t>reception-based</a:t>
            </a:r>
            <a:r>
              <a:rPr lang="cs-CZ" dirty="0"/>
              <a:t> </a:t>
            </a:r>
            <a:r>
              <a:rPr lang="cs-CZ" dirty="0" err="1"/>
              <a:t>forwarding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 err="1"/>
              <a:t>Forwardování</a:t>
            </a:r>
            <a:r>
              <a:rPr lang="cs-CZ" dirty="0"/>
              <a:t> podle vzdálenosti (distance-</a:t>
            </a:r>
            <a:r>
              <a:rPr lang="cs-CZ" dirty="0" err="1"/>
              <a:t>based</a:t>
            </a:r>
            <a:r>
              <a:rPr lang="cs-CZ" dirty="0"/>
              <a:t> </a:t>
            </a:r>
            <a:r>
              <a:rPr lang="cs-CZ" dirty="0" err="1"/>
              <a:t>forwarding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Vybírá uzel, který je k cíli blíž, než je sám</a:t>
            </a:r>
            <a:endParaRPr lang="en-US" dirty="0"/>
          </a:p>
          <a:p>
            <a:r>
              <a:rPr lang="cs-CZ" dirty="0"/>
              <a:t>Protože je takových uzlů více, lze použít různé metody výběru.</a:t>
            </a:r>
            <a:endParaRPr lang="en-US" dirty="0"/>
          </a:p>
          <a:p>
            <a:r>
              <a:rPr lang="cs-CZ" dirty="0"/>
              <a:t>Vybírá nejvzdálenější uzel</a:t>
            </a:r>
            <a:endParaRPr lang="en-US" dirty="0"/>
          </a:p>
          <a:p>
            <a:r>
              <a:rPr lang="cs-CZ" dirty="0"/>
              <a:t>Nejbližší uzel</a:t>
            </a:r>
            <a:endParaRPr lang="en-US" dirty="0"/>
          </a:p>
          <a:p>
            <a:r>
              <a:rPr lang="cs-CZ" dirty="0"/>
              <a:t>Nejbližší k cíli</a:t>
            </a:r>
            <a:endParaRPr lang="en-US" dirty="0"/>
          </a:p>
          <a:p>
            <a:r>
              <a:rPr lang="cs-CZ" dirty="0"/>
              <a:t>Nejvíce ve směru k cíli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172-515A-45B2-9C6B-7E914B288F0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83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>
                <a:latin typeface="Palatino Linotype" panose="02040502050505030304" pitchFamily="18" charset="0"/>
              </a:rPr>
              <a:t>Geographical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Forwarding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Schemes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br>
              <a:rPr lang="cs-CZ" sz="3600" dirty="0">
                <a:latin typeface="Palatino Linotype" panose="02040502050505030304" pitchFamily="18" charset="0"/>
              </a:rPr>
            </a:br>
            <a:r>
              <a:rPr lang="cs-CZ" sz="3600" dirty="0" err="1">
                <a:latin typeface="Palatino Linotype" panose="02040502050505030304" pitchFamily="18" charset="0"/>
              </a:rPr>
              <a:t>for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Lossy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Links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38" y="2125266"/>
            <a:ext cx="4757125" cy="2464535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3435727" y="503950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Geografické směrování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4EA-2F63-4A91-A140-F107D86AEE6C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58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>
                <a:latin typeface="Palatino Linotype" panose="02040502050505030304" pitchFamily="18" charset="0"/>
              </a:rPr>
              <a:t>Geographical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Forwarding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Schemes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br>
              <a:rPr lang="cs-CZ" sz="3600" dirty="0">
                <a:latin typeface="Palatino Linotype" panose="02040502050505030304" pitchFamily="18" charset="0"/>
              </a:rPr>
            </a:br>
            <a:r>
              <a:rPr lang="cs-CZ" sz="3600" dirty="0" err="1">
                <a:latin typeface="Palatino Linotype" panose="02040502050505030304" pitchFamily="18" charset="0"/>
              </a:rPr>
              <a:t>for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Lossy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Links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125266"/>
            <a:ext cx="3639932" cy="1902404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1113019" y="4679743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Chamtivé </a:t>
            </a:r>
            <a:r>
              <a:rPr lang="cs-CZ" dirty="0" err="1"/>
              <a:t>forwardování</a:t>
            </a:r>
            <a:endParaRPr lang="cs-CZ" dirty="0"/>
          </a:p>
          <a:p>
            <a:pPr algn="ctr"/>
            <a:r>
              <a:rPr lang="cs-CZ" dirty="0" err="1"/>
              <a:t>Greedy</a:t>
            </a:r>
            <a:r>
              <a:rPr lang="cs-CZ" dirty="0"/>
              <a:t> </a:t>
            </a:r>
            <a:r>
              <a:rPr lang="cs-CZ" dirty="0" err="1"/>
              <a:t>forwarding</a:t>
            </a:r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65" y="2125266"/>
            <a:ext cx="3589202" cy="190240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4597365" y="46797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Forwardování</a:t>
            </a:r>
            <a:r>
              <a:rPr lang="cs-CZ" dirty="0"/>
              <a:t> založené na </a:t>
            </a:r>
            <a:r>
              <a:rPr lang="cs-CZ" dirty="0" err="1"/>
              <a:t>black</a:t>
            </a:r>
            <a:r>
              <a:rPr lang="cs-CZ" dirty="0"/>
              <a:t> listu</a:t>
            </a:r>
            <a:endParaRPr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1646-7508-4EF6-867A-139DA7138CBE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04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err="1">
                <a:latin typeface="Palatino Linotype" panose="02040502050505030304" pitchFamily="18" charset="0"/>
              </a:rPr>
              <a:t>Geographical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Forwarding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Schemes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br>
              <a:rPr lang="cs-CZ" sz="3600" dirty="0">
                <a:latin typeface="Palatino Linotype" panose="02040502050505030304" pitchFamily="18" charset="0"/>
              </a:rPr>
            </a:br>
            <a:r>
              <a:rPr lang="cs-CZ" sz="3600" dirty="0" err="1">
                <a:latin typeface="Palatino Linotype" panose="02040502050505030304" pitchFamily="18" charset="0"/>
              </a:rPr>
              <a:t>for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Lossy</a:t>
            </a:r>
            <a:r>
              <a:rPr lang="cs-CZ" sz="3600" dirty="0">
                <a:latin typeface="Palatino Linotype" panose="02040502050505030304" pitchFamily="18" charset="0"/>
              </a:rPr>
              <a:t> </a:t>
            </a:r>
            <a:r>
              <a:rPr lang="cs-CZ" sz="3600" dirty="0" err="1">
                <a:latin typeface="Palatino Linotype" panose="02040502050505030304" pitchFamily="18" charset="0"/>
              </a:rPr>
              <a:t>Links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5266"/>
            <a:ext cx="3623170" cy="1913646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2" y="2125266"/>
            <a:ext cx="3514605" cy="1913646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59414" y="468683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Forwardování</a:t>
            </a:r>
            <a:r>
              <a:rPr lang="cs-CZ" dirty="0"/>
              <a:t> podle nejlepšího příjmu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681322" y="468683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Forwardování</a:t>
            </a:r>
            <a:r>
              <a:rPr lang="cs-CZ" dirty="0"/>
              <a:t> podle vzdáleností</a:t>
            </a:r>
            <a:endParaRPr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BC9-47DA-4485-BD86-C33B86F9F18F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640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PRADA</a:t>
            </a:r>
            <a:endParaRPr lang="en-US" sz="36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00808"/>
            <a:ext cx="3147934" cy="4338246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13FC-21D8-45EE-B452-21189758AFC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58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Požadované vlastnosti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Adresování</a:t>
            </a:r>
            <a:endParaRPr lang="en-US" dirty="0"/>
          </a:p>
          <a:p>
            <a:pPr lvl="1"/>
            <a:r>
              <a:rPr lang="cs-CZ" dirty="0"/>
              <a:t>Problém s přiřazením jednoznačné adresy každému uzlu</a:t>
            </a:r>
            <a:endParaRPr lang="en-US" dirty="0"/>
          </a:p>
          <a:p>
            <a:pPr lvl="1"/>
            <a:r>
              <a:rPr lang="cs-CZ" dirty="0"/>
              <a:t>Použití lokálního mechanizmu adresování</a:t>
            </a:r>
            <a:endParaRPr lang="en-US" dirty="0"/>
          </a:p>
          <a:p>
            <a:pPr lvl="1"/>
            <a:r>
              <a:rPr lang="cs-CZ" dirty="0"/>
              <a:t>Nelze použít směrovací protokoly založené na adresování</a:t>
            </a:r>
            <a:endParaRPr lang="en-US" dirty="0"/>
          </a:p>
          <a:p>
            <a:pPr lvl="1"/>
            <a:r>
              <a:rPr lang="cs-CZ" dirty="0"/>
              <a:t>Uživatelé požadují celkovou informaci nezávislou na uzlech</a:t>
            </a:r>
            <a:endParaRPr lang="en-US" dirty="0"/>
          </a:p>
          <a:p>
            <a:pPr lvl="1"/>
            <a:r>
              <a:rPr lang="cs-CZ" dirty="0"/>
              <a:t>Hledají se algoritmy, které nevyžadují unikátní ID pro každý uzel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1FBA-9FB1-45DB-B515-213FC05A07B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688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Požadované vlastnosti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Robustnost</a:t>
            </a:r>
            <a:endParaRPr lang="en-US" dirty="0"/>
          </a:p>
          <a:p>
            <a:pPr lvl="1"/>
            <a:r>
              <a:rPr lang="cs-CZ" dirty="0"/>
              <a:t>Přenos informace přes mezilehlé uzly</a:t>
            </a:r>
            <a:endParaRPr lang="en-US" dirty="0"/>
          </a:p>
          <a:p>
            <a:pPr lvl="1"/>
            <a:r>
              <a:rPr lang="cs-CZ" dirty="0"/>
              <a:t>Uzly musí fungovat jako směrovače</a:t>
            </a:r>
            <a:endParaRPr lang="en-US" dirty="0"/>
          </a:p>
          <a:p>
            <a:pPr lvl="1"/>
            <a:r>
              <a:rPr lang="cs-CZ" dirty="0"/>
              <a:t>Uzel může vypadnout – úspora energie</a:t>
            </a:r>
            <a:endParaRPr lang="en-US" dirty="0"/>
          </a:p>
          <a:p>
            <a:pPr lvl="1"/>
            <a:r>
              <a:rPr lang="cs-CZ" dirty="0"/>
              <a:t>Směrovací protokoly odolné proti výpadkům uzlů</a:t>
            </a:r>
            <a:endParaRPr lang="en-US" dirty="0"/>
          </a:p>
          <a:p>
            <a:pPr lvl="1"/>
            <a:r>
              <a:rPr lang="cs-CZ" dirty="0"/>
              <a:t>Nesmí záviset na výpadku jednoho uzlu</a:t>
            </a:r>
            <a:endParaRPr lang="en-US" dirty="0"/>
          </a:p>
          <a:p>
            <a:pPr lvl="1"/>
            <a:r>
              <a:rPr lang="cs-CZ" dirty="0"/>
              <a:t>Nesmí záviset na  ztrátě paketu</a:t>
            </a:r>
            <a:endParaRPr lang="en-US" dirty="0"/>
          </a:p>
          <a:p>
            <a:pPr lvl="1"/>
            <a:r>
              <a:rPr lang="cs-CZ" dirty="0"/>
              <a:t>Cílem je dopravit informaci ze senzoru (zdroje) do uzlu spotřeby (</a:t>
            </a:r>
            <a:r>
              <a:rPr lang="cs-CZ" dirty="0" err="1"/>
              <a:t>sink</a:t>
            </a:r>
            <a:r>
              <a:rPr lang="cs-CZ" dirty="0"/>
              <a:t>) (spotřebič)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26F-710C-41CD-9447-26FF6FDC91D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5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Požadované vlastnosti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Topologie</a:t>
            </a:r>
            <a:endParaRPr lang="en-US" dirty="0"/>
          </a:p>
          <a:p>
            <a:pPr lvl="1"/>
            <a:r>
              <a:rPr lang="cs-CZ" dirty="0"/>
              <a:t>Směrování </a:t>
            </a:r>
            <a:r>
              <a:rPr lang="cs-CZ" dirty="0" smtClean="0"/>
              <a:t>deterministické/náhodné</a:t>
            </a:r>
            <a:endParaRPr lang="en-US" dirty="0"/>
          </a:p>
          <a:p>
            <a:pPr lvl="1"/>
            <a:r>
              <a:rPr lang="cs-CZ" dirty="0"/>
              <a:t>Deterministická topologie – efektivní algoritmy směrování – není vhodné pro WSN</a:t>
            </a:r>
            <a:endParaRPr lang="en-US" dirty="0"/>
          </a:p>
          <a:p>
            <a:pPr lvl="1"/>
            <a:r>
              <a:rPr lang="cs-CZ" dirty="0"/>
              <a:t>Nedeterministické směrování – mechanizmy vylepšení</a:t>
            </a:r>
            <a:endParaRPr lang="en-US" dirty="0"/>
          </a:p>
          <a:p>
            <a:pPr lvl="1"/>
            <a:r>
              <a:rPr lang="cs-CZ" dirty="0"/>
              <a:t>Relativní umístění sousedů</a:t>
            </a:r>
            <a:endParaRPr lang="en-US" dirty="0"/>
          </a:p>
          <a:p>
            <a:pPr lvl="1"/>
            <a:r>
              <a:rPr lang="cs-CZ" dirty="0"/>
              <a:t>Relativní umístění v síti</a:t>
            </a:r>
            <a:endParaRPr lang="en-US" dirty="0"/>
          </a:p>
          <a:p>
            <a:pPr lvl="1"/>
            <a:r>
              <a:rPr lang="cs-CZ" dirty="0"/>
              <a:t>Směrovací algoritmy musí počítat s fází vyhledávání sousedů</a:t>
            </a:r>
            <a:endParaRPr lang="en-US" dirty="0"/>
          </a:p>
          <a:p>
            <a:pPr lvl="1"/>
            <a:r>
              <a:rPr lang="cs-CZ" dirty="0"/>
              <a:t>Uzel se může připojovat i odpojovat za běhu</a:t>
            </a:r>
            <a:endParaRPr lang="en-US" dirty="0"/>
          </a:p>
          <a:p>
            <a:pPr lvl="1"/>
            <a:r>
              <a:rPr lang="cs-CZ" dirty="0"/>
              <a:t>Uzel se může přemisťovat za běhu sítě</a:t>
            </a:r>
            <a:endParaRPr lang="en-US" dirty="0"/>
          </a:p>
          <a:p>
            <a:pPr lvl="1"/>
            <a:r>
              <a:rPr lang="cs-CZ" dirty="0"/>
              <a:t>Směrovací protokol musí na změny reagovat adaptivně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4170-F7DD-4F48-8D49-95E5865929B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96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Požadované vlastnosti protokolů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Aplikace</a:t>
            </a:r>
            <a:endParaRPr lang="en-US" dirty="0"/>
          </a:p>
          <a:p>
            <a:pPr lvl="1"/>
            <a:r>
              <a:rPr lang="cs-CZ" dirty="0"/>
              <a:t>Monitorovací aplikace – periodická komunikace</a:t>
            </a:r>
            <a:endParaRPr lang="en-US" dirty="0"/>
          </a:p>
          <a:p>
            <a:pPr lvl="1"/>
            <a:r>
              <a:rPr lang="cs-CZ" dirty="0"/>
              <a:t>Aplikace založené na událostech – uzly většinu doby spí</a:t>
            </a:r>
            <a:endParaRPr lang="en-US" dirty="0"/>
          </a:p>
          <a:p>
            <a:pPr lvl="1"/>
            <a:r>
              <a:rPr lang="cs-CZ" dirty="0"/>
              <a:t>Vyžaduje se přenos informace v reálném čase (minimální latence)</a:t>
            </a:r>
            <a:endParaRPr lang="en-US" dirty="0"/>
          </a:p>
          <a:p>
            <a:pPr lvl="1"/>
            <a:r>
              <a:rPr lang="cs-CZ" dirty="0"/>
              <a:t>Síť nemusí být statická</a:t>
            </a:r>
            <a:endParaRPr lang="en-US" dirty="0"/>
          </a:p>
          <a:p>
            <a:pPr lvl="1"/>
            <a:r>
              <a:rPr lang="cs-CZ" dirty="0"/>
              <a:t>Nutnost generovat cestu při výskytu události</a:t>
            </a:r>
            <a:endParaRPr lang="en-US" dirty="0"/>
          </a:p>
          <a:p>
            <a:pPr lvl="1"/>
            <a:r>
              <a:rPr lang="cs-CZ" dirty="0"/>
              <a:t>Závěr – pro různé druhy aplikací se mohou požadovat různé algoritmy směrování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30C-2276-4BE5-BB78-980B82B84B8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74734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865</TotalTime>
  <Words>1356</Words>
  <Application>Microsoft Office PowerPoint</Application>
  <PresentationFormat>Předvádění na obrazovce (4:3)</PresentationFormat>
  <Paragraphs>495</Paragraphs>
  <Slides>55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Palatino Linotype</vt:lpstr>
      <vt:lpstr>Wingdings</vt:lpstr>
      <vt:lpstr>06088808</vt:lpstr>
      <vt:lpstr>Vlastní návrh</vt:lpstr>
      <vt:lpstr>1_Vlastní návrh</vt:lpstr>
      <vt:lpstr>Bezdrátové senzorické sítě Protokoly síťové vrstvy</vt:lpstr>
      <vt:lpstr>Rozdělení protokolů</vt:lpstr>
      <vt:lpstr>Rozdělení protokolů</vt:lpstr>
      <vt:lpstr>Požadavky na síťové WSN protokoly</vt:lpstr>
      <vt:lpstr>Požadované vlastnosti protokolů</vt:lpstr>
      <vt:lpstr>Požadované vlastnosti protokolů</vt:lpstr>
      <vt:lpstr>Požadované vlastnosti protokolů</vt:lpstr>
      <vt:lpstr>Požadované vlastnosti protokolů</vt:lpstr>
      <vt:lpstr>Požadované vlastnosti protokolů</vt:lpstr>
      <vt:lpstr>Data centric protokoly,  flat architektura</vt:lpstr>
      <vt:lpstr>Zjištění teplotního pole</vt:lpstr>
      <vt:lpstr>Záplavování</vt:lpstr>
      <vt:lpstr>Záplavování</vt:lpstr>
      <vt:lpstr>Záplavování</vt:lpstr>
      <vt:lpstr>Záplavování</vt:lpstr>
      <vt:lpstr>Gossiping (klábosení)</vt:lpstr>
      <vt:lpstr>SPIN – Sensor Protocol for Information via Negotiation</vt:lpstr>
      <vt:lpstr>SPIN – Sensor Protocol for Information via Negotiation</vt:lpstr>
      <vt:lpstr>SPIN protokol</vt:lpstr>
      <vt:lpstr>Protokol SPIN-PP</vt:lpstr>
      <vt:lpstr>Protokol SPIN-EC</vt:lpstr>
      <vt:lpstr>Protokol SPIN-BC</vt:lpstr>
      <vt:lpstr>Protokol SPIN-RL</vt:lpstr>
      <vt:lpstr>Directed Diffusion</vt:lpstr>
      <vt:lpstr>Directed Diffusion</vt:lpstr>
      <vt:lpstr>Directed Diffusion</vt:lpstr>
      <vt:lpstr>Directed Diffusion</vt:lpstr>
      <vt:lpstr>Directed Diffusion</vt:lpstr>
      <vt:lpstr>Directed Diffusion</vt:lpstr>
      <vt:lpstr>Directed Diffusion</vt:lpstr>
      <vt:lpstr>Zhodnocení - Data centric protokoly, flat architektura </vt:lpstr>
      <vt:lpstr>Hierarchické protokoly</vt:lpstr>
      <vt:lpstr>Hierarchické protokoly</vt:lpstr>
      <vt:lpstr>Hierarchické protokoly</vt:lpstr>
      <vt:lpstr>Protokol LEACH</vt:lpstr>
      <vt:lpstr>Protokol LEACH</vt:lpstr>
      <vt:lpstr>Protokol LEACH</vt:lpstr>
      <vt:lpstr>Protokol LEACH</vt:lpstr>
      <vt:lpstr>Protokol LEACH</vt:lpstr>
      <vt:lpstr>PEGASIS</vt:lpstr>
      <vt:lpstr>PEGASIS</vt:lpstr>
      <vt:lpstr>TEEN</vt:lpstr>
      <vt:lpstr>TEEN</vt:lpstr>
      <vt:lpstr>TEEN a APTEEN</vt:lpstr>
      <vt:lpstr>APTEEN</vt:lpstr>
      <vt:lpstr>APTEEN</vt:lpstr>
      <vt:lpstr>Geografické směrování</vt:lpstr>
      <vt:lpstr>Protokol MECN a SMECN</vt:lpstr>
      <vt:lpstr>Geografické směrování</vt:lpstr>
      <vt:lpstr>Geografické směrování</vt:lpstr>
      <vt:lpstr>Geographical Forwarding Schemes  for Lossy Links</vt:lpstr>
      <vt:lpstr>Geographical Forwarding Schemes  for Lossy Links</vt:lpstr>
      <vt:lpstr>Geographical Forwarding Schemes  for Lossy Links</vt:lpstr>
      <vt:lpstr>Geographical Forwarding Schemes  for Lossy Links</vt:lpstr>
      <vt:lpstr>PRADA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37</cp:revision>
  <cp:lastPrinted>2017-10-17T13:24:21Z</cp:lastPrinted>
  <dcterms:created xsi:type="dcterms:W3CDTF">2011-05-03T04:12:24Z</dcterms:created>
  <dcterms:modified xsi:type="dcterms:W3CDTF">2019-11-26T08:35:56Z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