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40"/>
  </p:notesMasterIdLst>
  <p:handoutMasterIdLst>
    <p:handoutMasterId r:id="rId41"/>
  </p:handoutMasterIdLst>
  <p:sldIdLst>
    <p:sldId id="256" r:id="rId2"/>
    <p:sldId id="282" r:id="rId3"/>
    <p:sldId id="283" r:id="rId4"/>
    <p:sldId id="284" r:id="rId5"/>
    <p:sldId id="416" r:id="rId6"/>
    <p:sldId id="285" r:id="rId7"/>
    <p:sldId id="415" r:id="rId8"/>
    <p:sldId id="286" r:id="rId9"/>
    <p:sldId id="287" r:id="rId10"/>
    <p:sldId id="289" r:id="rId11"/>
    <p:sldId id="288" r:id="rId12"/>
    <p:sldId id="290" r:id="rId13"/>
    <p:sldId id="291" r:id="rId14"/>
    <p:sldId id="417" r:id="rId15"/>
    <p:sldId id="418" r:id="rId16"/>
    <p:sldId id="292" r:id="rId17"/>
    <p:sldId id="293" r:id="rId18"/>
    <p:sldId id="393" r:id="rId19"/>
    <p:sldId id="420" r:id="rId20"/>
    <p:sldId id="419" r:id="rId21"/>
    <p:sldId id="394" r:id="rId22"/>
    <p:sldId id="395" r:id="rId23"/>
    <p:sldId id="396" r:id="rId24"/>
    <p:sldId id="407" r:id="rId25"/>
    <p:sldId id="397" r:id="rId26"/>
    <p:sldId id="398" r:id="rId27"/>
    <p:sldId id="408" r:id="rId28"/>
    <p:sldId id="320" r:id="rId29"/>
    <p:sldId id="321" r:id="rId30"/>
    <p:sldId id="410" r:id="rId31"/>
    <p:sldId id="409" r:id="rId32"/>
    <p:sldId id="297" r:id="rId33"/>
    <p:sldId id="298" r:id="rId34"/>
    <p:sldId id="411" r:id="rId35"/>
    <p:sldId id="412" r:id="rId36"/>
    <p:sldId id="413" r:id="rId37"/>
    <p:sldId id="414" r:id="rId38"/>
    <p:sldId id="299" r:id="rId39"/>
  </p:sldIdLst>
  <p:sldSz cx="9144000" cy="6858000" type="screen4x3"/>
  <p:notesSz cx="6858000" cy="99472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0241" autoAdjust="0"/>
  </p:normalViewPr>
  <p:slideViewPr>
    <p:cSldViewPr showGuides="1">
      <p:cViewPr varScale="1">
        <p:scale>
          <a:sx n="99" d="100"/>
          <a:sy n="99" d="100"/>
        </p:scale>
        <p:origin x="133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593" cy="49838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852" y="0"/>
            <a:ext cx="2971593" cy="49838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F18457-2322-4D6A-A0A5-36322185003D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9448892"/>
            <a:ext cx="2971593" cy="4983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852" y="9448892"/>
            <a:ext cx="2971593" cy="4983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4DEA47-FEED-4814-9C51-480A7333B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533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593" cy="496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6" rIns="93029" bIns="46516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cs-CZ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852" y="0"/>
            <a:ext cx="2971593" cy="496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6" rIns="93029" bIns="46516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endParaRPr lang="cs-CZ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2975" y="746125"/>
            <a:ext cx="4972050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6112" y="4725296"/>
            <a:ext cx="5485778" cy="4475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6" rIns="93029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8891"/>
            <a:ext cx="2971593" cy="496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6" rIns="93029" bIns="46516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cs-CZ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852" y="9448891"/>
            <a:ext cx="2971593" cy="496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6" rIns="93029" bIns="46516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fld id="{A6DE7E79-9E1B-4C6B-975F-14D913DD3C14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288274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CDA81A-9641-42DE-AF2D-3C861B6BA555}" type="slidenum">
              <a:rPr lang="cs-CZ"/>
              <a:pPr/>
              <a:t>1</a:t>
            </a:fld>
            <a:endParaRPr lang="cs-CZ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/>
              <a:t>Klepněte a vložte poznámky.</a:t>
            </a:r>
          </a:p>
        </p:txBody>
      </p:sp>
    </p:spTree>
    <p:extLst>
      <p:ext uri="{BB962C8B-B14F-4D97-AF65-F5344CB8AC3E}">
        <p14:creationId xmlns:p14="http://schemas.microsoft.com/office/powerpoint/2010/main" val="3564844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E7E79-9E1B-4C6B-975F-14D913DD3C14}" type="slidenum">
              <a:rPr lang="cs-CZ" smtClean="0"/>
              <a:pPr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29023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E7E79-9E1B-4C6B-975F-14D913DD3C14}" type="slidenum">
              <a:rPr lang="cs-CZ" smtClean="0"/>
              <a:pPr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29023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E7E79-9E1B-4C6B-975F-14D913DD3C14}" type="slidenum">
              <a:rPr lang="cs-CZ" smtClean="0"/>
              <a:pPr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29023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E7E79-9E1B-4C6B-975F-14D913DD3C14}" type="slidenum">
              <a:rPr lang="cs-CZ" smtClean="0"/>
              <a:pPr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29023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E7E79-9E1B-4C6B-975F-14D913DD3C14}" type="slidenum">
              <a:rPr lang="cs-CZ" smtClean="0"/>
              <a:pPr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820993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E7E79-9E1B-4C6B-975F-14D913DD3C14}" type="slidenum">
              <a:rPr lang="cs-CZ" smtClean="0"/>
              <a:pPr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875893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E7E79-9E1B-4C6B-975F-14D913DD3C14}" type="slidenum">
              <a:rPr lang="cs-CZ" smtClean="0"/>
              <a:pPr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290231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E7E79-9E1B-4C6B-975F-14D913DD3C14}" type="slidenum">
              <a:rPr lang="cs-CZ" smtClean="0"/>
              <a:pPr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290231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E7E79-9E1B-4C6B-975F-14D913DD3C14}" type="slidenum">
              <a:rPr lang="cs-CZ" smtClean="0"/>
              <a:pPr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10465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E7E79-9E1B-4C6B-975F-14D913DD3C14}" type="slidenum">
              <a:rPr lang="cs-CZ" smtClean="0"/>
              <a:pPr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15391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E7E79-9E1B-4C6B-975F-14D913DD3C14}" type="slidenum">
              <a:rPr lang="cs-CZ" smtClean="0"/>
              <a:pPr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290231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E7E79-9E1B-4C6B-975F-14D913DD3C14}" type="slidenum">
              <a:rPr lang="cs-CZ" smtClean="0"/>
              <a:pPr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34098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E7E79-9E1B-4C6B-975F-14D913DD3C14}" type="slidenum">
              <a:rPr lang="cs-CZ" smtClean="0"/>
              <a:pPr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66879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E7E79-9E1B-4C6B-975F-14D913DD3C14}" type="slidenum">
              <a:rPr lang="cs-CZ" smtClean="0"/>
              <a:pPr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976629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6C871-DBAF-4018-96D3-E716B2A65FEF}" type="slidenum">
              <a:rPr lang="cs-CZ" smtClean="0"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29238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6C871-DBAF-4018-96D3-E716B2A65FEF}" type="slidenum">
              <a:rPr lang="cs-CZ" smtClean="0"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242830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6C871-DBAF-4018-96D3-E716B2A65FEF}" type="slidenum">
              <a:rPr lang="cs-CZ" smtClean="0"/>
              <a:t>30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505248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6C871-DBAF-4018-96D3-E716B2A65FEF}" type="slidenum">
              <a:rPr lang="cs-CZ" smtClean="0"/>
              <a:t>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383337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E7E79-9E1B-4C6B-975F-14D913DD3C14}" type="slidenum">
              <a:rPr lang="cs-CZ" smtClean="0"/>
              <a:pPr/>
              <a:t>32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290231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E7E79-9E1B-4C6B-975F-14D913DD3C14}" type="slidenum">
              <a:rPr lang="cs-CZ" smtClean="0"/>
              <a:pPr/>
              <a:t>33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290231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E7E79-9E1B-4C6B-975F-14D913DD3C14}" type="slidenum">
              <a:rPr lang="cs-CZ" smtClean="0"/>
              <a:pPr/>
              <a:t>34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04645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E7E79-9E1B-4C6B-975F-14D913DD3C14}" type="slidenum">
              <a:rPr lang="cs-CZ" smtClean="0"/>
              <a:pPr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290231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E7E79-9E1B-4C6B-975F-14D913DD3C14}" type="slidenum">
              <a:rPr lang="cs-CZ" smtClean="0"/>
              <a:pPr/>
              <a:t>35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60365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E7E79-9E1B-4C6B-975F-14D913DD3C14}" type="slidenum">
              <a:rPr lang="cs-CZ" smtClean="0"/>
              <a:pPr/>
              <a:t>36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068696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E7E79-9E1B-4C6B-975F-14D913DD3C14}" type="slidenum">
              <a:rPr lang="cs-CZ" smtClean="0"/>
              <a:pPr/>
              <a:t>37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121305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E7E79-9E1B-4C6B-975F-14D913DD3C14}" type="slidenum">
              <a:rPr lang="cs-CZ" smtClean="0"/>
              <a:pPr/>
              <a:t>38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29023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E7E79-9E1B-4C6B-975F-14D913DD3C14}" type="slidenum">
              <a:rPr lang="cs-CZ" smtClean="0"/>
              <a:pPr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29023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E7E79-9E1B-4C6B-975F-14D913DD3C14}" type="slidenum">
              <a:rPr lang="cs-CZ" smtClean="0"/>
              <a:pPr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0312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E7E79-9E1B-4C6B-975F-14D913DD3C14}" type="slidenum">
              <a:rPr lang="cs-CZ" smtClean="0"/>
              <a:pPr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29023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E7E79-9E1B-4C6B-975F-14D913DD3C14}" type="slidenum">
              <a:rPr lang="cs-CZ" smtClean="0"/>
              <a:pPr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53656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E7E79-9E1B-4C6B-975F-14D913DD3C14}" type="slidenum">
              <a:rPr lang="cs-CZ" smtClean="0"/>
              <a:pPr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29023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E7E79-9E1B-4C6B-975F-14D913DD3C14}" type="slidenum">
              <a:rPr lang="cs-CZ" smtClean="0"/>
              <a:pPr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29023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cs-CZ" noProof="0" smtClean="0"/>
              <a:t>Kliknutím lze upravit styl.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cs-CZ" noProof="0" smtClean="0"/>
              <a:t>Kliknutím lze upravit styl předlohy.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4F9F1A94-A5DB-44B3-9D20-83A7A61D04D5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 smtClean="0"/>
              <a:t>Bezdrátové senzorické sítě</a:t>
            </a:r>
            <a:endParaRPr lang="cs-CZ" dirty="0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5329A2A-8BF4-463F-B7E1-4BD143DD36D2}" type="slidenum">
              <a:rPr lang="cs-CZ" smtClean="0"/>
              <a:pPr/>
              <a:t>‹#›</a:t>
            </a:fld>
            <a:r>
              <a:rPr lang="cs-CZ" smtClean="0"/>
              <a:t> z 66</a:t>
            </a:r>
            <a:endParaRPr lang="cs-CZ" dirty="0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B61925-D027-480C-8CB2-8100CF9842D3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Projektování distribuovaných systémů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4A4BF2-CA8D-4800-9B9E-3EA48FCB7FB8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5382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0DB13F-720B-422B-9C88-C46F2BA0C6B7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Projektování distribuovaných systémů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D8123D-821B-492F-B9E6-E8DA22E946C6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45095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Nadpis, text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6AD2CBA-3289-4316-9197-C4CB46944416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 smtClean="0"/>
              <a:t>Počítačové sítě</a:t>
            </a:r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754ED3A-27F3-42BF-94CF-C5B015A44F6E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08927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alatino Linotype" pitchFamily="18" charset="0"/>
              </a:defRPr>
            </a:lvl1pPr>
          </a:lstStyle>
          <a:p>
            <a:r>
              <a:rPr lang="cs-CZ" dirty="0" smtClean="0"/>
              <a:t>Kliknutím lze upravit styl.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cs-CZ" dirty="0" smtClean="0"/>
              <a:t>Kliknutím lze upravit styly předlohy textu.</a:t>
            </a:r>
          </a:p>
          <a:p>
            <a:pPr lvl="1"/>
            <a:r>
              <a:rPr lang="cs-CZ" dirty="0" smtClean="0"/>
              <a:t>Druhá úroveň</a:t>
            </a:r>
          </a:p>
          <a:p>
            <a:pPr lvl="2"/>
            <a:r>
              <a:rPr lang="cs-CZ" dirty="0" smtClean="0"/>
              <a:t>Třetí úroveň</a:t>
            </a:r>
          </a:p>
          <a:p>
            <a:pPr lvl="3"/>
            <a:r>
              <a:rPr lang="cs-CZ" dirty="0" smtClean="0"/>
              <a:t>Čtvrtá úroveň</a:t>
            </a:r>
          </a:p>
          <a:p>
            <a:pPr lvl="4"/>
            <a:r>
              <a:rPr lang="cs-CZ" dirty="0" smtClean="0"/>
              <a:t>Pátá úroveň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B7E857-CA2F-4858-B275-A89DF78A0829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 smtClean="0"/>
              <a:t>Bezdrátové senzorické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9B87D9-9FF2-47CD-B9B9-80F4D380F43F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3357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416C6F-9450-4B94-801A-9566947F943B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 smtClean="0"/>
              <a:t>Počítačové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738509-4E5D-4968-896D-1E76473E30C4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46694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AB5FB1-FE45-4091-A415-04699921DE8D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 smtClean="0"/>
              <a:t>Počítačové sítě</a:t>
            </a:r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39BCD0-EA33-4F72-B858-EDCEBAEE45CD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9539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2C5CD1-7959-4919-8995-83E328F08FAE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 smtClean="0"/>
              <a:t>Počítačové sítě</a:t>
            </a:r>
            <a:endParaRPr lang="cs-CZ" dirty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01F36C-B5E0-4FED-982A-E15C1986EDA9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97683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5BF46B-2CB7-4752-81BA-6C59AC9D0B44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Projektování distribuovaných systémů</a:t>
            </a:r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C99E3-CF39-4FA0-A4EE-2489BD2849DE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85732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2C84B9-17B8-46B1-AE41-8F0225FCDD58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Projektování distribuovaných systémů</a:t>
            </a:r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1DA43C-04C9-470B-9031-26B037ACA33A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18055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492744-0D6B-43DD-B927-333A0D77059F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Projektování distribuovaných systémů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779AB7-6A89-40C3-81AE-7E26F204BC71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5785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2DB375-038F-4DFB-961E-11A5E013E744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 smtClean="0"/>
              <a:t>Počítačové sítě</a:t>
            </a:r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9471A4-A861-4056-A74A-BF2FDD3196E4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5984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fol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 předlohy nadpisů.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EF328D51-FEFC-452C-B9EF-9B2D3CD71C82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r>
              <a:rPr lang="cs-CZ" dirty="0" smtClean="0"/>
              <a:t>Počítačové sítě</a:t>
            </a:r>
            <a:endParaRPr lang="cs-CZ" dirty="0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1CAF1C22-4A48-496A-AB95-29BFE4D94AD7}" type="slidenum">
              <a:rPr lang="cs-CZ" smtClean="0"/>
              <a:pPr/>
              <a:t>‹#›</a:t>
            </a:fld>
            <a:r>
              <a:rPr lang="cs-CZ" dirty="0" smtClean="0"/>
              <a:t> z  66</a:t>
            </a:r>
            <a:endParaRPr lang="cs-CZ" dirty="0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457200"/>
            <a:ext cx="6624736" cy="2323728"/>
          </a:xfrm>
        </p:spPr>
        <p:txBody>
          <a:bodyPr/>
          <a:lstStyle/>
          <a:p>
            <a:r>
              <a:rPr lang="cs-CZ" sz="3600" dirty="0" smtClean="0">
                <a:latin typeface="Palatino Linotype" panose="02040502050505030304" pitchFamily="18" charset="0"/>
              </a:rPr>
              <a:t>Bezdrátové sítě</a:t>
            </a:r>
            <a:br>
              <a:rPr lang="cs-CZ" sz="3600" dirty="0" smtClean="0">
                <a:latin typeface="Palatino Linotype" panose="02040502050505030304" pitchFamily="18" charset="0"/>
              </a:rPr>
            </a:br>
            <a:r>
              <a:rPr lang="cs-CZ" sz="3600" dirty="0" smtClean="0">
                <a:latin typeface="Palatino Linotype" panose="02040502050505030304" pitchFamily="18" charset="0"/>
              </a:rPr>
              <a:t>Časová synchronizace</a:t>
            </a:r>
            <a:endParaRPr lang="cs-CZ" sz="3600" dirty="0">
              <a:latin typeface="Palatino Linotype" panose="02040502050505030304" pitchFamily="18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7544" y="3049588"/>
            <a:ext cx="6840759" cy="2362200"/>
          </a:xfrm>
        </p:spPr>
        <p:txBody>
          <a:bodyPr/>
          <a:lstStyle/>
          <a:p>
            <a:r>
              <a:rPr lang="cs-CZ" sz="2400" dirty="0" smtClean="0"/>
              <a:t>Časová synchronizace</a:t>
            </a:r>
          </a:p>
          <a:p>
            <a:r>
              <a:rPr lang="cs-CZ" sz="2400" dirty="0" smtClean="0"/>
              <a:t>BSS-07-Bezdratove_site_casova_synchronizace</a:t>
            </a:r>
            <a:endParaRPr lang="cs-CZ" sz="2400" dirty="0"/>
          </a:p>
          <a:p>
            <a:r>
              <a:rPr lang="cs-CZ" sz="2400" dirty="0"/>
              <a:t>Ing. Jiří Ledvina, CSc.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499176" cy="1295400"/>
          </a:xfrm>
        </p:spPr>
        <p:txBody>
          <a:bodyPr/>
          <a:lstStyle/>
          <a:p>
            <a:pPr algn="ctr"/>
            <a:r>
              <a:rPr lang="cs-CZ" sz="3600" dirty="0"/>
              <a:t>Základní protokoly pro časovou synchronizaci ve WSN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/>
              <a:t>Reference Broadcast Synchronization (RBS</a:t>
            </a:r>
            <a:r>
              <a:rPr lang="en-US" sz="2400" dirty="0" smtClean="0"/>
              <a:t>)</a:t>
            </a:r>
            <a:endParaRPr lang="cs-CZ" sz="2400" dirty="0" smtClean="0"/>
          </a:p>
          <a:p>
            <a:pPr lvl="1"/>
            <a:r>
              <a:rPr lang="cs-CZ" sz="2000" dirty="0" smtClean="0"/>
              <a:t>Difuzní šíření </a:t>
            </a:r>
            <a:r>
              <a:rPr lang="cs-CZ" sz="2000" dirty="0" err="1" smtClean="0"/>
              <a:t>broadcastu</a:t>
            </a:r>
            <a:endParaRPr lang="cs-CZ" sz="2000" dirty="0" smtClean="0"/>
          </a:p>
          <a:p>
            <a:pPr lvl="1"/>
            <a:r>
              <a:rPr lang="cs-CZ" sz="2000" dirty="0" err="1" smtClean="0"/>
              <a:t>receiver</a:t>
            </a:r>
            <a:r>
              <a:rPr lang="cs-CZ" sz="2000" dirty="0" smtClean="0"/>
              <a:t>-to-</a:t>
            </a:r>
            <a:r>
              <a:rPr lang="cs-CZ" sz="2000" dirty="0" err="1" smtClean="0"/>
              <a:t>receiver</a:t>
            </a:r>
            <a:r>
              <a:rPr lang="cs-CZ" sz="2000" dirty="0" smtClean="0"/>
              <a:t> synchronizace</a:t>
            </a:r>
          </a:p>
          <a:p>
            <a:r>
              <a:rPr lang="cs-CZ" sz="2400" dirty="0" err="1" smtClean="0"/>
              <a:t>Time</a:t>
            </a:r>
            <a:r>
              <a:rPr lang="cs-CZ" sz="2400" dirty="0" smtClean="0"/>
              <a:t> </a:t>
            </a:r>
            <a:r>
              <a:rPr lang="cs-CZ" sz="2400" dirty="0" err="1" smtClean="0"/>
              <a:t>Diffusion</a:t>
            </a:r>
            <a:r>
              <a:rPr lang="cs-CZ" sz="2400" dirty="0" smtClean="0"/>
              <a:t> </a:t>
            </a:r>
            <a:r>
              <a:rPr lang="cs-CZ" sz="2400" dirty="0" err="1" smtClean="0"/>
              <a:t>Protocol</a:t>
            </a:r>
            <a:r>
              <a:rPr lang="cs-CZ" sz="2400" dirty="0" smtClean="0"/>
              <a:t> (TDP)</a:t>
            </a:r>
            <a:endParaRPr lang="cs-CZ" sz="2400" dirty="0"/>
          </a:p>
          <a:p>
            <a:pPr lvl="0"/>
            <a:r>
              <a:rPr lang="en-US" sz="2400" dirty="0"/>
              <a:t>Timing-sync Protocol for Sensor Networks (TPSN</a:t>
            </a:r>
            <a:r>
              <a:rPr lang="en-US" sz="2400" dirty="0" smtClean="0"/>
              <a:t>)</a:t>
            </a:r>
            <a:endParaRPr lang="cs-CZ" sz="2400" dirty="0" smtClean="0"/>
          </a:p>
          <a:p>
            <a:pPr lvl="1"/>
            <a:r>
              <a:rPr lang="cs-CZ" sz="2000" dirty="0" smtClean="0"/>
              <a:t>Stromová topologie</a:t>
            </a:r>
          </a:p>
          <a:p>
            <a:pPr lvl="1"/>
            <a:r>
              <a:rPr lang="cs-CZ" sz="2000" dirty="0" err="1" smtClean="0"/>
              <a:t>Transmitter</a:t>
            </a:r>
            <a:r>
              <a:rPr lang="cs-CZ" sz="2000" dirty="0" smtClean="0"/>
              <a:t>-to-</a:t>
            </a:r>
            <a:r>
              <a:rPr lang="cs-CZ" sz="2000" dirty="0" err="1" smtClean="0"/>
              <a:t>receiver</a:t>
            </a:r>
            <a:r>
              <a:rPr lang="cs-CZ" sz="2000" dirty="0" smtClean="0"/>
              <a:t> synchronizace</a:t>
            </a:r>
          </a:p>
          <a:p>
            <a:r>
              <a:rPr lang="cs-CZ" sz="2400" dirty="0" err="1" smtClean="0"/>
              <a:t>Lightweight</a:t>
            </a:r>
            <a:r>
              <a:rPr lang="cs-CZ" sz="2400" dirty="0" smtClean="0"/>
              <a:t> </a:t>
            </a:r>
            <a:r>
              <a:rPr lang="cs-CZ" sz="2400" dirty="0" err="1" smtClean="0"/>
              <a:t>Time</a:t>
            </a:r>
            <a:r>
              <a:rPr lang="cs-CZ" sz="2400" dirty="0" smtClean="0"/>
              <a:t> </a:t>
            </a:r>
            <a:r>
              <a:rPr lang="cs-CZ" sz="2400" dirty="0" err="1" smtClean="0"/>
              <a:t>Synchronization</a:t>
            </a:r>
            <a:r>
              <a:rPr lang="cs-CZ" sz="2400" dirty="0" smtClean="0"/>
              <a:t> (LTS)</a:t>
            </a:r>
            <a:endParaRPr lang="cs-CZ" sz="2400" dirty="0"/>
          </a:p>
          <a:p>
            <a:pPr lvl="0"/>
            <a:r>
              <a:rPr lang="en-US" sz="2400" dirty="0"/>
              <a:t>Flooding Time Synchronization Protocol (FTSP</a:t>
            </a:r>
            <a:r>
              <a:rPr lang="en-US" sz="2400" dirty="0" smtClean="0"/>
              <a:t>)</a:t>
            </a:r>
            <a:endParaRPr lang="cs-CZ" sz="2400" dirty="0" smtClean="0"/>
          </a:p>
          <a:p>
            <a:pPr lvl="1"/>
            <a:r>
              <a:rPr lang="cs-CZ" sz="2000" dirty="0" smtClean="0"/>
              <a:t>Obecná topologie</a:t>
            </a:r>
          </a:p>
          <a:p>
            <a:pPr lvl="1"/>
            <a:r>
              <a:rPr lang="cs-CZ" sz="2000" dirty="0" smtClean="0"/>
              <a:t>Synchronizace na MAC úrovni</a:t>
            </a:r>
            <a:endParaRPr lang="cs-CZ" sz="200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857-CA2F-4858-B275-A89DF78A0829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Bezdrátové senzorické sítě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10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1108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71184" cy="1295400"/>
          </a:xfrm>
        </p:spPr>
        <p:txBody>
          <a:bodyPr/>
          <a:lstStyle/>
          <a:p>
            <a:pPr lvl="0" algn="ctr"/>
            <a:r>
              <a:rPr lang="en-US" sz="3600" dirty="0"/>
              <a:t>Reference Broadcast Synchronization (RBS)</a:t>
            </a:r>
            <a:endParaRPr lang="cs-CZ" sz="36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z="2100" dirty="0"/>
              <a:t>Z</a:t>
            </a:r>
            <a:r>
              <a:rPr lang="cs-CZ" sz="2100" dirty="0" smtClean="0"/>
              <a:t>aložen </a:t>
            </a:r>
            <a:r>
              <a:rPr lang="cs-CZ" sz="2100" dirty="0"/>
              <a:t>na využití vlastností bezdrátového </a:t>
            </a:r>
            <a:r>
              <a:rPr lang="cs-CZ" sz="2100" dirty="0" smtClean="0"/>
              <a:t>média.</a:t>
            </a:r>
          </a:p>
          <a:p>
            <a:pPr lvl="0"/>
            <a:r>
              <a:rPr lang="cs-CZ" sz="2100" dirty="0"/>
              <a:t>D</a:t>
            </a:r>
            <a:r>
              <a:rPr lang="cs-CZ" sz="2100" dirty="0" smtClean="0"/>
              <a:t>ifuzním </a:t>
            </a:r>
            <a:r>
              <a:rPr lang="cs-CZ" sz="2100" dirty="0"/>
              <a:t>šířením </a:t>
            </a:r>
            <a:r>
              <a:rPr lang="cs-CZ" sz="2100" dirty="0" smtClean="0"/>
              <a:t>signálu.</a:t>
            </a:r>
          </a:p>
          <a:p>
            <a:pPr lvl="0"/>
            <a:r>
              <a:rPr lang="cs-CZ" sz="2100" dirty="0" smtClean="0"/>
              <a:t>Využívá </a:t>
            </a:r>
            <a:r>
              <a:rPr lang="cs-CZ" sz="2100" dirty="0" err="1" smtClean="0"/>
              <a:t>receiver</a:t>
            </a:r>
            <a:r>
              <a:rPr lang="cs-CZ" sz="2100" dirty="0" smtClean="0"/>
              <a:t>–to–</a:t>
            </a:r>
            <a:r>
              <a:rPr lang="cs-CZ" sz="2100" dirty="0" err="1" smtClean="0"/>
              <a:t>receiver</a:t>
            </a:r>
            <a:r>
              <a:rPr lang="cs-CZ" sz="2100" dirty="0" smtClean="0"/>
              <a:t> synchronizaci.</a:t>
            </a:r>
          </a:p>
          <a:p>
            <a:pPr lvl="0"/>
            <a:r>
              <a:rPr lang="cs-CZ" sz="2100" dirty="0" smtClean="0"/>
              <a:t>Třetí </a:t>
            </a:r>
            <a:r>
              <a:rPr lang="cs-CZ" sz="2100" dirty="0"/>
              <a:t>strana vysílá </a:t>
            </a:r>
            <a:r>
              <a:rPr lang="cs-CZ" sz="2100" dirty="0" err="1"/>
              <a:t>beacon</a:t>
            </a:r>
            <a:r>
              <a:rPr lang="cs-CZ" sz="2100" dirty="0"/>
              <a:t> rámec pro všechny </a:t>
            </a:r>
            <a:r>
              <a:rPr lang="cs-CZ" sz="2100" dirty="0" smtClean="0"/>
              <a:t>příjemce.</a:t>
            </a:r>
          </a:p>
          <a:p>
            <a:pPr lvl="0"/>
            <a:r>
              <a:rPr lang="cs-CZ" sz="2100" dirty="0" smtClean="0"/>
              <a:t>Příjemci </a:t>
            </a:r>
            <a:r>
              <a:rPr lang="cs-CZ" sz="2100" dirty="0"/>
              <a:t>si vzájemně porovnají časy příjmu a vypočtou vzájemný offset lokálních </a:t>
            </a:r>
            <a:r>
              <a:rPr lang="cs-CZ" sz="2100" dirty="0" smtClean="0"/>
              <a:t>hodin.</a:t>
            </a:r>
          </a:p>
          <a:p>
            <a:pPr lvl="0"/>
            <a:r>
              <a:rPr lang="cs-CZ" sz="2100" dirty="0"/>
              <a:t>Uzly se stejným dosahem se nachází v průsečíku dvou zdrojů, ze kterých jsou </a:t>
            </a:r>
            <a:r>
              <a:rPr lang="cs-CZ" sz="2100" dirty="0" smtClean="0"/>
              <a:t>synchronizovány.</a:t>
            </a:r>
          </a:p>
          <a:p>
            <a:pPr lvl="0"/>
            <a:r>
              <a:rPr lang="cs-CZ" sz="2100" dirty="0"/>
              <a:t>Referenční přijímače musí znát reálný čas a dobu šíření signálu kanálem. </a:t>
            </a:r>
            <a:endParaRPr lang="cs-CZ" sz="2100" dirty="0" smtClean="0"/>
          </a:p>
          <a:p>
            <a:pPr lvl="0"/>
            <a:r>
              <a:rPr lang="cs-CZ" sz="2100" dirty="0" smtClean="0"/>
              <a:t>Jediné </a:t>
            </a:r>
            <a:r>
              <a:rPr lang="cs-CZ" sz="2100" dirty="0"/>
              <a:t>zdroje nepřesností, které jsou spojeny s RBS synchronizací jsou doba šíření signálu a čas příjmu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857-CA2F-4858-B275-A89DF78A0829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Bezdrátové senzorické sítě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11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9078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71184" cy="1295400"/>
          </a:xfrm>
        </p:spPr>
        <p:txBody>
          <a:bodyPr/>
          <a:lstStyle/>
          <a:p>
            <a:pPr lvl="0" algn="ctr"/>
            <a:r>
              <a:rPr lang="en-US" sz="3600" dirty="0"/>
              <a:t>Reference Broadcast Synchronization (RBS)</a:t>
            </a:r>
            <a:endParaRPr lang="cs-CZ" sz="36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z="2100" dirty="0"/>
              <a:t>Z</a:t>
            </a:r>
            <a:r>
              <a:rPr lang="cs-CZ" sz="2100" dirty="0" smtClean="0"/>
              <a:t>aložen </a:t>
            </a:r>
            <a:r>
              <a:rPr lang="cs-CZ" sz="2100" dirty="0"/>
              <a:t>na využití vlastností bezdrátového </a:t>
            </a:r>
            <a:r>
              <a:rPr lang="cs-CZ" sz="2100" dirty="0" smtClean="0"/>
              <a:t>média.</a:t>
            </a:r>
          </a:p>
          <a:p>
            <a:pPr lvl="0"/>
            <a:r>
              <a:rPr lang="cs-CZ" sz="2100" dirty="0"/>
              <a:t>D</a:t>
            </a:r>
            <a:r>
              <a:rPr lang="cs-CZ" sz="2100" dirty="0" smtClean="0"/>
              <a:t>ifuzním </a:t>
            </a:r>
            <a:r>
              <a:rPr lang="cs-CZ" sz="2100" dirty="0"/>
              <a:t>šířením </a:t>
            </a:r>
            <a:r>
              <a:rPr lang="cs-CZ" sz="2100" dirty="0" smtClean="0"/>
              <a:t>signálu.</a:t>
            </a:r>
          </a:p>
          <a:p>
            <a:pPr lvl="0"/>
            <a:r>
              <a:rPr lang="cs-CZ" sz="2100" dirty="0" smtClean="0"/>
              <a:t>Využívá </a:t>
            </a:r>
            <a:r>
              <a:rPr lang="cs-CZ" sz="2100" dirty="0" err="1" smtClean="0"/>
              <a:t>receiver</a:t>
            </a:r>
            <a:r>
              <a:rPr lang="cs-CZ" sz="2100" dirty="0" smtClean="0"/>
              <a:t>–to–</a:t>
            </a:r>
            <a:r>
              <a:rPr lang="cs-CZ" sz="2100" dirty="0" err="1" smtClean="0"/>
              <a:t>receiver</a:t>
            </a:r>
            <a:r>
              <a:rPr lang="cs-CZ" sz="2100" dirty="0" smtClean="0"/>
              <a:t> synchronizaci.</a:t>
            </a:r>
          </a:p>
          <a:p>
            <a:pPr lvl="0"/>
            <a:r>
              <a:rPr lang="cs-CZ" sz="2100" dirty="0" smtClean="0"/>
              <a:t>Třetí </a:t>
            </a:r>
            <a:r>
              <a:rPr lang="cs-CZ" sz="2100" dirty="0"/>
              <a:t>strana vysílá </a:t>
            </a:r>
            <a:r>
              <a:rPr lang="cs-CZ" sz="2100" dirty="0" err="1"/>
              <a:t>beacon</a:t>
            </a:r>
            <a:r>
              <a:rPr lang="cs-CZ" sz="2100" dirty="0"/>
              <a:t> rámec pro všechny </a:t>
            </a:r>
            <a:r>
              <a:rPr lang="cs-CZ" sz="2100" dirty="0" smtClean="0"/>
              <a:t>příjemce.</a:t>
            </a:r>
          </a:p>
          <a:p>
            <a:pPr lvl="0"/>
            <a:r>
              <a:rPr lang="cs-CZ" sz="2100" dirty="0" smtClean="0"/>
              <a:t>Příjemci </a:t>
            </a:r>
            <a:r>
              <a:rPr lang="cs-CZ" sz="2100" dirty="0"/>
              <a:t>si vzájemně porovnají časy příjmu a vypočtou vzájemný offset lokálních </a:t>
            </a:r>
            <a:r>
              <a:rPr lang="cs-CZ" sz="2100" dirty="0" smtClean="0"/>
              <a:t>hodin.</a:t>
            </a:r>
          </a:p>
          <a:p>
            <a:pPr lvl="0"/>
            <a:r>
              <a:rPr lang="cs-CZ" sz="2100" dirty="0"/>
              <a:t>Uzly se stejným dosahem se nachází v průsečíku dvou zdrojů, ze kterých jsou </a:t>
            </a:r>
            <a:r>
              <a:rPr lang="cs-CZ" sz="2100" dirty="0" smtClean="0"/>
              <a:t>synchronizovány.</a:t>
            </a:r>
          </a:p>
          <a:p>
            <a:pPr lvl="0"/>
            <a:r>
              <a:rPr lang="cs-CZ" sz="2100" dirty="0"/>
              <a:t>Referenční přijímače musí znát reálný čas a dobu šíření signálu kanálem. </a:t>
            </a:r>
            <a:endParaRPr lang="cs-CZ" sz="2100" dirty="0" smtClean="0"/>
          </a:p>
          <a:p>
            <a:pPr lvl="0"/>
            <a:r>
              <a:rPr lang="cs-CZ" sz="2100" dirty="0" smtClean="0"/>
              <a:t>Jediné </a:t>
            </a:r>
            <a:r>
              <a:rPr lang="cs-CZ" sz="2100" dirty="0"/>
              <a:t>zdroje nepřesností, které jsou spojeny s RBS synchronizací jsou doba šíření signálu a čas příjmu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857-CA2F-4858-B275-A89DF78A0829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Bezdrátové senzorické sítě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12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0430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02737" cy="1295400"/>
          </a:xfrm>
        </p:spPr>
        <p:txBody>
          <a:bodyPr/>
          <a:lstStyle/>
          <a:p>
            <a:pPr lvl="0" algn="ctr"/>
            <a:r>
              <a:rPr lang="en-US" sz="3600" dirty="0"/>
              <a:t>Reference Broadcast Synchronization (RBS)</a:t>
            </a:r>
            <a:endParaRPr lang="cs-CZ" sz="360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857-CA2F-4858-B275-A89DF78A0829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Bezdrátové senzorické sítě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13</a:t>
            </a:fld>
            <a:endParaRPr lang="cs-CZ" dirty="0"/>
          </a:p>
        </p:txBody>
      </p:sp>
      <p:pic>
        <p:nvPicPr>
          <p:cNvPr id="8" name="Obráze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204864"/>
            <a:ext cx="7132353" cy="348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21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71184" cy="1295400"/>
          </a:xfrm>
        </p:spPr>
        <p:txBody>
          <a:bodyPr/>
          <a:lstStyle/>
          <a:p>
            <a:pPr lvl="0" algn="ctr"/>
            <a:r>
              <a:rPr lang="en-US" sz="3600" dirty="0"/>
              <a:t>Reference Broadcast Synchronization (RBS)</a:t>
            </a:r>
            <a:endParaRPr lang="cs-CZ" sz="360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857-CA2F-4858-B275-A89DF78A0829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Bezdrátové senzorické sítě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14</a:t>
            </a:fld>
            <a:endParaRPr lang="cs-CZ" dirty="0"/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579874"/>
            <a:ext cx="5688632" cy="450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53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499176" cy="1295400"/>
          </a:xfrm>
        </p:spPr>
        <p:txBody>
          <a:bodyPr/>
          <a:lstStyle/>
          <a:p>
            <a:pPr lvl="0" algn="ctr"/>
            <a:r>
              <a:rPr lang="en-US" sz="3600" dirty="0"/>
              <a:t>Reference Broadcast Synchronization (RBS)</a:t>
            </a:r>
            <a:endParaRPr lang="cs-CZ" sz="360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857-CA2F-4858-B275-A89DF78A0829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Bezdrátové senzorické sítě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15</a:t>
            </a:fld>
            <a:endParaRPr lang="cs-CZ" dirty="0"/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628800"/>
            <a:ext cx="5801910" cy="445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30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71184" cy="1295400"/>
          </a:xfrm>
        </p:spPr>
        <p:txBody>
          <a:bodyPr/>
          <a:lstStyle/>
          <a:p>
            <a:pPr lvl="0" algn="ctr"/>
            <a:r>
              <a:rPr lang="en-US" sz="3600" dirty="0"/>
              <a:t>Reference Broadcast Synchronization (RBS)</a:t>
            </a:r>
            <a:endParaRPr lang="cs-CZ" sz="360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857-CA2F-4858-B275-A89DF78A0829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Bezdrátové senzorické sítě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16</a:t>
            </a:fld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Výhody:</a:t>
            </a:r>
          </a:p>
          <a:p>
            <a:pPr lvl="1"/>
            <a:r>
              <a:rPr lang="cs-CZ" dirty="0"/>
              <a:t>Eliminuje velké zdroje chyb (čas odeslání, přístupová doba)</a:t>
            </a:r>
          </a:p>
          <a:p>
            <a:pPr lvl="1"/>
            <a:r>
              <a:rPr lang="cs-CZ" dirty="0"/>
              <a:t>Offset a </a:t>
            </a:r>
            <a:r>
              <a:rPr lang="cs-CZ" dirty="0" err="1"/>
              <a:t>skew</a:t>
            </a:r>
            <a:r>
              <a:rPr lang="cs-CZ" dirty="0"/>
              <a:t> jsou odhadovány nezávisle na ostatních uzlech</a:t>
            </a:r>
          </a:p>
          <a:p>
            <a:pPr lvl="1"/>
            <a:r>
              <a:rPr lang="cs-CZ" dirty="0"/>
              <a:t>Šetří energii na drahých korekcích hodin</a:t>
            </a:r>
          </a:p>
          <a:p>
            <a:pPr lvl="1"/>
            <a:r>
              <a:rPr lang="cs-CZ" dirty="0"/>
              <a:t>Optimální pro sítě bez přeskoků</a:t>
            </a:r>
          </a:p>
          <a:p>
            <a:pPr lvl="1"/>
            <a:r>
              <a:rPr lang="cs-CZ" dirty="0"/>
              <a:t>Zajišťuje podporu více přeskokových sítí využitím některých uzlů jako bran.</a:t>
            </a:r>
          </a:p>
          <a:p>
            <a:pPr lvl="1"/>
            <a:r>
              <a:rPr lang="cs-CZ" dirty="0"/>
              <a:t>Lze použít pro drátové i bezdrátové </a:t>
            </a:r>
            <a:r>
              <a:rPr lang="cs-CZ" dirty="0" smtClean="0"/>
              <a:t>sítě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8925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71184" cy="1295400"/>
          </a:xfrm>
        </p:spPr>
        <p:txBody>
          <a:bodyPr/>
          <a:lstStyle/>
          <a:p>
            <a:pPr lvl="0" algn="ctr"/>
            <a:r>
              <a:rPr lang="en-US" sz="3600" dirty="0"/>
              <a:t>Reference Broadcast Synchronization (RBS)</a:t>
            </a:r>
            <a:endParaRPr lang="cs-CZ" sz="360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857-CA2F-4858-B275-A89DF78A0829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Bezdrátové senzorické sítě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17</a:t>
            </a:fld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Nevýhody:</a:t>
            </a:r>
          </a:p>
          <a:p>
            <a:pPr lvl="1"/>
            <a:r>
              <a:rPr lang="cs-CZ" dirty="0"/>
              <a:t>Nemůže být použita v dvoubodových sítích, závisí na přenosové vzdálenosti</a:t>
            </a:r>
          </a:p>
          <a:p>
            <a:pPr lvl="1"/>
            <a:r>
              <a:rPr lang="cs-CZ" dirty="0"/>
              <a:t>Referenční uzel nemůže být synchronizován tímto algoritmem</a:t>
            </a:r>
          </a:p>
          <a:p>
            <a:pPr lvl="1"/>
            <a:r>
              <a:rPr lang="cs-CZ" dirty="0"/>
              <a:t>Velmi velký počet vyměňovaných zpráv</a:t>
            </a:r>
          </a:p>
          <a:p>
            <a:pPr lvl="1"/>
            <a:r>
              <a:rPr lang="cs-CZ" dirty="0"/>
              <a:t>Dlouhá doba synchronizace díky velkému počtu vyměňovaných </a:t>
            </a:r>
            <a:r>
              <a:rPr lang="cs-CZ" dirty="0" smtClean="0"/>
              <a:t>zpráv</a:t>
            </a:r>
          </a:p>
          <a:p>
            <a:pPr lvl="1"/>
            <a:r>
              <a:rPr lang="cs-CZ" dirty="0" smtClean="0"/>
              <a:t>Přesnost 29.1 µs pro jeden přeskok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1503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sz="3600" dirty="0"/>
              <a:t>TDP – </a:t>
            </a:r>
            <a:r>
              <a:rPr lang="cs-CZ" sz="3600" dirty="0" err="1"/>
              <a:t>Time</a:t>
            </a:r>
            <a:r>
              <a:rPr lang="cs-CZ" sz="3600" dirty="0"/>
              <a:t> </a:t>
            </a:r>
            <a:r>
              <a:rPr lang="cs-CZ" sz="3600" dirty="0" err="1"/>
              <a:t>Diffusion</a:t>
            </a:r>
            <a:r>
              <a:rPr lang="cs-CZ" sz="3600" dirty="0"/>
              <a:t> </a:t>
            </a:r>
            <a:r>
              <a:rPr lang="cs-CZ" sz="3600" dirty="0" err="1"/>
              <a:t>Protocol</a:t>
            </a:r>
            <a:r>
              <a:rPr lang="cs-CZ" sz="3600" dirty="0"/>
              <a:t> </a:t>
            </a:r>
            <a:endParaRPr lang="en-US" sz="36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400" dirty="0" smtClean="0"/>
              <a:t>Automatická konfigurace</a:t>
            </a:r>
          </a:p>
          <a:p>
            <a:r>
              <a:rPr lang="cs-CZ" sz="2400" dirty="0" smtClean="0"/>
              <a:t>Citlivý na energetické požadavky</a:t>
            </a:r>
          </a:p>
          <a:p>
            <a:r>
              <a:rPr lang="cs-CZ" sz="2400" dirty="0" smtClean="0"/>
              <a:t>Pokud existují přesné časové servery, odhad času s velkou přesností</a:t>
            </a:r>
          </a:p>
          <a:p>
            <a:r>
              <a:rPr lang="cs-CZ" sz="2400" dirty="0" smtClean="0"/>
              <a:t>Pokud neexistují časové servery, konzistentní synchronizace</a:t>
            </a:r>
          </a:p>
          <a:p>
            <a:r>
              <a:rPr lang="cs-CZ" sz="2400" dirty="0" smtClean="0"/>
              <a:t>Při difuzi časových zpráv vytváří strom</a:t>
            </a:r>
          </a:p>
          <a:p>
            <a:r>
              <a:rPr lang="cs-CZ" sz="2400" dirty="0" smtClean="0"/>
              <a:t>Uzly na každé úrovni opravují čas aby odpovídal času hlavního uzlu v závislosti na úrovni, časové diferenci a lokální spolehlivosti.</a:t>
            </a:r>
            <a:endParaRPr lang="en-US" sz="240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857-CA2F-4858-B275-A89DF78A0829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senzorické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47959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sz="3600" dirty="0"/>
              <a:t>TDP – </a:t>
            </a:r>
            <a:r>
              <a:rPr lang="cs-CZ" sz="3600" dirty="0" err="1"/>
              <a:t>Time</a:t>
            </a:r>
            <a:r>
              <a:rPr lang="cs-CZ" sz="3600" dirty="0"/>
              <a:t> </a:t>
            </a:r>
            <a:r>
              <a:rPr lang="cs-CZ" sz="3600" dirty="0" err="1"/>
              <a:t>Diffusion</a:t>
            </a:r>
            <a:r>
              <a:rPr lang="cs-CZ" sz="3600" dirty="0"/>
              <a:t> </a:t>
            </a:r>
            <a:r>
              <a:rPr lang="cs-CZ" sz="3600" dirty="0" err="1"/>
              <a:t>Protocol</a:t>
            </a:r>
            <a:r>
              <a:rPr lang="cs-CZ" sz="3600" dirty="0"/>
              <a:t> </a:t>
            </a:r>
            <a:endParaRPr lang="en-US" sz="36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400" dirty="0" smtClean="0"/>
              <a:t>Hlavní (master) uzel</a:t>
            </a:r>
          </a:p>
          <a:p>
            <a:r>
              <a:rPr lang="cs-CZ" sz="2400" dirty="0" smtClean="0"/>
              <a:t>Leader uzel (další v pořadí pro synchronizaci)</a:t>
            </a:r>
          </a:p>
          <a:p>
            <a:r>
              <a:rPr lang="cs-CZ" sz="2400" dirty="0" smtClean="0"/>
              <a:t>Algoritmus </a:t>
            </a:r>
            <a:r>
              <a:rPr lang="cs-CZ" sz="2400" dirty="0"/>
              <a:t>-</a:t>
            </a:r>
            <a:r>
              <a:rPr lang="cs-CZ" sz="2400" dirty="0" smtClean="0"/>
              <a:t> periodicky se opakuje</a:t>
            </a:r>
          </a:p>
          <a:p>
            <a:pPr lvl="1"/>
            <a:r>
              <a:rPr lang="cs-CZ" sz="2000" dirty="0" smtClean="0"/>
              <a:t>Výběr leadera (decentralizovaně)</a:t>
            </a:r>
          </a:p>
          <a:p>
            <a:pPr lvl="1"/>
            <a:r>
              <a:rPr lang="cs-CZ" sz="2000" dirty="0" smtClean="0"/>
              <a:t>Izolace chybného uzlu – velká odchylka hodin(</a:t>
            </a:r>
            <a:r>
              <a:rPr lang="cs-CZ" sz="2000" dirty="0" err="1" smtClean="0"/>
              <a:t>ticker</a:t>
            </a:r>
            <a:r>
              <a:rPr lang="cs-CZ" sz="2000" dirty="0" smtClean="0"/>
              <a:t>)</a:t>
            </a:r>
          </a:p>
          <a:p>
            <a:pPr lvl="1"/>
            <a:r>
              <a:rPr lang="cs-CZ" sz="2000" dirty="0" smtClean="0"/>
              <a:t>Rozdělení zátěže</a:t>
            </a:r>
          </a:p>
          <a:p>
            <a:pPr lvl="1"/>
            <a:r>
              <a:rPr lang="cs-CZ" sz="2000" dirty="0" smtClean="0"/>
              <a:t>Vyhodnocení peer uzlů</a:t>
            </a:r>
          </a:p>
          <a:p>
            <a:pPr lvl="1"/>
            <a:r>
              <a:rPr lang="cs-CZ" sz="2000" dirty="0" smtClean="0"/>
              <a:t>Difuze času</a:t>
            </a:r>
          </a:p>
          <a:p>
            <a:pPr lvl="1"/>
            <a:r>
              <a:rPr lang="cs-CZ" sz="2000" dirty="0" smtClean="0"/>
              <a:t>Nastavení času</a:t>
            </a:r>
          </a:p>
          <a:p>
            <a:endParaRPr lang="en-US" sz="200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857-CA2F-4858-B275-A89DF78A0829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senzorické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38385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pPr marL="0" indent="0" algn="ctr"/>
            <a:r>
              <a:rPr lang="cs-CZ" sz="3600" dirty="0"/>
              <a:t>Na co je to dobré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z="2400" dirty="0" smtClean="0"/>
              <a:t>Sledování </a:t>
            </a:r>
            <a:r>
              <a:rPr lang="cs-CZ" sz="2400" dirty="0"/>
              <a:t>objektů – velikost, směr, umístění, rychlost, zrychlení</a:t>
            </a:r>
          </a:p>
          <a:p>
            <a:pPr lvl="0"/>
            <a:r>
              <a:rPr lang="cs-CZ" sz="2400" dirty="0"/>
              <a:t>Konzistentní oprava stavu</a:t>
            </a:r>
          </a:p>
          <a:p>
            <a:pPr lvl="0"/>
            <a:r>
              <a:rPr lang="cs-CZ" sz="2400" dirty="0"/>
              <a:t>Distribuované tvarování paprsku (</a:t>
            </a:r>
            <a:r>
              <a:rPr lang="cs-CZ" sz="2400" dirty="0" err="1"/>
              <a:t>beamforming</a:t>
            </a:r>
            <a:r>
              <a:rPr lang="cs-CZ" sz="2400" dirty="0"/>
              <a:t>) – sledování fáze a amplitudy, detekce zdroje signálu</a:t>
            </a:r>
          </a:p>
          <a:p>
            <a:pPr lvl="0"/>
            <a:r>
              <a:rPr lang="cs-CZ" sz="2400" dirty="0"/>
              <a:t>Detekce duplikátů z různých senzorů</a:t>
            </a:r>
          </a:p>
          <a:p>
            <a:pPr lvl="0"/>
            <a:r>
              <a:rPr lang="cs-CZ" sz="2400" dirty="0"/>
              <a:t>Detekce pořadí </a:t>
            </a:r>
            <a:r>
              <a:rPr lang="cs-CZ" sz="2400" dirty="0" smtClean="0"/>
              <a:t>událostí</a:t>
            </a:r>
          </a:p>
          <a:p>
            <a:pPr lvl="0"/>
            <a:r>
              <a:rPr lang="cs-CZ" sz="2400" dirty="0" smtClean="0"/>
              <a:t>Plánování – minimalizace spotřeby na fyzické a MAC úrovni</a:t>
            </a:r>
            <a:endParaRPr lang="cs-CZ" sz="2400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857-CA2F-4858-B275-A89DF78A0829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 smtClean="0"/>
              <a:t>Bezdrátové senzorické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6846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sz="3600" dirty="0"/>
              <a:t>TDP – </a:t>
            </a:r>
            <a:r>
              <a:rPr lang="cs-CZ" sz="3600" dirty="0" err="1"/>
              <a:t>Time</a:t>
            </a:r>
            <a:r>
              <a:rPr lang="cs-CZ" sz="3600" dirty="0"/>
              <a:t> </a:t>
            </a:r>
            <a:r>
              <a:rPr lang="cs-CZ" sz="3600" dirty="0" err="1"/>
              <a:t>Diffusion</a:t>
            </a:r>
            <a:r>
              <a:rPr lang="cs-CZ" sz="3600" dirty="0"/>
              <a:t> </a:t>
            </a:r>
            <a:r>
              <a:rPr lang="cs-CZ" sz="3600" dirty="0" err="1"/>
              <a:t>Protocol</a:t>
            </a:r>
            <a:r>
              <a:rPr lang="cs-CZ" sz="3600" dirty="0"/>
              <a:t> </a:t>
            </a:r>
            <a:endParaRPr lang="en-US" sz="36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Výhody:</a:t>
            </a:r>
            <a:endParaRPr lang="en-US" dirty="0"/>
          </a:p>
          <a:p>
            <a:pPr lvl="1"/>
            <a:r>
              <a:rPr lang="cs-CZ" dirty="0"/>
              <a:t>Odolnost vůči ztrátám zpráv</a:t>
            </a:r>
            <a:endParaRPr lang="en-US" dirty="0"/>
          </a:p>
          <a:p>
            <a:pPr lvl="1"/>
            <a:r>
              <a:rPr lang="cs-CZ" dirty="0"/>
              <a:t>Možnost nastavení τ pro různé typy sítí podle typu aplikací</a:t>
            </a:r>
            <a:endParaRPr lang="en-US" dirty="0"/>
          </a:p>
          <a:p>
            <a:pPr lvl="1"/>
            <a:r>
              <a:rPr lang="cs-CZ" dirty="0"/>
              <a:t>Nezávisí na stacionární přenosové struktuře. Z toho vyplývá tolerance vůči chybám</a:t>
            </a:r>
            <a:endParaRPr lang="en-US" dirty="0"/>
          </a:p>
          <a:p>
            <a:pPr lvl="1"/>
            <a:r>
              <a:rPr lang="cs-CZ" dirty="0"/>
              <a:t>Může být použit pro statické i mobilní uzly</a:t>
            </a:r>
            <a:endParaRPr lang="en-US" dirty="0"/>
          </a:p>
          <a:p>
            <a:pPr lvl="1"/>
            <a:r>
              <a:rPr lang="cs-CZ" dirty="0"/>
              <a:t>Dovoluje nastavit stejný čas ve všech uzlech sítě</a:t>
            </a:r>
            <a:endParaRPr lang="en-US" dirty="0"/>
          </a:p>
          <a:p>
            <a:pPr lvl="1"/>
            <a:r>
              <a:rPr lang="cs-CZ" dirty="0"/>
              <a:t>Funguje i bez serverů s precizně nastaveným časem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857-CA2F-4858-B275-A89DF78A0829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senzorické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06335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sz="3600" dirty="0"/>
              <a:t>TDP – </a:t>
            </a:r>
            <a:r>
              <a:rPr lang="cs-CZ" sz="3600" dirty="0" err="1"/>
              <a:t>Time</a:t>
            </a:r>
            <a:r>
              <a:rPr lang="cs-CZ" sz="3600" dirty="0"/>
              <a:t> </a:t>
            </a:r>
            <a:r>
              <a:rPr lang="cs-CZ" sz="3600" dirty="0" err="1"/>
              <a:t>Diffusion</a:t>
            </a:r>
            <a:r>
              <a:rPr lang="cs-CZ" sz="3600" dirty="0"/>
              <a:t> </a:t>
            </a:r>
            <a:r>
              <a:rPr lang="cs-CZ" sz="3600" dirty="0" err="1"/>
              <a:t>Protocol</a:t>
            </a:r>
            <a:r>
              <a:rPr lang="cs-CZ" sz="3600" dirty="0"/>
              <a:t> </a:t>
            </a:r>
            <a:endParaRPr lang="en-US" sz="36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Nevýhody:</a:t>
            </a:r>
            <a:endParaRPr lang="en-US" dirty="0"/>
          </a:p>
          <a:p>
            <a:pPr lvl="1"/>
            <a:r>
              <a:rPr lang="cs-CZ" dirty="0"/>
              <a:t>Vysoká složitost protokolu</a:t>
            </a:r>
            <a:endParaRPr lang="en-US" dirty="0"/>
          </a:p>
          <a:p>
            <a:pPr lvl="1"/>
            <a:r>
              <a:rPr lang="cs-CZ" dirty="0"/>
              <a:t>Existuje možnost nastavení hodin na nižší hodnotu</a:t>
            </a:r>
            <a:endParaRPr lang="en-US" dirty="0"/>
          </a:p>
          <a:p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857-CA2F-4858-B275-A89DF78A0829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senzorické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8511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71184" cy="1295400"/>
          </a:xfrm>
        </p:spPr>
        <p:txBody>
          <a:bodyPr/>
          <a:lstStyle/>
          <a:p>
            <a:pPr lvl="0" algn="ctr"/>
            <a:r>
              <a:rPr lang="en-US" sz="3600" dirty="0"/>
              <a:t>Timing-sync Protocol for Sensor Networks (TPSN)</a:t>
            </a:r>
            <a:endParaRPr lang="cs-CZ" sz="360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857-CA2F-4858-B275-A89DF78A0829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Bezdrátové senzorické sítě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22</a:t>
            </a:fld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400" dirty="0"/>
              <a:t>Protokol je založen na vztahu vysílač – přijímač. TPSN je hierarchický algoritmus, který pracuje ve dvou fázích</a:t>
            </a:r>
            <a:r>
              <a:rPr lang="cs-CZ" sz="2400" dirty="0" smtClean="0"/>
              <a:t>.</a:t>
            </a:r>
          </a:p>
          <a:p>
            <a:pPr lvl="1"/>
            <a:r>
              <a:rPr lang="cs-CZ" sz="2100" dirty="0"/>
              <a:t>Fáze vyhledávání úrovně. První fáze probíhá na úrovni uzlů sítě. Uzel, který iniciuje synchronizaci se nazývá kořenový uzel s hodnotou úrovně nula. Je to třeba </a:t>
            </a:r>
            <a:r>
              <a:rPr lang="cs-CZ" sz="2100" dirty="0" smtClean="0"/>
              <a:t>uzel </a:t>
            </a:r>
            <a:r>
              <a:rPr lang="cs-CZ" sz="2100" dirty="0"/>
              <a:t>s GPS přijímačem. Sousedé vzdálené </a:t>
            </a:r>
            <a:r>
              <a:rPr lang="cs-CZ" sz="2100" i="1" dirty="0"/>
              <a:t>n</a:t>
            </a:r>
            <a:r>
              <a:rPr lang="cs-CZ" sz="2100" dirty="0"/>
              <a:t> přeskoků mají hodnotu úrovně </a:t>
            </a:r>
            <a:r>
              <a:rPr lang="cs-CZ" sz="2100" i="1" dirty="0"/>
              <a:t>n</a:t>
            </a:r>
            <a:r>
              <a:rPr lang="cs-CZ" sz="2100" dirty="0"/>
              <a:t>. Tento proces pokračuje do té doby, dokud všichni sousedé nemají atribut úrovně. </a:t>
            </a:r>
          </a:p>
          <a:p>
            <a:pPr lvl="1"/>
            <a:r>
              <a:rPr lang="cs-CZ" sz="2100" dirty="0"/>
              <a:t>Synchronizační fáze. Ve druhé fázi je prováděna párová synchronizace podle hran hierarchické struktury až do úplné synchronizace stromu vytvořeného výměnou zpráv. </a:t>
            </a:r>
          </a:p>
          <a:p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88889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69532"/>
            <a:ext cx="7571184" cy="1415251"/>
          </a:xfrm>
        </p:spPr>
        <p:txBody>
          <a:bodyPr/>
          <a:lstStyle/>
          <a:p>
            <a:pPr lvl="0" algn="ctr"/>
            <a:r>
              <a:rPr lang="en-US" sz="3600" dirty="0"/>
              <a:t>Timing-sync Protocol for Sensor Networks (TPSN)</a:t>
            </a:r>
            <a:endParaRPr lang="cs-CZ" sz="360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857-CA2F-4858-B275-A89DF78A0829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Bezdrátové senzorické sítě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23</a:t>
            </a:fld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z="2000" dirty="0"/>
              <a:t>Synchronizace na úrovni </a:t>
            </a:r>
            <a:r>
              <a:rPr lang="cs-CZ" sz="2000" i="1" dirty="0"/>
              <a:t>n</a:t>
            </a:r>
            <a:r>
              <a:rPr lang="cs-CZ" sz="2000" dirty="0"/>
              <a:t> je zajištěna uzly úrovně </a:t>
            </a:r>
            <a:r>
              <a:rPr lang="cs-CZ" sz="2000" i="1" dirty="0"/>
              <a:t>n-1.</a:t>
            </a:r>
            <a:r>
              <a:rPr lang="cs-CZ" sz="2000" dirty="0"/>
              <a:t> Synchronizace začíná kořenovým uzlem a pokračuje celým stromem do nejnižšího patra. K synchronizaci mezi úrovněmi se používá Christianův algoritmus (T1, T2, T3, T4).</a:t>
            </a:r>
          </a:p>
          <a:p>
            <a:pPr lvl="0"/>
            <a:r>
              <a:rPr lang="cs-CZ" sz="2000" dirty="0"/>
              <a:t>Kořenový uzel provádí periodicky </a:t>
            </a:r>
            <a:r>
              <a:rPr lang="cs-CZ" sz="2000" dirty="0" err="1"/>
              <a:t>resynchronizaci</a:t>
            </a:r>
            <a:r>
              <a:rPr lang="cs-CZ" sz="2000" dirty="0"/>
              <a:t> posláním zprávy </a:t>
            </a:r>
            <a:r>
              <a:rPr lang="cs-CZ" sz="2000" dirty="0" err="1"/>
              <a:t>time_sync</a:t>
            </a:r>
            <a:r>
              <a:rPr lang="cs-CZ" sz="2000" dirty="0"/>
              <a:t>. Uzly po náhodné době synchronizují své </a:t>
            </a:r>
            <a:r>
              <a:rPr lang="cs-CZ" sz="2000" dirty="0" smtClean="0"/>
              <a:t>hodiny (zabránění kolizí).</a:t>
            </a:r>
            <a:endParaRPr lang="cs-CZ" sz="2000" dirty="0"/>
          </a:p>
          <a:p>
            <a:pPr marL="0" indent="0">
              <a:buNone/>
            </a:pPr>
            <a:endParaRPr lang="cs-CZ" sz="2400" dirty="0"/>
          </a:p>
        </p:txBody>
      </p:sp>
      <p:pic>
        <p:nvPicPr>
          <p:cNvPr id="7" name="Obrázek 6"/>
          <p:cNvPicPr/>
          <p:nvPr/>
        </p:nvPicPr>
        <p:blipFill>
          <a:blip r:embed="rId3"/>
          <a:stretch>
            <a:fillRect/>
          </a:stretch>
        </p:blipFill>
        <p:spPr>
          <a:xfrm>
            <a:off x="3275856" y="3794266"/>
            <a:ext cx="3744416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49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Timing-sync Protocol for Sensor Networks (TPSN)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27188"/>
            <a:ext cx="8229600" cy="4411662"/>
          </a:xfrm>
        </p:spPr>
        <p:txBody>
          <a:bodyPr/>
          <a:lstStyle/>
          <a:p>
            <a:r>
              <a:rPr lang="en-US" dirty="0" err="1" smtClean="0"/>
              <a:t>Synchroniza</a:t>
            </a:r>
            <a:r>
              <a:rPr lang="cs-CZ" dirty="0" smtClean="0"/>
              <a:t>ční fáze</a:t>
            </a:r>
          </a:p>
          <a:p>
            <a:pPr lvl="1">
              <a:lnSpc>
                <a:spcPct val="80000"/>
              </a:lnSpc>
            </a:pPr>
            <a:r>
              <a:rPr lang="en-US" altLang="zh-TW" sz="2000" i="1" dirty="0">
                <a:ea typeface="新細明體" pitchFamily="18" charset="-120"/>
              </a:rPr>
              <a:t>T</a:t>
            </a:r>
            <a:r>
              <a:rPr lang="en-US" altLang="zh-TW" sz="2000" dirty="0">
                <a:ea typeface="新細明體" pitchFamily="18" charset="-120"/>
              </a:rPr>
              <a:t>1: </a:t>
            </a:r>
            <a:r>
              <a:rPr lang="en-US" altLang="zh-TW" sz="2000" i="1" dirty="0">
                <a:ea typeface="新細明體" pitchFamily="18" charset="-120"/>
              </a:rPr>
              <a:t>A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cs-CZ" altLang="zh-TW" sz="2000" dirty="0" smtClean="0">
                <a:ea typeface="新細明體" pitchFamily="18" charset="-120"/>
              </a:rPr>
              <a:t>je vysílač a synchronizaci začíná posláním synchronizační zprávy do B</a:t>
            </a:r>
          </a:p>
          <a:p>
            <a:pPr marL="344487" lvl="1" indent="0">
              <a:lnSpc>
                <a:spcPct val="80000"/>
              </a:lnSpc>
              <a:buNone/>
            </a:pPr>
            <a:endParaRPr lang="de-DE" altLang="zh-TW" sz="2000" dirty="0">
              <a:ea typeface="新細明體" pitchFamily="18" charset="-120"/>
            </a:endParaRPr>
          </a:p>
          <a:p>
            <a:pPr lvl="1">
              <a:lnSpc>
                <a:spcPct val="80000"/>
              </a:lnSpc>
            </a:pPr>
            <a:r>
              <a:rPr lang="de-DE" altLang="zh-TW" sz="2000" i="1" dirty="0">
                <a:ea typeface="新細明體" pitchFamily="18" charset="-120"/>
              </a:rPr>
              <a:t>T</a:t>
            </a:r>
            <a:r>
              <a:rPr lang="de-DE" altLang="zh-TW" sz="2000" dirty="0">
                <a:ea typeface="新細明體" pitchFamily="18" charset="-120"/>
              </a:rPr>
              <a:t>2 = </a:t>
            </a:r>
            <a:r>
              <a:rPr lang="de-DE" altLang="zh-TW" sz="2000" i="1" dirty="0">
                <a:ea typeface="新細明體" pitchFamily="18" charset="-120"/>
              </a:rPr>
              <a:t>T</a:t>
            </a:r>
            <a:r>
              <a:rPr lang="de-DE" altLang="zh-TW" sz="2000" dirty="0">
                <a:ea typeface="新細明體" pitchFamily="18" charset="-120"/>
              </a:rPr>
              <a:t>1 + Δ + </a:t>
            </a:r>
            <a:r>
              <a:rPr lang="de-DE" altLang="zh-TW" sz="2000" i="1" dirty="0">
                <a:ea typeface="新細明體" pitchFamily="18" charset="-120"/>
              </a:rPr>
              <a:t>d</a:t>
            </a:r>
            <a:r>
              <a:rPr lang="de-DE" altLang="zh-TW" sz="2000" dirty="0">
                <a:ea typeface="新細明體" pitchFamily="18" charset="-120"/>
              </a:rPr>
              <a:t>, </a:t>
            </a:r>
            <a:r>
              <a:rPr lang="cs-CZ" altLang="zh-TW" sz="2000" dirty="0" smtClean="0">
                <a:ea typeface="新細明體" pitchFamily="18" charset="-120"/>
              </a:rPr>
              <a:t>kde</a:t>
            </a:r>
            <a:r>
              <a:rPr lang="de-DE" altLang="zh-TW" sz="2000" dirty="0" smtClean="0">
                <a:ea typeface="新細明體" pitchFamily="18" charset="-120"/>
              </a:rPr>
              <a:t> </a:t>
            </a:r>
            <a:endParaRPr lang="de-DE" altLang="zh-TW" sz="2000" dirty="0">
              <a:ea typeface="新細明體" pitchFamily="18" charset="-120"/>
            </a:endParaRPr>
          </a:p>
          <a:p>
            <a:pPr lvl="2">
              <a:lnSpc>
                <a:spcPct val="80000"/>
              </a:lnSpc>
            </a:pPr>
            <a:r>
              <a:rPr lang="en-US" altLang="zh-TW" sz="1800" dirty="0">
                <a:ea typeface="新細明體" pitchFamily="18" charset="-120"/>
              </a:rPr>
              <a:t>Δ </a:t>
            </a:r>
            <a:r>
              <a:rPr lang="cs-CZ" altLang="zh-TW" sz="1800" dirty="0" smtClean="0">
                <a:ea typeface="新細明體" pitchFamily="18" charset="-120"/>
              </a:rPr>
              <a:t>je offset hodin</a:t>
            </a:r>
            <a:endParaRPr lang="en-US" altLang="zh-TW" sz="1800" dirty="0">
              <a:ea typeface="新細明體" pitchFamily="18" charset="-120"/>
            </a:endParaRPr>
          </a:p>
          <a:p>
            <a:pPr lvl="2">
              <a:lnSpc>
                <a:spcPct val="80000"/>
              </a:lnSpc>
            </a:pPr>
            <a:r>
              <a:rPr lang="en-US" altLang="zh-TW" sz="1800" i="1" dirty="0">
                <a:ea typeface="新細明體" pitchFamily="18" charset="-120"/>
              </a:rPr>
              <a:t>d</a:t>
            </a:r>
            <a:r>
              <a:rPr lang="en-US" altLang="zh-TW" sz="1800" dirty="0">
                <a:ea typeface="新細明體" pitchFamily="18" charset="-120"/>
              </a:rPr>
              <a:t> </a:t>
            </a:r>
            <a:r>
              <a:rPr lang="cs-CZ" altLang="zh-TW" sz="1800" dirty="0">
                <a:ea typeface="新細明體" pitchFamily="18" charset="-120"/>
              </a:rPr>
              <a:t> </a:t>
            </a:r>
            <a:r>
              <a:rPr lang="cs-CZ" altLang="zh-TW" sz="1800" dirty="0" smtClean="0">
                <a:ea typeface="新細明體" pitchFamily="18" charset="-120"/>
              </a:rPr>
              <a:t>je doba přenosu</a:t>
            </a:r>
            <a:endParaRPr lang="en-US" altLang="zh-TW" sz="1800" dirty="0">
              <a:ea typeface="新細明體" pitchFamily="18" charset="-120"/>
            </a:endParaRPr>
          </a:p>
          <a:p>
            <a:pPr lvl="2">
              <a:lnSpc>
                <a:spcPct val="80000"/>
              </a:lnSpc>
            </a:pPr>
            <a:endParaRPr lang="en-US" altLang="zh-TW" sz="1800" dirty="0">
              <a:ea typeface="新細明體" pitchFamily="18" charset="-120"/>
            </a:endParaRPr>
          </a:p>
          <a:p>
            <a:pPr lvl="1">
              <a:lnSpc>
                <a:spcPct val="80000"/>
              </a:lnSpc>
            </a:pPr>
            <a:r>
              <a:rPr lang="en-US" altLang="zh-TW" sz="2000" i="1" dirty="0">
                <a:ea typeface="新細明體" pitchFamily="18" charset="-120"/>
              </a:rPr>
              <a:t>T</a:t>
            </a:r>
            <a:r>
              <a:rPr lang="en-US" altLang="zh-TW" sz="2000" dirty="0">
                <a:ea typeface="新細明體" pitchFamily="18" charset="-120"/>
              </a:rPr>
              <a:t>3: </a:t>
            </a:r>
            <a:r>
              <a:rPr lang="en-US" altLang="zh-TW" sz="2000" i="1" dirty="0">
                <a:ea typeface="新細明體" pitchFamily="18" charset="-120"/>
              </a:rPr>
              <a:t>B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cs-CZ" altLang="zh-TW" sz="2000" dirty="0" smtClean="0">
                <a:ea typeface="新細明體" pitchFamily="18" charset="-120"/>
              </a:rPr>
              <a:t>vrací potvrzení, obsahující časy </a:t>
            </a:r>
            <a:r>
              <a:rPr lang="en-US" altLang="zh-TW" sz="2000" i="1" dirty="0" smtClean="0">
                <a:ea typeface="新細明體" pitchFamily="18" charset="-120"/>
              </a:rPr>
              <a:t>T</a:t>
            </a:r>
            <a:r>
              <a:rPr lang="en-US" altLang="zh-TW" sz="2000" dirty="0" smtClean="0">
                <a:ea typeface="新細明體" pitchFamily="18" charset="-120"/>
              </a:rPr>
              <a:t>1</a:t>
            </a:r>
            <a:r>
              <a:rPr lang="en-US" altLang="zh-TW" sz="2000" dirty="0">
                <a:ea typeface="新細明體" pitchFamily="18" charset="-120"/>
              </a:rPr>
              <a:t>, </a:t>
            </a:r>
            <a:r>
              <a:rPr lang="en-US" altLang="zh-TW" sz="2000" i="1" dirty="0">
                <a:ea typeface="新細明體" pitchFamily="18" charset="-120"/>
              </a:rPr>
              <a:t>T</a:t>
            </a:r>
            <a:r>
              <a:rPr lang="en-US" altLang="zh-TW" sz="2000" dirty="0">
                <a:ea typeface="新細明體" pitchFamily="18" charset="-120"/>
              </a:rPr>
              <a:t>2, </a:t>
            </a:r>
            <a:r>
              <a:rPr lang="en-US" altLang="zh-TW" sz="2000" i="1" dirty="0">
                <a:ea typeface="新細明體" pitchFamily="18" charset="-120"/>
              </a:rPr>
              <a:t>T</a:t>
            </a:r>
            <a:r>
              <a:rPr lang="en-US" altLang="zh-TW" sz="2000" dirty="0">
                <a:ea typeface="新細明體" pitchFamily="18" charset="-120"/>
              </a:rPr>
              <a:t>3</a:t>
            </a:r>
          </a:p>
          <a:p>
            <a:pPr lvl="1">
              <a:lnSpc>
                <a:spcPct val="80000"/>
              </a:lnSpc>
            </a:pPr>
            <a:endParaRPr lang="en-US" altLang="zh-TW" sz="2000" dirty="0">
              <a:ea typeface="新細明體" pitchFamily="18" charset="-120"/>
            </a:endParaRPr>
          </a:p>
          <a:p>
            <a:pPr lvl="1">
              <a:lnSpc>
                <a:spcPct val="80000"/>
              </a:lnSpc>
            </a:pPr>
            <a:r>
              <a:rPr lang="en-US" altLang="zh-TW" sz="2000" i="1" dirty="0">
                <a:ea typeface="新細明體" pitchFamily="18" charset="-120"/>
              </a:rPr>
              <a:t>T</a:t>
            </a:r>
            <a:r>
              <a:rPr lang="en-US" altLang="zh-TW" sz="2000" dirty="0">
                <a:ea typeface="新細明體" pitchFamily="18" charset="-120"/>
              </a:rPr>
              <a:t>4: </a:t>
            </a:r>
            <a:r>
              <a:rPr lang="cs-CZ" altLang="zh-TW" sz="2000" dirty="0" smtClean="0">
                <a:ea typeface="新細明體" pitchFamily="18" charset="-120"/>
              </a:rPr>
              <a:t>A přijme potvrzení v čase</a:t>
            </a:r>
            <a:r>
              <a:rPr lang="en-US" altLang="zh-TW" sz="2000" i="1" dirty="0" smtClean="0">
                <a:ea typeface="新細明體" pitchFamily="18" charset="-120"/>
              </a:rPr>
              <a:t>T</a:t>
            </a:r>
            <a:r>
              <a:rPr lang="en-US" altLang="zh-TW" sz="2000" dirty="0" smtClean="0">
                <a:ea typeface="新細明體" pitchFamily="18" charset="-120"/>
              </a:rPr>
              <a:t>4 </a:t>
            </a:r>
            <a:r>
              <a:rPr lang="en-US" altLang="zh-TW" sz="2000" dirty="0">
                <a:ea typeface="新細明體" pitchFamily="18" charset="-120"/>
              </a:rPr>
              <a:t>= </a:t>
            </a:r>
            <a:r>
              <a:rPr lang="en-US" altLang="zh-TW" sz="2000" i="1" dirty="0">
                <a:ea typeface="新細明體" pitchFamily="18" charset="-120"/>
              </a:rPr>
              <a:t>T</a:t>
            </a:r>
            <a:r>
              <a:rPr lang="en-US" altLang="zh-TW" sz="2000" dirty="0">
                <a:ea typeface="新細明體" pitchFamily="18" charset="-120"/>
              </a:rPr>
              <a:t>3 – Δ + </a:t>
            </a:r>
            <a:r>
              <a:rPr lang="en-US" altLang="zh-TW" sz="2000" i="1" dirty="0">
                <a:ea typeface="新細明體" pitchFamily="18" charset="-120"/>
              </a:rPr>
              <a:t>d</a:t>
            </a:r>
            <a:r>
              <a:rPr lang="en-US" altLang="zh-TW" sz="2000" dirty="0">
                <a:ea typeface="新細明體" pitchFamily="18" charset="-120"/>
              </a:rPr>
              <a:t>. </a:t>
            </a:r>
            <a:r>
              <a:rPr lang="cs-CZ" altLang="zh-TW" sz="2000" dirty="0" smtClean="0">
                <a:ea typeface="新細明體" pitchFamily="18" charset="-120"/>
              </a:rPr>
              <a:t>a vypočte</a:t>
            </a:r>
            <a:r>
              <a:rPr lang="en-US" altLang="zh-TW" sz="2000" dirty="0" smtClean="0">
                <a:ea typeface="新細明體" pitchFamily="18" charset="-120"/>
              </a:rPr>
              <a:t>:</a:t>
            </a:r>
            <a:endParaRPr lang="en-US" altLang="zh-TW" sz="2000" dirty="0">
              <a:ea typeface="新細明體" pitchFamily="18" charset="-120"/>
            </a:endParaRPr>
          </a:p>
          <a:p>
            <a:pPr lvl="1">
              <a:lnSpc>
                <a:spcPct val="80000"/>
              </a:lnSpc>
            </a:pPr>
            <a:endParaRPr lang="en-US" altLang="zh-TW" sz="2000" dirty="0">
              <a:ea typeface="新細明體" pitchFamily="18" charset="-120"/>
            </a:endParaRPr>
          </a:p>
          <a:p>
            <a:pPr lvl="1">
              <a:lnSpc>
                <a:spcPct val="80000"/>
              </a:lnSpc>
            </a:pPr>
            <a:r>
              <a:rPr lang="el-GR" altLang="zh-TW" sz="2000" dirty="0" smtClean="0">
                <a:ea typeface="新細明體" pitchFamily="18" charset="-120"/>
              </a:rPr>
              <a:t>Δ</a:t>
            </a:r>
            <a:r>
              <a:rPr lang="cs-CZ" altLang="zh-TW" sz="2000" dirty="0" smtClean="0">
                <a:ea typeface="新細明體" pitchFamily="18" charset="-120"/>
              </a:rPr>
              <a:t>	</a:t>
            </a:r>
            <a:r>
              <a:rPr lang="el-GR" altLang="zh-TW" sz="2000" dirty="0" smtClean="0">
                <a:ea typeface="新細明體" pitchFamily="18" charset="-120"/>
              </a:rPr>
              <a:t>= </a:t>
            </a:r>
            <a:r>
              <a:rPr lang="el-GR" altLang="zh-TW" sz="2000" dirty="0">
                <a:ea typeface="新細明體" pitchFamily="18" charset="-120"/>
              </a:rPr>
              <a:t>[(</a:t>
            </a:r>
            <a:r>
              <a:rPr lang="en-US" altLang="zh-TW" sz="2000" i="1" dirty="0">
                <a:ea typeface="新細明體" pitchFamily="18" charset="-120"/>
              </a:rPr>
              <a:t>T</a:t>
            </a:r>
            <a:r>
              <a:rPr lang="en-US" altLang="zh-TW" sz="2000" dirty="0">
                <a:ea typeface="新細明體" pitchFamily="18" charset="-120"/>
              </a:rPr>
              <a:t>2</a:t>
            </a:r>
            <a:r>
              <a:rPr lang="en-US" altLang="zh-TW" sz="2000" i="1" dirty="0">
                <a:ea typeface="新細明體" pitchFamily="18" charset="-120"/>
              </a:rPr>
              <a:t> </a:t>
            </a:r>
            <a:r>
              <a:rPr lang="en-US" altLang="en-US" sz="1400" dirty="0" smtClean="0"/>
              <a:t>－</a:t>
            </a:r>
            <a:r>
              <a:rPr lang="en-US" altLang="zh-TW" sz="2000" i="1" dirty="0" smtClean="0">
                <a:ea typeface="新細明體" pitchFamily="18" charset="-120"/>
              </a:rPr>
              <a:t>T</a:t>
            </a:r>
            <a:r>
              <a:rPr lang="en-US" altLang="zh-TW" sz="2000" dirty="0" smtClean="0">
                <a:ea typeface="新細明體" pitchFamily="18" charset="-120"/>
              </a:rPr>
              <a:t>1</a:t>
            </a:r>
            <a:r>
              <a:rPr lang="en-US" altLang="zh-TW" sz="2000" dirty="0">
                <a:ea typeface="新細明體" pitchFamily="18" charset="-120"/>
              </a:rPr>
              <a:t>) </a:t>
            </a:r>
            <a:r>
              <a:rPr lang="en-US" altLang="en-US" sz="1400" dirty="0"/>
              <a:t>－</a:t>
            </a:r>
            <a:r>
              <a:rPr lang="en-US" altLang="zh-TW" sz="2000" dirty="0">
                <a:ea typeface="新細明體" pitchFamily="18" charset="-120"/>
              </a:rPr>
              <a:t> (</a:t>
            </a:r>
            <a:r>
              <a:rPr lang="en-US" altLang="zh-TW" sz="2000" i="1" dirty="0">
                <a:ea typeface="新細明體" pitchFamily="18" charset="-120"/>
              </a:rPr>
              <a:t>T</a:t>
            </a:r>
            <a:r>
              <a:rPr lang="en-US" altLang="zh-TW" sz="2000" dirty="0">
                <a:ea typeface="新細明體" pitchFamily="18" charset="-120"/>
              </a:rPr>
              <a:t>4</a:t>
            </a:r>
            <a:r>
              <a:rPr lang="en-US" altLang="zh-TW" sz="2000" i="1" dirty="0">
                <a:ea typeface="新細明體" pitchFamily="18" charset="-120"/>
              </a:rPr>
              <a:t> </a:t>
            </a:r>
            <a:r>
              <a:rPr lang="en-US" altLang="en-US" sz="1400" dirty="0" smtClean="0"/>
              <a:t>－</a:t>
            </a:r>
            <a:r>
              <a:rPr lang="en-US" altLang="zh-TW" sz="2000" i="1" dirty="0" smtClean="0">
                <a:ea typeface="新細明體" pitchFamily="18" charset="-120"/>
              </a:rPr>
              <a:t>T</a:t>
            </a:r>
            <a:r>
              <a:rPr lang="en-US" altLang="zh-TW" sz="2000" dirty="0" smtClean="0">
                <a:ea typeface="新細明體" pitchFamily="18" charset="-120"/>
              </a:rPr>
              <a:t>3</a:t>
            </a:r>
            <a:r>
              <a:rPr lang="en-US" altLang="zh-TW" sz="2000" dirty="0">
                <a:ea typeface="新細明體" pitchFamily="18" charset="-120"/>
              </a:rPr>
              <a:t>)] / 2</a:t>
            </a:r>
          </a:p>
          <a:p>
            <a:pPr lvl="1">
              <a:lnSpc>
                <a:spcPct val="80000"/>
              </a:lnSpc>
            </a:pPr>
            <a:r>
              <a:rPr lang="en-US" altLang="zh-TW" sz="2000" i="1" dirty="0" smtClean="0">
                <a:ea typeface="新細明體" pitchFamily="18" charset="-120"/>
              </a:rPr>
              <a:t>D</a:t>
            </a:r>
            <a:r>
              <a:rPr lang="cs-CZ" altLang="zh-TW" sz="2000" dirty="0" smtClean="0">
                <a:ea typeface="新細明體" pitchFamily="18" charset="-120"/>
              </a:rPr>
              <a:t>	</a:t>
            </a:r>
            <a:r>
              <a:rPr lang="en-US" altLang="zh-TW" sz="2000" dirty="0" smtClean="0">
                <a:ea typeface="新細明體" pitchFamily="18" charset="-120"/>
              </a:rPr>
              <a:t>= </a:t>
            </a:r>
            <a:r>
              <a:rPr lang="en-US" altLang="zh-TW" sz="2000" dirty="0">
                <a:ea typeface="新細明體" pitchFamily="18" charset="-120"/>
              </a:rPr>
              <a:t>[(</a:t>
            </a:r>
            <a:r>
              <a:rPr lang="en-US" altLang="zh-TW" sz="2000" i="1" dirty="0">
                <a:ea typeface="新細明體" pitchFamily="18" charset="-120"/>
              </a:rPr>
              <a:t>T</a:t>
            </a:r>
            <a:r>
              <a:rPr lang="en-US" altLang="zh-TW" sz="2000" dirty="0">
                <a:ea typeface="新細明體" pitchFamily="18" charset="-120"/>
              </a:rPr>
              <a:t>2</a:t>
            </a:r>
            <a:r>
              <a:rPr lang="en-US" altLang="zh-TW" sz="2000" i="1" dirty="0">
                <a:ea typeface="新細明體" pitchFamily="18" charset="-120"/>
              </a:rPr>
              <a:t> </a:t>
            </a:r>
            <a:r>
              <a:rPr lang="en-US" altLang="en-US" sz="1400" dirty="0" smtClean="0"/>
              <a:t>－</a:t>
            </a:r>
            <a:r>
              <a:rPr lang="en-US" altLang="zh-TW" sz="2000" i="1" dirty="0" smtClean="0">
                <a:ea typeface="新細明體" pitchFamily="18" charset="-120"/>
              </a:rPr>
              <a:t>T</a:t>
            </a:r>
            <a:r>
              <a:rPr lang="en-US" altLang="zh-TW" sz="2000" dirty="0" smtClean="0">
                <a:ea typeface="新細明體" pitchFamily="18" charset="-120"/>
              </a:rPr>
              <a:t>1</a:t>
            </a:r>
            <a:r>
              <a:rPr lang="en-US" altLang="zh-TW" sz="2000" dirty="0">
                <a:ea typeface="新細明體" pitchFamily="18" charset="-120"/>
              </a:rPr>
              <a:t>) </a:t>
            </a:r>
            <a:r>
              <a:rPr lang="en-US" altLang="en-US" sz="2000" dirty="0" smtClean="0">
                <a:ea typeface="新細明體" pitchFamily="18" charset="-120"/>
              </a:rPr>
              <a:t>＋</a:t>
            </a:r>
            <a:r>
              <a:rPr lang="en-US" altLang="zh-TW" sz="2000" dirty="0" smtClean="0">
                <a:ea typeface="新細明體" pitchFamily="18" charset="-120"/>
              </a:rPr>
              <a:t> </a:t>
            </a:r>
            <a:r>
              <a:rPr lang="en-US" altLang="zh-TW" sz="2000" dirty="0">
                <a:ea typeface="新細明體" pitchFamily="18" charset="-120"/>
              </a:rPr>
              <a:t>(</a:t>
            </a:r>
            <a:r>
              <a:rPr lang="en-US" altLang="zh-TW" sz="2000" i="1" dirty="0">
                <a:ea typeface="新細明體" pitchFamily="18" charset="-120"/>
              </a:rPr>
              <a:t>T</a:t>
            </a:r>
            <a:r>
              <a:rPr lang="en-US" altLang="zh-TW" sz="2000" dirty="0">
                <a:ea typeface="新細明體" pitchFamily="18" charset="-120"/>
              </a:rPr>
              <a:t>4</a:t>
            </a:r>
            <a:r>
              <a:rPr lang="en-US" altLang="zh-TW" sz="2000" i="1" dirty="0">
                <a:ea typeface="新細明體" pitchFamily="18" charset="-120"/>
              </a:rPr>
              <a:t> </a:t>
            </a:r>
            <a:r>
              <a:rPr lang="en-US" altLang="en-US" sz="1400" dirty="0" smtClean="0"/>
              <a:t>－</a:t>
            </a:r>
            <a:r>
              <a:rPr lang="en-US" altLang="zh-TW" sz="2000" i="1" dirty="0" smtClean="0">
                <a:ea typeface="新細明體" pitchFamily="18" charset="-120"/>
              </a:rPr>
              <a:t>T</a:t>
            </a:r>
            <a:r>
              <a:rPr lang="en-US" altLang="zh-TW" sz="2000" dirty="0" smtClean="0">
                <a:ea typeface="新細明體" pitchFamily="18" charset="-120"/>
              </a:rPr>
              <a:t>3</a:t>
            </a:r>
            <a:r>
              <a:rPr lang="en-US" altLang="zh-TW" sz="2000" dirty="0">
                <a:ea typeface="新細明體" pitchFamily="18" charset="-120"/>
              </a:rPr>
              <a:t>)] / 2</a:t>
            </a:r>
            <a:r>
              <a:rPr lang="zh-TW" altLang="en-US" sz="1800" b="1" i="1" dirty="0"/>
              <a:t> </a:t>
            </a:r>
          </a:p>
          <a:p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857-CA2F-4858-B275-A89DF78A0829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senzorické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249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71184" cy="1295400"/>
          </a:xfrm>
        </p:spPr>
        <p:txBody>
          <a:bodyPr/>
          <a:lstStyle/>
          <a:p>
            <a:pPr lvl="0" algn="ctr"/>
            <a:r>
              <a:rPr lang="en-US" sz="3600" dirty="0"/>
              <a:t>Timing-sync Protocol for Sensor Networks (TPSN)</a:t>
            </a:r>
            <a:endParaRPr lang="cs-CZ" sz="360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857-CA2F-4858-B275-A89DF78A0829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Bezdrátové senzorické sítě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25</a:t>
            </a:fld>
            <a:endParaRPr lang="cs-CZ" dirty="0"/>
          </a:p>
        </p:txBody>
      </p:sp>
      <p:pic>
        <p:nvPicPr>
          <p:cNvPr id="7" name="Zástupný symbol pro obsah 6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1394" y="1719263"/>
            <a:ext cx="6641211" cy="441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53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71184" cy="1295400"/>
          </a:xfrm>
        </p:spPr>
        <p:txBody>
          <a:bodyPr/>
          <a:lstStyle/>
          <a:p>
            <a:pPr lvl="0" algn="ctr"/>
            <a:r>
              <a:rPr lang="en-US" sz="3600" dirty="0"/>
              <a:t>Timing-sync Protocol for Sensor Networks (TPSN)</a:t>
            </a:r>
            <a:endParaRPr lang="cs-CZ" sz="360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857-CA2F-4858-B275-A89DF78A0829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Bezdrátové senzorické sítě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26</a:t>
            </a:fld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400" dirty="0"/>
              <a:t>Výhody: </a:t>
            </a:r>
          </a:p>
          <a:p>
            <a:pPr lvl="1"/>
            <a:r>
              <a:rPr lang="cs-CZ" sz="2000" dirty="0"/>
              <a:t>Protokol pro sítě s přeskoky</a:t>
            </a:r>
          </a:p>
          <a:p>
            <a:pPr lvl="1"/>
            <a:r>
              <a:rPr lang="cs-CZ" sz="2000" dirty="0"/>
              <a:t>Nezávisí na rozsahu přenosů</a:t>
            </a:r>
          </a:p>
          <a:p>
            <a:pPr lvl="1"/>
            <a:r>
              <a:rPr lang="cs-CZ" sz="2000" dirty="0"/>
              <a:t>Dobrá </a:t>
            </a:r>
            <a:r>
              <a:rPr lang="cs-CZ" sz="2000" dirty="0" smtClean="0"/>
              <a:t>přesnost (16.9 µs pro jeden přeskok)</a:t>
            </a:r>
            <a:endParaRPr lang="cs-CZ" sz="2000" dirty="0"/>
          </a:p>
          <a:p>
            <a:r>
              <a:rPr lang="cs-CZ" sz="2400" dirty="0"/>
              <a:t>Nevýhody:</a:t>
            </a:r>
          </a:p>
          <a:p>
            <a:pPr lvl="1"/>
            <a:r>
              <a:rPr lang="cs-CZ" sz="2000" dirty="0"/>
              <a:t>Neumí efektivně zpracovat dynamické změny topologie</a:t>
            </a:r>
          </a:p>
          <a:p>
            <a:pPr lvl="1"/>
            <a:r>
              <a:rPr lang="cs-CZ" sz="2000" dirty="0"/>
              <a:t>Vyžaduje hodně energie, nerovnoměrně rozložená na jednotlivých uzlech</a:t>
            </a:r>
          </a:p>
          <a:p>
            <a:pPr lvl="1"/>
            <a:r>
              <a:rPr lang="cs-CZ" sz="2000" dirty="0"/>
              <a:t>Při výpadku kořenového uzlu se musí spustit synchronizační metoda znovu</a:t>
            </a:r>
          </a:p>
          <a:p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06045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71184" cy="1295400"/>
          </a:xfrm>
        </p:spPr>
        <p:txBody>
          <a:bodyPr/>
          <a:lstStyle/>
          <a:p>
            <a:pPr lvl="0" algn="ctr"/>
            <a:r>
              <a:rPr lang="en-US" sz="3600" dirty="0"/>
              <a:t>Timing-sync Protocol for Sensor Networks (TPSN)</a:t>
            </a:r>
            <a:endParaRPr lang="cs-CZ" sz="360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857-CA2F-4858-B275-A89DF78A0829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Bezdrátové senzorické sítě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27</a:t>
            </a:fld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Chybovost</a:t>
            </a:r>
            <a:r>
              <a:rPr lang="cs-CZ" sz="2400" dirty="0" smtClean="0"/>
              <a:t> (simulace)</a:t>
            </a:r>
            <a:endParaRPr lang="cs-CZ" sz="1600" dirty="0"/>
          </a:p>
          <a:p>
            <a:pPr lvl="1"/>
            <a:r>
              <a:rPr lang="cs-CZ" sz="2000" dirty="0" smtClean="0"/>
              <a:t>Průměrná chyba 15 µs</a:t>
            </a:r>
          </a:p>
          <a:p>
            <a:pPr lvl="1"/>
            <a:r>
              <a:rPr lang="cs-CZ" sz="2000" dirty="0" smtClean="0"/>
              <a:t>Nejhorší chyba 44 µs</a:t>
            </a:r>
          </a:p>
          <a:p>
            <a:pPr lvl="1"/>
            <a:r>
              <a:rPr lang="cs-CZ" sz="2000" dirty="0" smtClean="0"/>
              <a:t>Procento chyb lepších než průměr  64</a:t>
            </a:r>
            <a:r>
              <a:rPr lang="en-US" sz="2000" dirty="0" smtClean="0"/>
              <a:t>%</a:t>
            </a:r>
            <a:endParaRPr lang="cs-CZ" sz="2000" dirty="0" smtClean="0"/>
          </a:p>
          <a:p>
            <a:r>
              <a:rPr lang="en-US" sz="2400" dirty="0" err="1" smtClean="0"/>
              <a:t>Chybovost</a:t>
            </a:r>
            <a:r>
              <a:rPr lang="en-US" sz="2400" dirty="0" smtClean="0"/>
              <a:t> </a:t>
            </a:r>
            <a:r>
              <a:rPr lang="en-US" sz="2400" dirty="0" err="1" smtClean="0"/>
              <a:t>podle</a:t>
            </a:r>
            <a:r>
              <a:rPr lang="en-US" sz="2400" dirty="0" smtClean="0"/>
              <a:t> </a:t>
            </a:r>
            <a:r>
              <a:rPr lang="cs-CZ" sz="2400" dirty="0" smtClean="0"/>
              <a:t>počtu přeskoků</a:t>
            </a:r>
          </a:p>
          <a:p>
            <a:pPr lvl="1"/>
            <a:r>
              <a:rPr lang="en-US" sz="2000" dirty="0" smtClean="0"/>
              <a:t>1		2	3	4	5</a:t>
            </a:r>
            <a:endParaRPr lang="cs-CZ" sz="2000" dirty="0" smtClean="0"/>
          </a:p>
          <a:p>
            <a:pPr lvl="1"/>
            <a:r>
              <a:rPr lang="en-US" sz="2000" dirty="0" smtClean="0"/>
              <a:t>17,61	20,91	23,23	21,44	22,66</a:t>
            </a:r>
          </a:p>
          <a:p>
            <a:pPr lvl="1"/>
            <a:r>
              <a:rPr lang="en-US" sz="2000" dirty="0" smtClean="0"/>
              <a:t>45	51	66	64	76</a:t>
            </a:r>
          </a:p>
          <a:p>
            <a:pPr lvl="1"/>
            <a:r>
              <a:rPr lang="en-US" sz="2000" dirty="0" smtClean="0"/>
              <a:t>62	57	63	54	64</a:t>
            </a:r>
            <a:endParaRPr lang="cs-CZ" sz="2000" dirty="0" smtClean="0"/>
          </a:p>
          <a:p>
            <a:pPr lvl="1"/>
            <a:endParaRPr lang="cs-CZ" sz="2000" dirty="0" smtClean="0"/>
          </a:p>
          <a:p>
            <a:pPr lvl="1"/>
            <a:endParaRPr lang="cs-CZ" sz="2000" dirty="0" smtClean="0"/>
          </a:p>
        </p:txBody>
      </p:sp>
    </p:spTree>
    <p:extLst>
      <p:ext uri="{BB962C8B-B14F-4D97-AF65-F5344CB8AC3E}">
        <p14:creationId xmlns:p14="http://schemas.microsoft.com/office/powerpoint/2010/main" val="316429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8274"/>
            <a:ext cx="7571184" cy="1316509"/>
          </a:xfrm>
        </p:spPr>
        <p:txBody>
          <a:bodyPr/>
          <a:lstStyle/>
          <a:p>
            <a:pPr algn="ctr" eaLnBrk="1" hangingPunct="1"/>
            <a:r>
              <a:rPr lang="en-US" altLang="zh-TW" sz="3600" dirty="0" smtClean="0"/>
              <a:t>LTS </a:t>
            </a:r>
            <a:r>
              <a:rPr lang="en-US" altLang="zh-TW" sz="3600" dirty="0" smtClean="0">
                <a:latin typeface="Arial" pitchFamily="34" charset="0"/>
              </a:rPr>
              <a:t>–</a:t>
            </a:r>
            <a:r>
              <a:rPr lang="en-US" altLang="zh-TW" sz="3600" dirty="0" smtClean="0"/>
              <a:t> Lightweight </a:t>
            </a:r>
            <a:r>
              <a:rPr lang="cs-CZ" altLang="zh-TW" sz="3600" dirty="0" err="1" smtClean="0"/>
              <a:t>Time</a:t>
            </a:r>
            <a:r>
              <a:rPr lang="cs-CZ" altLang="zh-TW" sz="3600" dirty="0" smtClean="0"/>
              <a:t> </a:t>
            </a:r>
            <a:r>
              <a:rPr lang="en-US" altLang="zh-TW" sz="3600" dirty="0" smtClean="0"/>
              <a:t>Synchronization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72815"/>
            <a:ext cx="8229600" cy="4383509"/>
          </a:xfrm>
        </p:spPr>
        <p:txBody>
          <a:bodyPr/>
          <a:lstStyle/>
          <a:p>
            <a:r>
              <a:rPr lang="en-US" dirty="0" smtClean="0"/>
              <a:t>O</a:t>
            </a:r>
            <a:r>
              <a:rPr lang="cs-CZ" dirty="0" smtClean="0"/>
              <a:t>d </a:t>
            </a:r>
            <a:r>
              <a:rPr lang="cs-CZ" dirty="0"/>
              <a:t>ostatních </a:t>
            </a:r>
            <a:r>
              <a:rPr lang="en-US" dirty="0" smtClean="0"/>
              <a:t>se </a:t>
            </a:r>
            <a:r>
              <a:rPr lang="cs-CZ" dirty="0" smtClean="0"/>
              <a:t>liší </a:t>
            </a:r>
            <a:r>
              <a:rPr lang="cs-CZ" dirty="0"/>
              <a:t>v tom smyslu, že cílem není maximalizovat přesnost ale redukovat složitost </a:t>
            </a:r>
            <a:r>
              <a:rPr lang="cs-CZ" dirty="0" smtClean="0"/>
              <a:t>synchronizace</a:t>
            </a:r>
            <a:endParaRPr lang="en-US" dirty="0" smtClean="0"/>
          </a:p>
          <a:p>
            <a:r>
              <a:rPr lang="en-US" dirty="0" smtClean="0"/>
              <a:t>R</a:t>
            </a:r>
            <a:r>
              <a:rPr lang="cs-CZ" dirty="0" err="1" smtClean="0"/>
              <a:t>ealizace</a:t>
            </a:r>
            <a:r>
              <a:rPr lang="cs-CZ" dirty="0" smtClean="0"/>
              <a:t> </a:t>
            </a:r>
            <a:r>
              <a:rPr lang="cs-CZ" dirty="0"/>
              <a:t>synchronizačního algoritmu s minimální složitostí pro dosažení zadané </a:t>
            </a:r>
            <a:r>
              <a:rPr lang="cs-CZ" dirty="0" smtClean="0"/>
              <a:t>přesnosti</a:t>
            </a:r>
            <a:endParaRPr lang="cs-CZ" dirty="0">
              <a:solidFill>
                <a:srgbClr val="FF0000"/>
              </a:solidFill>
            </a:endParaRPr>
          </a:p>
          <a:p>
            <a:r>
              <a:rPr lang="cs-CZ" dirty="0" smtClean="0"/>
              <a:t>Uzly synchronizovány vzhledem k referenčním bodům (možnost GPS)</a:t>
            </a:r>
          </a:p>
          <a:p>
            <a:r>
              <a:rPr lang="cs-CZ" dirty="0" smtClean="0"/>
              <a:t>Uzly synchronizovány vzájemně</a:t>
            </a:r>
            <a:endParaRPr lang="en-US" dirty="0" smtClean="0"/>
          </a:p>
        </p:txBody>
      </p:sp>
      <p:sp>
        <p:nvSpPr>
          <p:cNvPr id="33796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072D0068-FE8D-4643-B466-70102D740BDD}" type="slidenum">
              <a:rPr kumimoji="0" lang="zh-TW" altLang="en-US" sz="1400">
                <a:solidFill>
                  <a:schemeClr val="tx2"/>
                </a:solidFill>
                <a:latin typeface="Times New Roman" pitchFamily="18" charset="0"/>
                <a:ea typeface="DFKai-SB" pitchFamily="65" charset="-120"/>
              </a:rPr>
              <a:pPr eaLnBrk="1" hangingPunct="1"/>
              <a:t>28</a:t>
            </a:fld>
            <a:endParaRPr kumimoji="0" lang="en-US" altLang="zh-TW" sz="1400">
              <a:solidFill>
                <a:schemeClr val="tx2"/>
              </a:solidFill>
              <a:latin typeface="Times New Roman" pitchFamily="18" charset="0"/>
              <a:ea typeface="DFKai-SB" pitchFamily="65" charset="-120"/>
            </a:endParaRPr>
          </a:p>
        </p:txBody>
      </p:sp>
      <p:sp>
        <p:nvSpPr>
          <p:cNvPr id="33797" name="日期版面配置區 4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7692C2C4-BA1B-4D5A-9626-7273DA59EFCA}" type="datetime1">
              <a:rPr kumimoji="0" lang="zh-TW" altLang="en-US" sz="1400">
                <a:solidFill>
                  <a:schemeClr val="tx2"/>
                </a:solidFill>
                <a:latin typeface="Times New Roman" pitchFamily="18" charset="0"/>
                <a:ea typeface="DFKai-SB" pitchFamily="65" charset="-120"/>
              </a:rPr>
              <a:pPr eaLnBrk="1" hangingPunct="1"/>
              <a:t>2019/11/26</a:t>
            </a:fld>
            <a:endParaRPr kumimoji="0" lang="zh-TW" altLang="en-US" sz="1400">
              <a:solidFill>
                <a:schemeClr val="tx2"/>
              </a:solidFill>
              <a:latin typeface="Times New Roman" pitchFamily="18" charset="0"/>
              <a:ea typeface="DFKai-SB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93824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571184" cy="1404392"/>
          </a:xfrm>
        </p:spPr>
        <p:txBody>
          <a:bodyPr/>
          <a:lstStyle/>
          <a:p>
            <a:pPr algn="ctr" eaLnBrk="1" hangingPunct="1"/>
            <a:r>
              <a:rPr lang="en-US" altLang="zh-TW" sz="3600" dirty="0" smtClean="0"/>
              <a:t>LTS – Lightweight Time Synchronization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72816"/>
            <a:ext cx="8229600" cy="4535909"/>
          </a:xfrm>
        </p:spPr>
        <p:txBody>
          <a:bodyPr/>
          <a:lstStyle/>
          <a:p>
            <a:pPr eaLnBrk="1" hangingPunct="1"/>
            <a:r>
              <a:rPr lang="cs-CZ" altLang="zh-TW" sz="2800" dirty="0" smtClean="0"/>
              <a:t>Vzájemná synchronizace uzlů</a:t>
            </a:r>
          </a:p>
          <a:p>
            <a:pPr lvl="1"/>
            <a:r>
              <a:rPr lang="cs-CZ" altLang="zh-TW" dirty="0" smtClean="0"/>
              <a:t>Založena na technice typu vysílač/přijímač</a:t>
            </a:r>
          </a:p>
          <a:p>
            <a:pPr lvl="1"/>
            <a:r>
              <a:rPr lang="cs-CZ" altLang="zh-TW" dirty="0" smtClean="0"/>
              <a:t>Používá </a:t>
            </a:r>
            <a:r>
              <a:rPr lang="cs-CZ" altLang="zh-TW" dirty="0" err="1" smtClean="0"/>
              <a:t>Christiansův</a:t>
            </a:r>
            <a:r>
              <a:rPr lang="cs-CZ" altLang="zh-TW" dirty="0" smtClean="0"/>
              <a:t> algoritmus</a:t>
            </a:r>
          </a:p>
          <a:p>
            <a:r>
              <a:rPr lang="cs-CZ" altLang="zh-TW" dirty="0" smtClean="0"/>
              <a:t>Zdroje nepřesnosti</a:t>
            </a:r>
            <a:r>
              <a:rPr lang="en-US" altLang="zh-TW" dirty="0" smtClean="0"/>
              <a:t>:</a:t>
            </a:r>
            <a:endParaRPr lang="en-US" altLang="zh-TW" dirty="0"/>
          </a:p>
          <a:p>
            <a:pPr lvl="1"/>
            <a:r>
              <a:rPr lang="cs-CZ" altLang="zh-TW" dirty="0" smtClean="0"/>
              <a:t>Zpoždění při přístupu k médiu</a:t>
            </a:r>
            <a:endParaRPr lang="en-US" altLang="zh-TW" dirty="0"/>
          </a:p>
          <a:p>
            <a:pPr lvl="1"/>
            <a:r>
              <a:rPr lang="cs-CZ" altLang="zh-TW" dirty="0" smtClean="0"/>
              <a:t>Zpoždění při příjmu paketu</a:t>
            </a:r>
            <a:endParaRPr lang="en-US" altLang="zh-TW" dirty="0"/>
          </a:p>
          <a:p>
            <a:pPr lvl="1"/>
            <a:r>
              <a:rPr lang="cs-CZ" altLang="zh-TW" dirty="0" smtClean="0"/>
              <a:t>Zpoždění mezi přijetím paketu a vytvořením časové značky</a:t>
            </a:r>
            <a:endParaRPr lang="en-US" altLang="zh-TW" dirty="0"/>
          </a:p>
          <a:p>
            <a:pPr lvl="1"/>
            <a:r>
              <a:rPr lang="cs-CZ" altLang="zh-TW" dirty="0" smtClean="0"/>
              <a:t>Zpoždění v operačním systému a protokolovém zásobníku</a:t>
            </a:r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34820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961521F9-EFB8-4729-A8CB-98D6201C2CEF}" type="slidenum">
              <a:rPr kumimoji="0" lang="zh-TW" altLang="en-US" sz="1400">
                <a:solidFill>
                  <a:schemeClr val="tx2"/>
                </a:solidFill>
                <a:latin typeface="Times New Roman" pitchFamily="18" charset="0"/>
                <a:ea typeface="DFKai-SB" pitchFamily="65" charset="-120"/>
              </a:rPr>
              <a:pPr eaLnBrk="1" hangingPunct="1"/>
              <a:t>29</a:t>
            </a:fld>
            <a:endParaRPr kumimoji="0" lang="en-US" altLang="zh-TW" sz="1400">
              <a:solidFill>
                <a:schemeClr val="tx2"/>
              </a:solidFill>
              <a:latin typeface="Times New Roman" pitchFamily="18" charset="0"/>
              <a:ea typeface="DFKai-SB" pitchFamily="65" charset="-120"/>
            </a:endParaRPr>
          </a:p>
        </p:txBody>
      </p:sp>
      <p:sp>
        <p:nvSpPr>
          <p:cNvPr id="34821" name="日期版面配置區 4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365E2ED7-63B1-4B2A-B85C-D6D68AE41E59}" type="datetime1">
              <a:rPr kumimoji="0" lang="zh-TW" altLang="en-US" sz="1400">
                <a:solidFill>
                  <a:schemeClr val="tx2"/>
                </a:solidFill>
                <a:latin typeface="Times New Roman" pitchFamily="18" charset="0"/>
                <a:ea typeface="DFKai-SB" pitchFamily="65" charset="-120"/>
              </a:rPr>
              <a:pPr eaLnBrk="1" hangingPunct="1"/>
              <a:t>2019/11/26</a:t>
            </a:fld>
            <a:endParaRPr kumimoji="0" lang="zh-TW" altLang="en-US" sz="1400">
              <a:solidFill>
                <a:schemeClr val="tx2"/>
              </a:solidFill>
              <a:latin typeface="Times New Roman" pitchFamily="18" charset="0"/>
              <a:ea typeface="DFKai-SB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0737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ctr"/>
            <a:r>
              <a:rPr lang="cs-CZ" sz="3600" dirty="0"/>
              <a:t>Základní pojmy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z="2400" dirty="0" smtClean="0"/>
              <a:t>Čas </a:t>
            </a:r>
            <a:r>
              <a:rPr lang="cs-CZ" sz="2400" dirty="0"/>
              <a:t>– aktuální hodnota hodin</a:t>
            </a:r>
          </a:p>
          <a:p>
            <a:pPr lvl="0"/>
            <a:r>
              <a:rPr lang="cs-CZ" sz="2400" dirty="0"/>
              <a:t>Frekvence – první derivace času</a:t>
            </a:r>
          </a:p>
          <a:p>
            <a:pPr lvl="0"/>
            <a:r>
              <a:rPr lang="cs-CZ" sz="2400" dirty="0"/>
              <a:t>Stabilita – míra </a:t>
            </a:r>
            <a:r>
              <a:rPr lang="cs-CZ" sz="2400" dirty="0" smtClean="0"/>
              <a:t>udržení </a:t>
            </a:r>
            <a:r>
              <a:rPr lang="cs-CZ" sz="2400" dirty="0"/>
              <a:t>konstantní frekvence</a:t>
            </a:r>
          </a:p>
          <a:p>
            <a:pPr lvl="0"/>
            <a:r>
              <a:rPr lang="cs-CZ" sz="2400" dirty="0"/>
              <a:t>Přesnost – jak přesně frekvence nebo čas odpovídá standardu</a:t>
            </a:r>
          </a:p>
          <a:p>
            <a:pPr lvl="0"/>
            <a:r>
              <a:rPr lang="cs-CZ" sz="2400" dirty="0"/>
              <a:t>Offset – rozdíl časů dvou hodin</a:t>
            </a:r>
          </a:p>
          <a:p>
            <a:pPr lvl="0"/>
            <a:r>
              <a:rPr lang="cs-CZ" sz="2400" dirty="0" err="1"/>
              <a:t>Skew</a:t>
            </a:r>
            <a:r>
              <a:rPr lang="cs-CZ" sz="2400" dirty="0"/>
              <a:t> – rozdíl frekvencí dvou </a:t>
            </a:r>
            <a:r>
              <a:rPr lang="cs-CZ" sz="2400" dirty="0" smtClean="0"/>
              <a:t>hodin (zkosení směrnice času)</a:t>
            </a:r>
            <a:endParaRPr lang="cs-CZ" sz="2400" dirty="0"/>
          </a:p>
          <a:p>
            <a:pPr lvl="0"/>
            <a:r>
              <a:rPr lang="cs-CZ" sz="2400" dirty="0"/>
              <a:t>Drift – </a:t>
            </a:r>
            <a:r>
              <a:rPr lang="cs-CZ" sz="2400" dirty="0" smtClean="0"/>
              <a:t>posun</a:t>
            </a:r>
          </a:p>
          <a:p>
            <a:pPr lvl="0"/>
            <a:r>
              <a:rPr lang="cs-CZ" sz="2400" dirty="0" smtClean="0"/>
              <a:t>T = Offset + (1±skew)</a:t>
            </a:r>
            <a:r>
              <a:rPr lang="en-US" sz="2400" dirty="0" smtClean="0"/>
              <a:t>*RT</a:t>
            </a:r>
            <a:endParaRPr lang="cs-CZ" sz="2400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857-CA2F-4858-B275-A89DF78A0829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 smtClean="0"/>
              <a:t>Bezdrátové senzorické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6540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571184" cy="1404392"/>
          </a:xfrm>
        </p:spPr>
        <p:txBody>
          <a:bodyPr/>
          <a:lstStyle/>
          <a:p>
            <a:pPr algn="ctr" eaLnBrk="1" hangingPunct="1"/>
            <a:r>
              <a:rPr lang="en-US" altLang="zh-TW" sz="3600" dirty="0" smtClean="0"/>
              <a:t>LTS – Lightweight Time Synchronization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72816"/>
            <a:ext cx="8229600" cy="4535909"/>
          </a:xfrm>
        </p:spPr>
        <p:txBody>
          <a:bodyPr/>
          <a:lstStyle/>
          <a:p>
            <a:r>
              <a:rPr lang="cs-CZ" altLang="zh-TW" sz="2400" dirty="0" smtClean="0"/>
              <a:t>t</a:t>
            </a:r>
            <a:r>
              <a:rPr lang="en-US" altLang="zh-TW" sz="2400" dirty="0" smtClean="0"/>
              <a:t>0 – </a:t>
            </a:r>
            <a:r>
              <a:rPr lang="cs-CZ" altLang="zh-TW" sz="2400" dirty="0" smtClean="0"/>
              <a:t>vznik požadavku </a:t>
            </a:r>
            <a:r>
              <a:rPr lang="cs-CZ" altLang="zh-TW" sz="2400" dirty="0" err="1" smtClean="0"/>
              <a:t>resynchronizace</a:t>
            </a:r>
            <a:endParaRPr lang="en-US" altLang="zh-TW" sz="2400" dirty="0" smtClean="0"/>
          </a:p>
          <a:p>
            <a:r>
              <a:rPr lang="cs-CZ" altLang="zh-TW" sz="2400" dirty="0" smtClean="0"/>
              <a:t>t</a:t>
            </a:r>
            <a:r>
              <a:rPr lang="en-US" altLang="zh-TW" sz="2400" dirty="0" smtClean="0"/>
              <a:t>1</a:t>
            </a:r>
            <a:r>
              <a:rPr lang="cs-CZ" altLang="zh-TW" sz="2400" dirty="0" smtClean="0"/>
              <a:t> – vytvoření časové značky</a:t>
            </a:r>
            <a:endParaRPr lang="en-US" altLang="zh-TW" sz="2400" dirty="0" smtClean="0"/>
          </a:p>
          <a:p>
            <a:r>
              <a:rPr lang="cs-CZ" altLang="zh-TW" sz="2400" dirty="0" smtClean="0"/>
              <a:t>t</a:t>
            </a:r>
            <a:r>
              <a:rPr lang="en-US" altLang="zh-TW" sz="2400" dirty="0" smtClean="0"/>
              <a:t>2</a:t>
            </a:r>
            <a:r>
              <a:rPr lang="cs-CZ" altLang="zh-TW" sz="2400" dirty="0" smtClean="0"/>
              <a:t> – start odesílání paketu</a:t>
            </a:r>
            <a:endParaRPr lang="en-US" altLang="zh-TW" sz="2400" dirty="0" smtClean="0"/>
          </a:p>
          <a:p>
            <a:r>
              <a:rPr lang="cs-CZ" altLang="zh-TW" sz="2400" dirty="0" smtClean="0"/>
              <a:t>t</a:t>
            </a:r>
            <a:r>
              <a:rPr lang="en-US" altLang="zh-TW" sz="2400" dirty="0" smtClean="0"/>
              <a:t>3</a:t>
            </a:r>
            <a:r>
              <a:rPr lang="cs-CZ" altLang="zh-TW" sz="2400" dirty="0" smtClean="0"/>
              <a:t> – příchod paketu</a:t>
            </a:r>
            <a:endParaRPr lang="en-US" altLang="zh-TW" sz="2400" dirty="0" smtClean="0"/>
          </a:p>
          <a:p>
            <a:r>
              <a:rPr lang="cs-CZ" altLang="zh-TW" sz="2400" dirty="0" smtClean="0"/>
              <a:t>t</a:t>
            </a:r>
            <a:r>
              <a:rPr lang="en-US" altLang="zh-TW" sz="2400" dirty="0" smtClean="0"/>
              <a:t>4</a:t>
            </a:r>
            <a:r>
              <a:rPr lang="cs-CZ" altLang="zh-TW" sz="2400" dirty="0" smtClean="0"/>
              <a:t> – generování přerušení</a:t>
            </a:r>
            <a:endParaRPr lang="en-US" altLang="zh-TW" sz="2400" dirty="0" smtClean="0"/>
          </a:p>
          <a:p>
            <a:r>
              <a:rPr lang="cs-CZ" altLang="zh-TW" sz="2400" dirty="0" smtClean="0"/>
              <a:t>t</a:t>
            </a:r>
            <a:r>
              <a:rPr lang="en-US" altLang="zh-TW" sz="2400" dirty="0" smtClean="0"/>
              <a:t>5</a:t>
            </a:r>
            <a:r>
              <a:rPr lang="cs-CZ" altLang="zh-TW" sz="2400" dirty="0" smtClean="0"/>
              <a:t> – časová značka příjmu</a:t>
            </a:r>
            <a:endParaRPr lang="en-US" altLang="zh-TW" sz="2400" dirty="0" smtClean="0"/>
          </a:p>
          <a:p>
            <a:r>
              <a:rPr lang="cs-CZ" altLang="zh-TW" sz="2400" dirty="0" smtClean="0"/>
              <a:t>t</a:t>
            </a:r>
            <a:r>
              <a:rPr lang="en-US" altLang="zh-TW" sz="2400" dirty="0" smtClean="0"/>
              <a:t>6</a:t>
            </a:r>
            <a:r>
              <a:rPr lang="cs-CZ" altLang="zh-TW" sz="2400" dirty="0" smtClean="0"/>
              <a:t> – časová značka odeslání</a:t>
            </a:r>
            <a:endParaRPr lang="en-US" altLang="zh-TW" sz="2400" dirty="0" smtClean="0"/>
          </a:p>
          <a:p>
            <a:r>
              <a:rPr lang="cs-CZ" altLang="zh-TW" sz="2400" dirty="0" smtClean="0"/>
              <a:t>t</a:t>
            </a:r>
            <a:r>
              <a:rPr lang="en-US" altLang="zh-TW" sz="2400" dirty="0" smtClean="0"/>
              <a:t>7</a:t>
            </a:r>
            <a:r>
              <a:rPr lang="cs-CZ" altLang="zh-TW" sz="2400" dirty="0" smtClean="0"/>
              <a:t> – přerušení pří příjmu odpovědi</a:t>
            </a:r>
            <a:endParaRPr lang="en-US" altLang="zh-TW" sz="2400" dirty="0" smtClean="0"/>
          </a:p>
          <a:p>
            <a:r>
              <a:rPr lang="cs-CZ" altLang="zh-TW" sz="2400" dirty="0" smtClean="0"/>
              <a:t>t</a:t>
            </a:r>
            <a:r>
              <a:rPr lang="en-US" altLang="zh-TW" sz="2400" dirty="0" smtClean="0"/>
              <a:t>8</a:t>
            </a:r>
            <a:r>
              <a:rPr lang="cs-CZ" altLang="zh-TW" sz="2400" dirty="0" smtClean="0"/>
              <a:t> – časová značka</a:t>
            </a:r>
            <a:endParaRPr lang="en-US" altLang="zh-TW" sz="2400" dirty="0" smtClean="0"/>
          </a:p>
        </p:txBody>
      </p:sp>
      <p:sp>
        <p:nvSpPr>
          <p:cNvPr id="34820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961521F9-EFB8-4729-A8CB-98D6201C2CEF}" type="slidenum">
              <a:rPr kumimoji="0" lang="zh-TW" altLang="en-US" sz="1400">
                <a:solidFill>
                  <a:schemeClr val="tx2"/>
                </a:solidFill>
                <a:latin typeface="Times New Roman" pitchFamily="18" charset="0"/>
                <a:ea typeface="DFKai-SB" pitchFamily="65" charset="-120"/>
              </a:rPr>
              <a:pPr eaLnBrk="1" hangingPunct="1"/>
              <a:t>30</a:t>
            </a:fld>
            <a:endParaRPr kumimoji="0" lang="en-US" altLang="zh-TW" sz="1400">
              <a:solidFill>
                <a:schemeClr val="tx2"/>
              </a:solidFill>
              <a:latin typeface="Times New Roman" pitchFamily="18" charset="0"/>
              <a:ea typeface="DFKai-SB" pitchFamily="65" charset="-120"/>
            </a:endParaRPr>
          </a:p>
        </p:txBody>
      </p:sp>
      <p:sp>
        <p:nvSpPr>
          <p:cNvPr id="34821" name="日期版面配置區 4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365E2ED7-63B1-4B2A-B85C-D6D68AE41E59}" type="datetime1">
              <a:rPr kumimoji="0" lang="zh-TW" altLang="en-US" sz="1400">
                <a:solidFill>
                  <a:schemeClr val="tx2"/>
                </a:solidFill>
                <a:latin typeface="Times New Roman" pitchFamily="18" charset="0"/>
                <a:ea typeface="DFKai-SB" pitchFamily="65" charset="-120"/>
              </a:rPr>
              <a:pPr eaLnBrk="1" hangingPunct="1"/>
              <a:t>2019/11/26</a:t>
            </a:fld>
            <a:endParaRPr kumimoji="0" lang="zh-TW" altLang="en-US" sz="1400">
              <a:solidFill>
                <a:schemeClr val="tx2"/>
              </a:solidFill>
              <a:latin typeface="Times New Roman" pitchFamily="18" charset="0"/>
              <a:ea typeface="DFKai-SB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72680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571184" cy="1404392"/>
          </a:xfrm>
        </p:spPr>
        <p:txBody>
          <a:bodyPr/>
          <a:lstStyle/>
          <a:p>
            <a:pPr algn="ctr" eaLnBrk="1" hangingPunct="1"/>
            <a:r>
              <a:rPr lang="en-US" altLang="zh-TW" sz="3600" dirty="0" smtClean="0"/>
              <a:t>LTS – Lightweight Time Synchronization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72816"/>
            <a:ext cx="8229600" cy="4535909"/>
          </a:xfrm>
        </p:spPr>
        <p:txBody>
          <a:bodyPr/>
          <a:lstStyle/>
          <a:p>
            <a:pPr eaLnBrk="1" hangingPunct="1"/>
            <a:r>
              <a:rPr lang="cs-CZ" altLang="zh-TW" sz="2800" dirty="0" smtClean="0"/>
              <a:t>Síťová synchronizace uzlů</a:t>
            </a:r>
          </a:p>
          <a:p>
            <a:pPr lvl="1"/>
            <a:r>
              <a:rPr lang="cs-CZ" altLang="zh-TW" dirty="0" smtClean="0"/>
              <a:t>Vytvoří se </a:t>
            </a:r>
            <a:r>
              <a:rPr lang="cs-CZ" altLang="zh-TW" dirty="0" err="1" smtClean="0"/>
              <a:t>Spanning</a:t>
            </a:r>
            <a:r>
              <a:rPr lang="cs-CZ" altLang="zh-TW" dirty="0" smtClean="0"/>
              <a:t> </a:t>
            </a:r>
            <a:r>
              <a:rPr lang="cs-CZ" altLang="zh-TW" dirty="0" err="1" smtClean="0"/>
              <a:t>tree</a:t>
            </a:r>
            <a:r>
              <a:rPr lang="cs-CZ" altLang="zh-TW" dirty="0" smtClean="0"/>
              <a:t> s kořenem v referenčním bodě</a:t>
            </a:r>
          </a:p>
          <a:p>
            <a:pPr lvl="1"/>
            <a:r>
              <a:rPr lang="cs-CZ" altLang="zh-TW" dirty="0" smtClean="0"/>
              <a:t>Každý potomek je synchronizován vzhledem o ostatním potomkům</a:t>
            </a:r>
            <a:endParaRPr lang="en-US" altLang="zh-TW" dirty="0"/>
          </a:p>
          <a:p>
            <a:pPr lvl="1"/>
            <a:r>
              <a:rPr lang="cs-CZ" altLang="zh-TW" dirty="0" smtClean="0"/>
              <a:t>Za předpokladu, že synchronizační chyby jsou vzájemně nezávislé</a:t>
            </a:r>
            <a:endParaRPr lang="en-US" altLang="zh-TW" dirty="0"/>
          </a:p>
          <a:p>
            <a:pPr lvl="1"/>
            <a:r>
              <a:rPr lang="cs-CZ" altLang="zh-TW" dirty="0" smtClean="0"/>
              <a:t>Minimální </a:t>
            </a:r>
            <a:r>
              <a:rPr lang="cs-CZ" altLang="zh-TW" dirty="0" err="1" smtClean="0"/>
              <a:t>Spanning</a:t>
            </a:r>
            <a:r>
              <a:rPr lang="cs-CZ" altLang="zh-TW" dirty="0" smtClean="0"/>
              <a:t> </a:t>
            </a:r>
            <a:r>
              <a:rPr lang="cs-CZ" altLang="zh-TW" dirty="0" err="1" smtClean="0"/>
              <a:t>tree</a:t>
            </a:r>
            <a:r>
              <a:rPr lang="cs-CZ" altLang="zh-TW" dirty="0" smtClean="0"/>
              <a:t> minimalizuje i chyby</a:t>
            </a:r>
            <a:endParaRPr lang="en-US" altLang="zh-TW" dirty="0"/>
          </a:p>
          <a:p>
            <a:pPr eaLnBrk="1" hangingPunct="1"/>
            <a:endParaRPr lang="en-US" altLang="zh-TW" dirty="0" smtClean="0"/>
          </a:p>
        </p:txBody>
      </p:sp>
      <p:sp>
        <p:nvSpPr>
          <p:cNvPr id="34820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961521F9-EFB8-4729-A8CB-98D6201C2CEF}" type="slidenum">
              <a:rPr kumimoji="0" lang="zh-TW" altLang="en-US" sz="1400">
                <a:solidFill>
                  <a:schemeClr val="tx2"/>
                </a:solidFill>
                <a:latin typeface="Times New Roman" pitchFamily="18" charset="0"/>
                <a:ea typeface="DFKai-SB" pitchFamily="65" charset="-120"/>
              </a:rPr>
              <a:pPr eaLnBrk="1" hangingPunct="1"/>
              <a:t>31</a:t>
            </a:fld>
            <a:endParaRPr kumimoji="0" lang="en-US" altLang="zh-TW" sz="1400">
              <a:solidFill>
                <a:schemeClr val="tx2"/>
              </a:solidFill>
              <a:latin typeface="Times New Roman" pitchFamily="18" charset="0"/>
              <a:ea typeface="DFKai-SB" pitchFamily="65" charset="-120"/>
            </a:endParaRPr>
          </a:p>
        </p:txBody>
      </p:sp>
      <p:sp>
        <p:nvSpPr>
          <p:cNvPr id="34821" name="日期版面配置區 4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365E2ED7-63B1-4B2A-B85C-D6D68AE41E59}" type="datetime1">
              <a:rPr kumimoji="0" lang="zh-TW" altLang="en-US" sz="1400">
                <a:solidFill>
                  <a:schemeClr val="tx2"/>
                </a:solidFill>
                <a:latin typeface="Times New Roman" pitchFamily="18" charset="0"/>
                <a:ea typeface="DFKai-SB" pitchFamily="65" charset="-120"/>
              </a:rPr>
              <a:pPr eaLnBrk="1" hangingPunct="1"/>
              <a:t>2019/11/26</a:t>
            </a:fld>
            <a:endParaRPr kumimoji="0" lang="zh-TW" altLang="en-US" sz="1400">
              <a:solidFill>
                <a:schemeClr val="tx2"/>
              </a:solidFill>
              <a:latin typeface="Times New Roman" pitchFamily="18" charset="0"/>
              <a:ea typeface="DFKai-SB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94995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71184" cy="1295400"/>
          </a:xfrm>
        </p:spPr>
        <p:txBody>
          <a:bodyPr/>
          <a:lstStyle/>
          <a:p>
            <a:pPr lvl="0" algn="ctr"/>
            <a:r>
              <a:rPr lang="en-US" sz="3600" dirty="0"/>
              <a:t>Flooding Time Synchronization Protocol (FTSP)</a:t>
            </a:r>
            <a:endParaRPr lang="cs-CZ" sz="360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857-CA2F-4858-B275-A89DF78A0829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Bezdrátové senzorické sítě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32</a:t>
            </a:fld>
            <a:endParaRPr lang="cs-CZ" dirty="0"/>
          </a:p>
        </p:txBody>
      </p:sp>
      <p:sp>
        <p:nvSpPr>
          <p:cNvPr id="8" name="Zástupný symbol pro obsah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400" dirty="0"/>
              <a:t>Cílem je dosažení lokální synchronizace s lokálními zúčastněnými uzly. </a:t>
            </a:r>
            <a:endParaRPr lang="cs-CZ" sz="2400" dirty="0" smtClean="0"/>
          </a:p>
          <a:p>
            <a:r>
              <a:rPr lang="cs-CZ" sz="2400" dirty="0" smtClean="0"/>
              <a:t>Za </a:t>
            </a:r>
            <a:r>
              <a:rPr lang="cs-CZ" sz="2400" dirty="0"/>
              <a:t>předpokladu, že každý uzel má lokální hodiny se synchronizační </a:t>
            </a:r>
            <a:r>
              <a:rPr lang="cs-CZ" sz="2400" dirty="0" smtClean="0"/>
              <a:t>chybou, </a:t>
            </a:r>
            <a:r>
              <a:rPr lang="cs-CZ" sz="2400" dirty="0"/>
              <a:t>a že může komunikovat přes nedostatek spolehlivosti, musí být chyby korigovány mechanizmem výměny zpráv. </a:t>
            </a:r>
            <a:endParaRPr lang="cs-CZ" sz="2400" dirty="0" smtClean="0"/>
          </a:p>
          <a:p>
            <a:r>
              <a:rPr lang="cs-CZ" sz="2400" dirty="0" smtClean="0"/>
              <a:t>Tento </a:t>
            </a:r>
            <a:r>
              <a:rPr lang="cs-CZ" sz="2400" dirty="0"/>
              <a:t>mechanizmus může dosáhnout velké přesnosti mezi dvěma senzory i udržet synchronní komunikaci. WSN typicky komunikují ve větší oblasti, než je dosah jednoho uzlu. </a:t>
            </a:r>
          </a:p>
        </p:txBody>
      </p:sp>
    </p:spTree>
    <p:extLst>
      <p:ext uri="{BB962C8B-B14F-4D97-AF65-F5344CB8AC3E}">
        <p14:creationId xmlns:p14="http://schemas.microsoft.com/office/powerpoint/2010/main" val="420807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499176" cy="1295400"/>
          </a:xfrm>
        </p:spPr>
        <p:txBody>
          <a:bodyPr/>
          <a:lstStyle/>
          <a:p>
            <a:pPr lvl="0" algn="ctr"/>
            <a:r>
              <a:rPr lang="en-US" sz="3600" dirty="0"/>
              <a:t>Flooding Time Synchronization Protocol (FTSP)</a:t>
            </a:r>
            <a:endParaRPr lang="cs-CZ" sz="360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857-CA2F-4858-B275-A89DF78A0829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Bezdrátové senzorické sítě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33</a:t>
            </a:fld>
            <a:endParaRPr lang="cs-CZ" dirty="0"/>
          </a:p>
        </p:txBody>
      </p:sp>
      <p:sp>
        <p:nvSpPr>
          <p:cNvPr id="8" name="Zástupný symbol pro obsah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400" dirty="0"/>
              <a:t>Takže FTSP synchronizuje uzly s více přeskoky</a:t>
            </a:r>
            <a:r>
              <a:rPr lang="cs-CZ" sz="2400" dirty="0" smtClean="0"/>
              <a:t>.</a:t>
            </a:r>
          </a:p>
          <a:p>
            <a:r>
              <a:rPr lang="cs-CZ" sz="2400" dirty="0" smtClean="0"/>
              <a:t> </a:t>
            </a:r>
            <a:r>
              <a:rPr lang="cs-CZ" sz="2400" dirty="0"/>
              <a:t>Základem je vybraný kořenový uzel, který udržuje celkově čas pro ostatní uzly, aby mohly synchronizovat své hodiny. </a:t>
            </a:r>
            <a:endParaRPr lang="cs-CZ" sz="2400" dirty="0" smtClean="0"/>
          </a:p>
          <a:p>
            <a:r>
              <a:rPr lang="cs-CZ" sz="2400" dirty="0" smtClean="0"/>
              <a:t>Uzly </a:t>
            </a:r>
            <a:r>
              <a:rPr lang="cs-CZ" sz="2400" dirty="0"/>
              <a:t>tvoří ad-hoc strukturu (nikoliv strom) aby mohly přenášet globální čas od kořene k ostatním uzlům. </a:t>
            </a:r>
            <a:endParaRPr lang="cs-CZ" sz="2400" dirty="0" smtClean="0"/>
          </a:p>
          <a:p>
            <a:r>
              <a:rPr lang="cs-CZ" sz="2400" dirty="0" smtClean="0"/>
              <a:t>Algoritmus </a:t>
            </a:r>
            <a:r>
              <a:rPr lang="cs-CZ" sz="2400" dirty="0"/>
              <a:t>je odolný proti poruchám linek mezi uzly a dynamickým změnám topologie</a:t>
            </a:r>
            <a:r>
              <a:rPr lang="cs-CZ" sz="2400" dirty="0" smtClean="0"/>
              <a:t>.</a:t>
            </a:r>
          </a:p>
          <a:p>
            <a:r>
              <a:rPr lang="cs-CZ" sz="2400" dirty="0" smtClean="0"/>
              <a:t> </a:t>
            </a:r>
            <a:r>
              <a:rPr lang="cs-CZ" sz="2400" dirty="0"/>
              <a:t>K synchronizaci využívá MAC úroveň, synchronizační značka je umístěna na začátku </a:t>
            </a:r>
            <a:r>
              <a:rPr lang="cs-CZ" sz="2400" dirty="0" smtClean="0"/>
              <a:t>rámce. 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74629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499176" cy="1295400"/>
          </a:xfrm>
        </p:spPr>
        <p:txBody>
          <a:bodyPr/>
          <a:lstStyle/>
          <a:p>
            <a:pPr lvl="0" algn="ctr"/>
            <a:r>
              <a:rPr lang="en-US" sz="3600" dirty="0"/>
              <a:t>Flooding Time Synchronization Protocol (FTSP)</a:t>
            </a:r>
            <a:endParaRPr lang="cs-CZ" sz="360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857-CA2F-4858-B275-A89DF78A0829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Bezdrátové senzorické sítě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34</a:t>
            </a:fld>
            <a:endParaRPr lang="cs-CZ" dirty="0"/>
          </a:p>
        </p:txBody>
      </p:sp>
      <p:sp>
        <p:nvSpPr>
          <p:cNvPr id="8" name="Zástupný symbol pro obsah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altLang="zh-TW" dirty="0" smtClean="0"/>
              <a:t>Síťový model</a:t>
            </a:r>
            <a:endParaRPr lang="en-US" altLang="zh-TW" dirty="0"/>
          </a:p>
          <a:p>
            <a:pPr lvl="1"/>
            <a:r>
              <a:rPr lang="cs-CZ" altLang="zh-TW" dirty="0" smtClean="0"/>
              <a:t>Každý uzel v síti má unikátní ID</a:t>
            </a:r>
            <a:endParaRPr lang="en-US" altLang="zh-TW" dirty="0"/>
          </a:p>
          <a:p>
            <a:pPr lvl="1"/>
            <a:r>
              <a:rPr lang="cs-CZ" altLang="zh-TW" dirty="0" smtClean="0"/>
              <a:t>Každá synchronizační zpráva obsahuje</a:t>
            </a:r>
          </a:p>
          <a:p>
            <a:pPr lvl="2"/>
            <a:r>
              <a:rPr lang="cs-CZ" altLang="zh-TW" dirty="0" smtClean="0"/>
              <a:t>Časovou značku</a:t>
            </a:r>
            <a:endParaRPr lang="en-US" altLang="zh-TW" dirty="0"/>
          </a:p>
          <a:p>
            <a:pPr lvl="2"/>
            <a:r>
              <a:rPr lang="cs-CZ" altLang="zh-TW" dirty="0" smtClean="0"/>
              <a:t>ID kořene</a:t>
            </a:r>
            <a:endParaRPr lang="en-US" altLang="zh-TW" dirty="0"/>
          </a:p>
          <a:p>
            <a:pPr lvl="2"/>
            <a:r>
              <a:rPr lang="cs-CZ" altLang="zh-TW" dirty="0" smtClean="0"/>
              <a:t>Sekvenční číslo</a:t>
            </a:r>
            <a:endParaRPr lang="en-US" altLang="zh-TW" dirty="0"/>
          </a:p>
          <a:p>
            <a:pPr lvl="1"/>
            <a:r>
              <a:rPr lang="cs-CZ" altLang="zh-TW" dirty="0" smtClean="0"/>
              <a:t>Uzel s nejmenším ID je kořen</a:t>
            </a:r>
            <a:endParaRPr lang="en-US" altLang="zh-TW" dirty="0"/>
          </a:p>
          <a:p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29318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71184" cy="1295400"/>
          </a:xfrm>
        </p:spPr>
        <p:txBody>
          <a:bodyPr/>
          <a:lstStyle/>
          <a:p>
            <a:pPr lvl="0" algn="ctr"/>
            <a:r>
              <a:rPr lang="en-US" sz="3600" dirty="0"/>
              <a:t>Flooding Time Synchronization Protocol (FTSP)</a:t>
            </a:r>
            <a:endParaRPr lang="cs-CZ" sz="360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857-CA2F-4858-B275-A89DF78A0829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Bezdrátové senzorické sítě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35</a:t>
            </a:fld>
            <a:endParaRPr lang="cs-CZ" dirty="0"/>
          </a:p>
        </p:txBody>
      </p:sp>
      <p:sp>
        <p:nvSpPr>
          <p:cNvPr id="8" name="Zástupný symbol pro obsah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altLang="zh-TW" dirty="0" smtClean="0"/>
              <a:t>Fáze výběru kořene</a:t>
            </a:r>
            <a:endParaRPr lang="en-US" altLang="zh-TW" dirty="0"/>
          </a:p>
          <a:p>
            <a:pPr lvl="1"/>
            <a:r>
              <a:rPr lang="cs-CZ" altLang="zh-TW" dirty="0" smtClean="0"/>
              <a:t>Využívá jednoduchý algoritmus výběru 1 z N podle minimálního ID</a:t>
            </a:r>
          </a:p>
          <a:p>
            <a:r>
              <a:rPr lang="cs-CZ" altLang="zh-TW" dirty="0" smtClean="0"/>
              <a:t>Rekonfigurace</a:t>
            </a:r>
          </a:p>
          <a:p>
            <a:pPr lvl="1"/>
            <a:r>
              <a:rPr lang="cs-CZ" altLang="zh-TW" dirty="0" smtClean="0"/>
              <a:t>Pokud uzel neobdrží synchronizační zprávu po dobu několika period, prohlásí se za kořen </a:t>
            </a:r>
          </a:p>
          <a:p>
            <a:pPr lvl="1"/>
            <a:r>
              <a:rPr lang="cs-CZ" altLang="zh-TW" dirty="0" smtClean="0"/>
              <a:t>Pokud uzel přijme zprávu a má vyšší ID, posílá ji dál</a:t>
            </a:r>
          </a:p>
          <a:p>
            <a:pPr lvl="1"/>
            <a:r>
              <a:rPr lang="cs-CZ" altLang="zh-TW" dirty="0" smtClean="0"/>
              <a:t>Pokud má nižší ID, propaguje vlastní zprávy jako by byl kořen.</a:t>
            </a:r>
          </a:p>
          <a:p>
            <a:pPr marL="0" indent="0">
              <a:buNone/>
            </a:pP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01027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71184" cy="1295400"/>
          </a:xfrm>
        </p:spPr>
        <p:txBody>
          <a:bodyPr/>
          <a:lstStyle/>
          <a:p>
            <a:pPr lvl="0" algn="ctr"/>
            <a:r>
              <a:rPr lang="en-US" sz="3600" dirty="0"/>
              <a:t>Flooding Time Synchronization Protocol (FTSP)</a:t>
            </a:r>
            <a:endParaRPr lang="cs-CZ" sz="360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857-CA2F-4858-B275-A89DF78A0829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Bezdrátové senzorické sítě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36</a:t>
            </a:fld>
            <a:endParaRPr lang="cs-CZ" dirty="0"/>
          </a:p>
        </p:txBody>
      </p:sp>
      <p:sp>
        <p:nvSpPr>
          <p:cNvPr id="8" name="Zástupný symbol pro obsah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altLang="zh-TW" dirty="0" smtClean="0"/>
              <a:t>Synchronizační fáze</a:t>
            </a:r>
          </a:p>
          <a:p>
            <a:pPr lvl="1"/>
            <a:r>
              <a:rPr lang="cs-CZ" altLang="zh-TW" dirty="0" smtClean="0"/>
              <a:t>Kořen a synchronizované uzly posílají synchronizační zprávy </a:t>
            </a:r>
            <a:r>
              <a:rPr lang="cs-CZ" altLang="zh-TW" dirty="0" err="1" smtClean="0"/>
              <a:t>broadcastem</a:t>
            </a:r>
            <a:endParaRPr lang="cs-CZ" altLang="zh-TW" dirty="0" smtClean="0"/>
          </a:p>
          <a:p>
            <a:pPr lvl="1"/>
            <a:r>
              <a:rPr lang="cs-CZ" altLang="zh-TW" dirty="0" smtClean="0"/>
              <a:t>Ostatní uzly přijímají synchronizační zprávy od kořene nebo synchronizovaných uzlů</a:t>
            </a:r>
            <a:endParaRPr lang="en-US" altLang="zh-TW" dirty="0"/>
          </a:p>
          <a:p>
            <a:pPr lvl="1"/>
            <a:r>
              <a:rPr lang="cs-CZ" altLang="zh-TW" dirty="0" err="1" smtClean="0"/>
              <a:t>Jakomile</a:t>
            </a:r>
            <a:r>
              <a:rPr lang="cs-CZ" altLang="zh-TW" dirty="0" smtClean="0"/>
              <a:t> uzel nashromáždí dostatek synchronizačních zpráv, odhadne odchylku a stává se synchronizovaným uzlem</a:t>
            </a:r>
          </a:p>
          <a:p>
            <a:pPr marL="0" indent="0">
              <a:buNone/>
            </a:pP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22925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71184" cy="1295400"/>
          </a:xfrm>
        </p:spPr>
        <p:txBody>
          <a:bodyPr/>
          <a:lstStyle/>
          <a:p>
            <a:pPr lvl="0" algn="ctr"/>
            <a:r>
              <a:rPr lang="en-US" sz="3600" dirty="0"/>
              <a:t>Flooding Time Synchronization Protocol (FTSP)</a:t>
            </a:r>
            <a:endParaRPr lang="cs-CZ" sz="360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857-CA2F-4858-B275-A89DF78A0829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Bezdrátové senzorické sítě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37</a:t>
            </a:fld>
            <a:endParaRPr lang="cs-CZ" dirty="0"/>
          </a:p>
        </p:txBody>
      </p:sp>
      <p:sp>
        <p:nvSpPr>
          <p:cNvPr id="9" name="橢圓 41"/>
          <p:cNvSpPr/>
          <p:nvPr/>
        </p:nvSpPr>
        <p:spPr>
          <a:xfrm>
            <a:off x="2195736" y="1700808"/>
            <a:ext cx="4176464" cy="4392488"/>
          </a:xfrm>
          <a:prstGeom prst="ellipse">
            <a:avLst/>
          </a:prstGeom>
          <a:solidFill>
            <a:srgbClr val="33CCFF">
              <a:alpha val="31000"/>
            </a:srgb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endParaRPr kumimoji="0" lang="zh-TW" altLang="en-US" sz="18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" name="橢圓 7"/>
          <p:cNvSpPr/>
          <p:nvPr/>
        </p:nvSpPr>
        <p:spPr>
          <a:xfrm>
            <a:off x="2397944" y="4010025"/>
            <a:ext cx="928687" cy="85725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kumimoji="0" lang="en-US" altLang="zh-TW" sz="1800">
                <a:solidFill>
                  <a:srgbClr val="FFFFFF"/>
                </a:solidFill>
                <a:latin typeface="Times New Roman" pitchFamily="18" charset="0"/>
              </a:rPr>
              <a:t>B</a:t>
            </a:r>
            <a:endParaRPr kumimoji="0" lang="zh-TW" altLang="en-US" sz="18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4" name="橢圓 9"/>
          <p:cNvSpPr/>
          <p:nvPr/>
        </p:nvSpPr>
        <p:spPr>
          <a:xfrm>
            <a:off x="4226445" y="4938713"/>
            <a:ext cx="928687" cy="85725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kumimoji="0" lang="en-US" altLang="zh-TW" sz="1800">
                <a:solidFill>
                  <a:srgbClr val="FFFFFF"/>
                </a:solidFill>
                <a:latin typeface="Times New Roman" pitchFamily="18" charset="0"/>
              </a:rPr>
              <a:t>C</a:t>
            </a:r>
            <a:endParaRPr kumimoji="0" lang="zh-TW" altLang="en-US" sz="1800">
              <a:solidFill>
                <a:srgbClr val="FFFFFF"/>
              </a:solidFill>
              <a:latin typeface="Times New Roman" pitchFamily="18" charset="0"/>
            </a:endParaRPr>
          </a:p>
        </p:txBody>
      </p:sp>
      <p:grpSp>
        <p:nvGrpSpPr>
          <p:cNvPr id="15" name="群組 33"/>
          <p:cNvGrpSpPr>
            <a:grpSpLocks/>
          </p:cNvGrpSpPr>
          <p:nvPr/>
        </p:nvGrpSpPr>
        <p:grpSpPr bwMode="auto">
          <a:xfrm>
            <a:off x="1284257" y="3845323"/>
            <a:ext cx="983878" cy="1021952"/>
            <a:chOff x="7214412" y="2358224"/>
            <a:chExt cx="1500992" cy="1500992"/>
          </a:xfrm>
        </p:grpSpPr>
        <p:cxnSp>
          <p:nvCxnSpPr>
            <p:cNvPr id="16" name="直線單箭頭接點 34"/>
            <p:cNvCxnSpPr/>
            <p:nvPr/>
          </p:nvCxnSpPr>
          <p:spPr>
            <a:xfrm rot="5400000" flipH="1" flipV="1">
              <a:off x="6465504" y="3107132"/>
              <a:ext cx="1499405" cy="158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35"/>
            <p:cNvCxnSpPr/>
            <p:nvPr/>
          </p:nvCxnSpPr>
          <p:spPr>
            <a:xfrm>
              <a:off x="7214412" y="3857629"/>
              <a:ext cx="1500992" cy="158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橢圓 36"/>
            <p:cNvSpPr/>
            <p:nvPr/>
          </p:nvSpPr>
          <p:spPr>
            <a:xfrm>
              <a:off x="7786218" y="3500628"/>
              <a:ext cx="71476" cy="460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endParaRPr kumimoji="0" lang="zh-TW" altLang="en-US" sz="1800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19" name="橢圓 37"/>
            <p:cNvSpPr/>
            <p:nvPr/>
          </p:nvSpPr>
          <p:spPr>
            <a:xfrm>
              <a:off x="7500315" y="3429227"/>
              <a:ext cx="71476" cy="460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endParaRPr kumimoji="0" lang="zh-TW" altLang="en-US" sz="1800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20" name="橢圓 38"/>
            <p:cNvSpPr/>
            <p:nvPr/>
          </p:nvSpPr>
          <p:spPr>
            <a:xfrm>
              <a:off x="8286549" y="2858025"/>
              <a:ext cx="71475" cy="460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endParaRPr kumimoji="0" lang="zh-TW" altLang="en-US" sz="1800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21" name="橢圓 39"/>
            <p:cNvSpPr/>
            <p:nvPr/>
          </p:nvSpPr>
          <p:spPr>
            <a:xfrm>
              <a:off x="8000646" y="3215027"/>
              <a:ext cx="71475" cy="460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endParaRPr kumimoji="0" lang="zh-TW" altLang="en-US" sz="1800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cxnSp>
          <p:nvCxnSpPr>
            <p:cNvPr id="22" name="直線接點 40"/>
            <p:cNvCxnSpPr/>
            <p:nvPr/>
          </p:nvCxnSpPr>
          <p:spPr>
            <a:xfrm flipV="1">
              <a:off x="7428840" y="2715225"/>
              <a:ext cx="1143613" cy="92820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橢圓 3"/>
          <p:cNvSpPr/>
          <p:nvPr/>
        </p:nvSpPr>
        <p:spPr>
          <a:xfrm>
            <a:off x="3190875" y="1999456"/>
            <a:ext cx="928687" cy="8572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kumimoji="0" lang="en-US" altLang="zh-TW" sz="1800" dirty="0">
                <a:solidFill>
                  <a:srgbClr val="FFFFFF"/>
                </a:solidFill>
                <a:latin typeface="Times New Roman" pitchFamily="18" charset="0"/>
              </a:rPr>
              <a:t>Root</a:t>
            </a:r>
            <a:endParaRPr kumimoji="0" lang="zh-TW" altLang="en-US" sz="1800" dirty="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4" name="橢圓 8"/>
          <p:cNvSpPr/>
          <p:nvPr/>
        </p:nvSpPr>
        <p:spPr>
          <a:xfrm>
            <a:off x="4940301" y="3109119"/>
            <a:ext cx="928687" cy="85725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kumimoji="0" lang="en-US" altLang="zh-TW" sz="1800">
                <a:solidFill>
                  <a:srgbClr val="FFFFFF"/>
                </a:solidFill>
                <a:latin typeface="Times New Roman" pitchFamily="18" charset="0"/>
              </a:rPr>
              <a:t>A</a:t>
            </a:r>
            <a:endParaRPr kumimoji="0" lang="zh-TW" altLang="en-US" sz="1800">
              <a:solidFill>
                <a:srgbClr val="FFFFFF"/>
              </a:solidFill>
              <a:latin typeface="Times New Roman" pitchFamily="18" charset="0"/>
            </a:endParaRPr>
          </a:p>
        </p:txBody>
      </p:sp>
      <p:grpSp>
        <p:nvGrpSpPr>
          <p:cNvPr id="25" name="群組 32"/>
          <p:cNvGrpSpPr>
            <a:grpSpLocks/>
          </p:cNvGrpSpPr>
          <p:nvPr/>
        </p:nvGrpSpPr>
        <p:grpSpPr bwMode="auto">
          <a:xfrm>
            <a:off x="5986464" y="2395277"/>
            <a:ext cx="877664" cy="1105731"/>
            <a:chOff x="7214412" y="2358224"/>
            <a:chExt cx="1500992" cy="1500992"/>
          </a:xfrm>
        </p:grpSpPr>
        <p:cxnSp>
          <p:nvCxnSpPr>
            <p:cNvPr id="26" name="直線單箭頭接點 21"/>
            <p:cNvCxnSpPr/>
            <p:nvPr/>
          </p:nvCxnSpPr>
          <p:spPr>
            <a:xfrm rot="5400000" flipH="1" flipV="1">
              <a:off x="6465504" y="3107132"/>
              <a:ext cx="1499405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3"/>
            <p:cNvCxnSpPr/>
            <p:nvPr/>
          </p:nvCxnSpPr>
          <p:spPr>
            <a:xfrm>
              <a:off x="7214412" y="3857629"/>
              <a:ext cx="1500992" cy="158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橢圓 24"/>
            <p:cNvSpPr/>
            <p:nvPr/>
          </p:nvSpPr>
          <p:spPr>
            <a:xfrm>
              <a:off x="7857694" y="3500628"/>
              <a:ext cx="71476" cy="460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endParaRPr kumimoji="0" lang="zh-TW" altLang="en-US" sz="1800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29" name="橢圓 25"/>
            <p:cNvSpPr/>
            <p:nvPr/>
          </p:nvSpPr>
          <p:spPr>
            <a:xfrm>
              <a:off x="7428839" y="3429227"/>
              <a:ext cx="71476" cy="460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endParaRPr kumimoji="0" lang="zh-TW" altLang="en-US" sz="1800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30" name="橢圓 26"/>
            <p:cNvSpPr/>
            <p:nvPr/>
          </p:nvSpPr>
          <p:spPr>
            <a:xfrm>
              <a:off x="8429501" y="2858025"/>
              <a:ext cx="71476" cy="444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endParaRPr kumimoji="0" lang="zh-TW" altLang="en-US" sz="1800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31" name="橢圓 27"/>
            <p:cNvSpPr/>
            <p:nvPr/>
          </p:nvSpPr>
          <p:spPr>
            <a:xfrm>
              <a:off x="8000646" y="2929426"/>
              <a:ext cx="71476" cy="460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endParaRPr kumimoji="0" lang="zh-TW" altLang="en-US" sz="1800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cxnSp>
          <p:nvCxnSpPr>
            <p:cNvPr id="32" name="直線接點 31"/>
            <p:cNvCxnSpPr/>
            <p:nvPr/>
          </p:nvCxnSpPr>
          <p:spPr>
            <a:xfrm flipV="1">
              <a:off x="7357364" y="2786626"/>
              <a:ext cx="1143613" cy="9282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群組 46"/>
          <p:cNvGrpSpPr>
            <a:grpSpLocks/>
          </p:cNvGrpSpPr>
          <p:nvPr/>
        </p:nvGrpSpPr>
        <p:grpSpPr bwMode="auto">
          <a:xfrm>
            <a:off x="5413573" y="4793068"/>
            <a:ext cx="1160835" cy="1004482"/>
            <a:chOff x="7214412" y="2358224"/>
            <a:chExt cx="1500992" cy="1500992"/>
          </a:xfrm>
        </p:grpSpPr>
        <p:cxnSp>
          <p:nvCxnSpPr>
            <p:cNvPr id="42" name="直線單箭頭接點 47"/>
            <p:cNvCxnSpPr/>
            <p:nvPr/>
          </p:nvCxnSpPr>
          <p:spPr>
            <a:xfrm rot="5400000" flipH="1" flipV="1">
              <a:off x="6465503" y="3107133"/>
              <a:ext cx="1499405" cy="158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8"/>
            <p:cNvCxnSpPr/>
            <p:nvPr/>
          </p:nvCxnSpPr>
          <p:spPr>
            <a:xfrm>
              <a:off x="7215999" y="3857629"/>
              <a:ext cx="1499405" cy="158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橢圓 49"/>
            <p:cNvSpPr/>
            <p:nvPr/>
          </p:nvSpPr>
          <p:spPr>
            <a:xfrm>
              <a:off x="7785614" y="3500628"/>
              <a:ext cx="71401" cy="460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endParaRPr kumimoji="0" lang="zh-TW" altLang="en-US" sz="1800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5" name="橢圓 50"/>
            <p:cNvSpPr/>
            <p:nvPr/>
          </p:nvSpPr>
          <p:spPr>
            <a:xfrm>
              <a:off x="7500013" y="3429227"/>
              <a:ext cx="71401" cy="460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endParaRPr kumimoji="0" lang="zh-TW" altLang="en-US" sz="1800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6" name="橢圓 51"/>
            <p:cNvSpPr/>
            <p:nvPr/>
          </p:nvSpPr>
          <p:spPr>
            <a:xfrm>
              <a:off x="8285416" y="2858025"/>
              <a:ext cx="71400" cy="460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endParaRPr kumimoji="0" lang="zh-TW" altLang="en-US" sz="1800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7" name="橢圓 52"/>
            <p:cNvSpPr/>
            <p:nvPr/>
          </p:nvSpPr>
          <p:spPr>
            <a:xfrm>
              <a:off x="7999815" y="3215027"/>
              <a:ext cx="71400" cy="460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endParaRPr kumimoji="0" lang="zh-TW" altLang="en-US" sz="1800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cxnSp>
          <p:nvCxnSpPr>
            <p:cNvPr id="48" name="直線接點 53"/>
            <p:cNvCxnSpPr/>
            <p:nvPr/>
          </p:nvCxnSpPr>
          <p:spPr>
            <a:xfrm flipV="1">
              <a:off x="7428613" y="2715225"/>
              <a:ext cx="1142404" cy="92820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日期版面配置區 54"/>
          <p:cNvSpPr txBox="1">
            <a:spLocks/>
          </p:cNvSpPr>
          <p:nvPr/>
        </p:nvSpPr>
        <p:spPr bwMode="auto">
          <a:xfrm>
            <a:off x="609600" y="64008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9pPr>
          </a:lstStyle>
          <a:p>
            <a:pPr eaLnBrk="1" hangingPunct="1"/>
            <a:fld id="{7C2875B2-B67F-40BE-ADA0-55DC76549DF4}" type="datetime1">
              <a:rPr kumimoji="0" lang="zh-TW" altLang="en-US" sz="1400" smtClean="0">
                <a:solidFill>
                  <a:schemeClr val="tx2"/>
                </a:solidFill>
                <a:latin typeface="Times New Roman" pitchFamily="18" charset="0"/>
                <a:ea typeface="DFKai-SB" pitchFamily="65" charset="-120"/>
              </a:rPr>
              <a:pPr eaLnBrk="1" hangingPunct="1"/>
              <a:t>2019/11/26</a:t>
            </a:fld>
            <a:endParaRPr kumimoji="0" lang="zh-TW" altLang="en-US" sz="1400" dirty="0">
              <a:solidFill>
                <a:schemeClr val="tx2"/>
              </a:solidFill>
              <a:latin typeface="Times New Roman" pitchFamily="18" charset="0"/>
              <a:ea typeface="DFKai-SB" pitchFamily="65" charset="-120"/>
            </a:endParaRPr>
          </a:p>
        </p:txBody>
      </p:sp>
      <p:sp>
        <p:nvSpPr>
          <p:cNvPr id="54" name="投影片編號版面配置區 55"/>
          <p:cNvSpPr txBox="1">
            <a:spLocks/>
          </p:cNvSpPr>
          <p:nvPr/>
        </p:nvSpPr>
        <p:spPr bwMode="auto">
          <a:xfrm>
            <a:off x="6705600" y="64008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9pPr>
          </a:lstStyle>
          <a:p>
            <a:pPr eaLnBrk="1" hangingPunct="1"/>
            <a:fld id="{8D50305D-DC44-407E-B113-B27CEEF356AF}" type="slidenum">
              <a:rPr kumimoji="0" lang="zh-TW" altLang="en-US" sz="1400" smtClean="0">
                <a:solidFill>
                  <a:schemeClr val="tx2"/>
                </a:solidFill>
                <a:latin typeface="Times New Roman" pitchFamily="18" charset="0"/>
                <a:ea typeface="DFKai-SB" pitchFamily="65" charset="-120"/>
              </a:rPr>
              <a:pPr eaLnBrk="1" hangingPunct="1"/>
              <a:t>37</a:t>
            </a:fld>
            <a:endParaRPr kumimoji="0" lang="zh-TW" altLang="en-US" sz="1400">
              <a:solidFill>
                <a:schemeClr val="tx2"/>
              </a:solidFill>
              <a:latin typeface="Times New Roman" pitchFamily="18" charset="0"/>
              <a:ea typeface="DFKai-SB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036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509520" cy="1295400"/>
          </a:xfrm>
        </p:spPr>
        <p:txBody>
          <a:bodyPr/>
          <a:lstStyle/>
          <a:p>
            <a:pPr lvl="0" algn="ctr"/>
            <a:r>
              <a:rPr lang="en-US" sz="3600" dirty="0"/>
              <a:t>Flooding Time Synchronization Protocol (FTSP)</a:t>
            </a:r>
            <a:endParaRPr lang="cs-CZ" sz="360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857-CA2F-4858-B275-A89DF78A0829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Bezdrátové senzorické sítě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38</a:t>
            </a:fld>
            <a:endParaRPr lang="cs-CZ" dirty="0"/>
          </a:p>
        </p:txBody>
      </p:sp>
      <p:sp>
        <p:nvSpPr>
          <p:cNvPr id="8" name="Zástupný symbol pro obsah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Výhody:</a:t>
            </a:r>
          </a:p>
          <a:p>
            <a:pPr lvl="1"/>
            <a:r>
              <a:rPr lang="cs-CZ" dirty="0"/>
              <a:t>Vysoká přesnost </a:t>
            </a:r>
            <a:r>
              <a:rPr lang="cs-CZ" dirty="0" smtClean="0"/>
              <a:t>synchronizace (1.48µs pro jeden přeskok)</a:t>
            </a:r>
            <a:endParaRPr lang="cs-CZ" dirty="0"/>
          </a:p>
          <a:p>
            <a:pPr lvl="1"/>
            <a:r>
              <a:rPr lang="cs-CZ" dirty="0"/>
              <a:t>Synchronizace přes mezilehlé uzly</a:t>
            </a:r>
          </a:p>
          <a:p>
            <a:pPr lvl="1"/>
            <a:r>
              <a:rPr lang="cs-CZ" dirty="0"/>
              <a:t>Velká robustnost vzhledem ke změnám topologie a výpadkům uzlů.</a:t>
            </a:r>
          </a:p>
          <a:p>
            <a:r>
              <a:rPr lang="cs-CZ" dirty="0"/>
              <a:t>Nevýhoda:</a:t>
            </a:r>
          </a:p>
          <a:p>
            <a:pPr lvl="1"/>
            <a:r>
              <a:rPr lang="cs-CZ" dirty="0"/>
              <a:t>Vyžaduje inicializační periodu</a:t>
            </a:r>
          </a:p>
        </p:txBody>
      </p:sp>
    </p:spTree>
    <p:extLst>
      <p:ext uri="{BB962C8B-B14F-4D97-AF65-F5344CB8AC3E}">
        <p14:creationId xmlns:p14="http://schemas.microsoft.com/office/powerpoint/2010/main" val="324199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ctr"/>
            <a:r>
              <a:rPr lang="cs-CZ" sz="3600" dirty="0"/>
              <a:t>Prostředky pro synchronizaci času 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z="2000" dirty="0" smtClean="0"/>
              <a:t>NTP </a:t>
            </a:r>
            <a:r>
              <a:rPr lang="cs-CZ" sz="2000" dirty="0"/>
              <a:t>– Network </a:t>
            </a:r>
            <a:r>
              <a:rPr lang="cs-CZ" sz="2000" dirty="0" err="1"/>
              <a:t>Time</a:t>
            </a:r>
            <a:r>
              <a:rPr lang="cs-CZ" sz="2000" dirty="0"/>
              <a:t> </a:t>
            </a:r>
            <a:r>
              <a:rPr lang="cs-CZ" sz="2000" dirty="0" err="1"/>
              <a:t>Protocol</a:t>
            </a:r>
            <a:endParaRPr lang="cs-CZ" sz="2000" dirty="0"/>
          </a:p>
          <a:p>
            <a:pPr lvl="1"/>
            <a:r>
              <a:rPr lang="cs-CZ" sz="1800" dirty="0"/>
              <a:t>Velmi přesné hodiny na serveru</a:t>
            </a:r>
          </a:p>
          <a:p>
            <a:pPr lvl="1"/>
            <a:r>
              <a:rPr lang="cs-CZ" sz="1800" dirty="0"/>
              <a:t>Klient posílá požadavek na zaslání času pomocí UDP</a:t>
            </a:r>
          </a:p>
          <a:p>
            <a:pPr lvl="1"/>
            <a:r>
              <a:rPr lang="cs-CZ" sz="1800" dirty="0"/>
              <a:t>Vyžaduje deterministické zpoždění, stejné zpoždění v obou směrech</a:t>
            </a:r>
          </a:p>
          <a:p>
            <a:pPr lvl="0"/>
            <a:r>
              <a:rPr lang="cs-CZ" sz="2000" dirty="0"/>
              <a:t>GPS – </a:t>
            </a:r>
            <a:r>
              <a:rPr lang="cs-CZ" sz="2000" dirty="0" err="1"/>
              <a:t>Global</a:t>
            </a:r>
            <a:r>
              <a:rPr lang="cs-CZ" sz="2000" dirty="0"/>
              <a:t> </a:t>
            </a:r>
            <a:r>
              <a:rPr lang="cs-CZ" sz="2000" dirty="0" err="1"/>
              <a:t>Positioning</a:t>
            </a:r>
            <a:r>
              <a:rPr lang="cs-CZ" sz="2000" dirty="0"/>
              <a:t> </a:t>
            </a:r>
            <a:r>
              <a:rPr lang="cs-CZ" sz="2000" dirty="0" err="1"/>
              <a:t>System</a:t>
            </a:r>
            <a:endParaRPr lang="cs-CZ" sz="2000" dirty="0"/>
          </a:p>
          <a:p>
            <a:pPr lvl="1"/>
            <a:r>
              <a:rPr lang="cs-CZ" sz="1800" dirty="0"/>
              <a:t>dosažitelná přesnost méně než 200 </a:t>
            </a:r>
            <a:r>
              <a:rPr lang="cs-CZ" sz="1800" dirty="0" err="1" smtClean="0"/>
              <a:t>ns</a:t>
            </a:r>
            <a:endParaRPr lang="cs-CZ" sz="1800" dirty="0"/>
          </a:p>
          <a:p>
            <a:pPr lvl="1"/>
            <a:r>
              <a:rPr lang="cs-CZ" sz="1800" dirty="0"/>
              <a:t>drahé zařízení, energetická </a:t>
            </a:r>
            <a:r>
              <a:rPr lang="cs-CZ" sz="1800" dirty="0" smtClean="0"/>
              <a:t>náročnost </a:t>
            </a:r>
            <a:endParaRPr lang="cs-CZ" sz="1800" dirty="0"/>
          </a:p>
          <a:p>
            <a:pPr lvl="1"/>
            <a:r>
              <a:rPr lang="cs-CZ" sz="1800" dirty="0"/>
              <a:t>přímá viditelnost, přesnost závisí na počtu družic</a:t>
            </a:r>
          </a:p>
          <a:p>
            <a:pPr lvl="1"/>
            <a:r>
              <a:rPr lang="cs-CZ" sz="1800" dirty="0"/>
              <a:t>přílišná </a:t>
            </a:r>
            <a:r>
              <a:rPr lang="cs-CZ" sz="1800" dirty="0" smtClean="0"/>
              <a:t>velikost</a:t>
            </a:r>
            <a:r>
              <a:rPr lang="en-US" sz="1800" dirty="0" smtClean="0"/>
              <a:t> </a:t>
            </a:r>
            <a:r>
              <a:rPr lang="en-US" sz="1800" dirty="0" err="1" smtClean="0"/>
              <a:t>modul</a:t>
            </a:r>
            <a:r>
              <a:rPr lang="cs-CZ" sz="1800" dirty="0"/>
              <a:t>ů</a:t>
            </a:r>
          </a:p>
          <a:p>
            <a:pPr lvl="0"/>
            <a:r>
              <a:rPr lang="cs-CZ" sz="2000" dirty="0"/>
              <a:t>Ř</a:t>
            </a:r>
            <a:r>
              <a:rPr lang="cs-CZ" sz="2000" dirty="0" smtClean="0"/>
              <a:t>ešení </a:t>
            </a:r>
            <a:r>
              <a:rPr lang="cs-CZ" sz="2000" dirty="0"/>
              <a:t>pro WSN není, omezení</a:t>
            </a:r>
          </a:p>
          <a:p>
            <a:pPr lvl="1"/>
            <a:r>
              <a:rPr lang="cs-CZ" sz="1800" dirty="0"/>
              <a:t>Velikost, výkon, složitost, cena 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857-CA2F-4858-B275-A89DF78A0829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Bezdrátové senzorické sítě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2166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ctr"/>
            <a:r>
              <a:rPr lang="cs-CZ" sz="3600" dirty="0" smtClean="0"/>
              <a:t>Možná řešení synchronizace</a:t>
            </a:r>
            <a:endParaRPr lang="cs-CZ" sz="36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z="2400" dirty="0" smtClean="0"/>
              <a:t>Master/</a:t>
            </a:r>
            <a:r>
              <a:rPr lang="cs-CZ" sz="2400" dirty="0" err="1" smtClean="0"/>
              <a:t>slave</a:t>
            </a:r>
            <a:r>
              <a:rPr lang="cs-CZ" sz="2400" dirty="0" smtClean="0"/>
              <a:t> – peer-to-peer (RBS)</a:t>
            </a:r>
          </a:p>
          <a:p>
            <a:pPr lvl="0"/>
            <a:r>
              <a:rPr lang="cs-CZ" sz="2400" dirty="0" err="1" smtClean="0"/>
              <a:t>Internal</a:t>
            </a:r>
            <a:r>
              <a:rPr lang="cs-CZ" sz="2400" dirty="0" smtClean="0"/>
              <a:t> – </a:t>
            </a:r>
            <a:r>
              <a:rPr lang="cs-CZ" sz="2400" dirty="0" err="1" smtClean="0"/>
              <a:t>external</a:t>
            </a:r>
            <a:r>
              <a:rPr lang="cs-CZ" sz="2400" dirty="0" smtClean="0"/>
              <a:t> (GPS)</a:t>
            </a:r>
          </a:p>
          <a:p>
            <a:pPr lvl="0"/>
            <a:r>
              <a:rPr lang="cs-CZ" sz="2400" dirty="0" smtClean="0"/>
              <a:t>Pravděpodobnostní – deterministické, horní hranice chyby (RBS)</a:t>
            </a:r>
          </a:p>
          <a:p>
            <a:pPr lvl="0"/>
            <a:r>
              <a:rPr lang="cs-CZ" sz="2400" dirty="0" err="1" smtClean="0"/>
              <a:t>Sender</a:t>
            </a:r>
            <a:r>
              <a:rPr lang="cs-CZ" sz="2400" dirty="0" smtClean="0"/>
              <a:t>-to-</a:t>
            </a:r>
            <a:r>
              <a:rPr lang="cs-CZ" sz="2400" dirty="0" err="1" smtClean="0"/>
              <a:t>receiver</a:t>
            </a:r>
            <a:r>
              <a:rPr lang="cs-CZ" sz="2400" dirty="0" smtClean="0"/>
              <a:t> – </a:t>
            </a:r>
            <a:r>
              <a:rPr lang="cs-CZ" sz="2400" dirty="0" err="1" smtClean="0"/>
              <a:t>receiver</a:t>
            </a:r>
            <a:r>
              <a:rPr lang="cs-CZ" sz="2400" dirty="0" smtClean="0"/>
              <a:t>-to-</a:t>
            </a:r>
            <a:r>
              <a:rPr lang="cs-CZ" sz="2400" dirty="0" err="1" smtClean="0"/>
              <a:t>receiver</a:t>
            </a:r>
            <a:endParaRPr lang="cs-CZ" sz="2400" dirty="0" smtClean="0"/>
          </a:p>
          <a:p>
            <a:pPr lvl="0"/>
            <a:r>
              <a:rPr lang="cs-CZ" sz="2400" dirty="0" smtClean="0"/>
              <a:t>Korigované hodiny – nekorigované hodiny</a:t>
            </a:r>
          </a:p>
          <a:p>
            <a:pPr lvl="0"/>
            <a:r>
              <a:rPr lang="cs-CZ" sz="2400" dirty="0" smtClean="0"/>
              <a:t>Párová synchronizace – síťová synchronizace</a:t>
            </a:r>
          </a:p>
          <a:p>
            <a:pPr lvl="0"/>
            <a:r>
              <a:rPr lang="cs-CZ" sz="2400" dirty="0" smtClean="0"/>
              <a:t>S jedním přeskokem – s více přeskoky</a:t>
            </a:r>
          </a:p>
          <a:p>
            <a:pPr lvl="0"/>
            <a:r>
              <a:rPr lang="cs-CZ" sz="2400" dirty="0" smtClean="0"/>
              <a:t>Stacionární sítě – mobilní sítě</a:t>
            </a:r>
          </a:p>
          <a:p>
            <a:pPr lvl="0"/>
            <a:r>
              <a:rPr lang="cs-CZ" sz="2400" dirty="0" smtClean="0"/>
              <a:t>Řešení na úrovni MAC – standardní řešení</a:t>
            </a:r>
            <a:endParaRPr lang="cs-CZ" sz="240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857-CA2F-4858-B275-A89DF78A0829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Bezdrátové senzorické sítě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2344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sz="3600" dirty="0"/>
              <a:t>Základní typy synchronizace ve WSN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z="2400" dirty="0"/>
              <a:t>Relativní </a:t>
            </a:r>
            <a:r>
              <a:rPr lang="cs-CZ" sz="2400" dirty="0" smtClean="0"/>
              <a:t>časování (v uzlu)</a:t>
            </a:r>
            <a:endParaRPr lang="cs-CZ" sz="2400" dirty="0"/>
          </a:p>
          <a:p>
            <a:pPr lvl="1"/>
            <a:r>
              <a:rPr lang="cs-CZ" sz="2000" dirty="0"/>
              <a:t>Spočívá v uspořádání zpráv a událostí</a:t>
            </a:r>
          </a:p>
          <a:p>
            <a:pPr lvl="1"/>
            <a:r>
              <a:rPr lang="cs-CZ" sz="2000" dirty="0"/>
              <a:t>Schopnost určit pořadí událostí na základě lokálních hodin</a:t>
            </a:r>
          </a:p>
          <a:p>
            <a:pPr lvl="1"/>
            <a:r>
              <a:rPr lang="cs-CZ" sz="2000" dirty="0"/>
              <a:t>Synchronizace není třeba</a:t>
            </a:r>
          </a:p>
          <a:p>
            <a:pPr lvl="0"/>
            <a:r>
              <a:rPr lang="cs-CZ" sz="2400" dirty="0"/>
              <a:t>Relativní časování se synchronizací okolních uzlů</a:t>
            </a:r>
          </a:p>
          <a:p>
            <a:pPr lvl="1"/>
            <a:r>
              <a:rPr lang="cs-CZ" sz="2000" dirty="0"/>
              <a:t>Uzly si pamatují drift a offset vzhledem k sousedním uzlům</a:t>
            </a:r>
          </a:p>
          <a:p>
            <a:pPr lvl="1"/>
            <a:r>
              <a:rPr lang="cs-CZ" sz="2000" dirty="0"/>
              <a:t>Schopnost synchronizovat vlastní hodiny vzhledem k ostatním</a:t>
            </a:r>
          </a:p>
          <a:p>
            <a:pPr lvl="0"/>
            <a:r>
              <a:rPr lang="cs-CZ" sz="2400" dirty="0"/>
              <a:t>Globální synchronizace s konstantním časováním v celé síti</a:t>
            </a:r>
          </a:p>
          <a:p>
            <a:pPr lvl="1"/>
            <a:r>
              <a:rPr lang="cs-CZ" sz="2000" dirty="0"/>
              <a:t>Obtížné dosáhnout, složitá, mnohdy není vůbec třeba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857-CA2F-4858-B275-A89DF78A0829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Bezdrátové senzorické sítě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6765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sz="3600" dirty="0"/>
              <a:t>Základní typy synchronizace ve WSN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z="2400" dirty="0" smtClean="0"/>
              <a:t>Synchronizace po události (synchronizace na požádání)</a:t>
            </a:r>
          </a:p>
          <a:p>
            <a:pPr lvl="1"/>
            <a:r>
              <a:rPr lang="cs-CZ" sz="2000" dirty="0" smtClean="0"/>
              <a:t>Základní myšlenka – udržování stálé synchronizace  čerpá mnoho energie</a:t>
            </a:r>
          </a:p>
          <a:p>
            <a:pPr lvl="1"/>
            <a:r>
              <a:rPr lang="cs-CZ" sz="2000" dirty="0" smtClean="0"/>
              <a:t>Jakmile uzel zaznamená událost, uloží si událost s časovou značkou s lokálním časem </a:t>
            </a:r>
          </a:p>
          <a:p>
            <a:pPr lvl="1"/>
            <a:r>
              <a:rPr lang="cs-CZ" sz="2000" dirty="0" smtClean="0"/>
              <a:t>Začne zjišťovat rozdíl lokálního času a globálního času (synchronizace se sousedním uzlem)</a:t>
            </a:r>
            <a:endParaRPr lang="cs-CZ" sz="200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857-CA2F-4858-B275-A89DF78A0829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Bezdrátové senzorické sítě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1423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sz="3600" dirty="0"/>
              <a:t>Zdroj chyb časové synchronizace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z="2400" dirty="0"/>
              <a:t>Čas odesílání – </a:t>
            </a:r>
            <a:r>
              <a:rPr lang="cs-CZ" sz="2000" dirty="0"/>
              <a:t>čas potřebný pro vytvoření zprávy a její odeslání. Závisí na programovém vybavení (aplikace, operační systém).</a:t>
            </a:r>
          </a:p>
          <a:p>
            <a:pPr lvl="0"/>
            <a:r>
              <a:rPr lang="cs-CZ" sz="2400" dirty="0"/>
              <a:t>Přístupový čas – </a:t>
            </a:r>
            <a:r>
              <a:rPr lang="cs-CZ" sz="2000" dirty="0"/>
              <a:t>čas čekání na přístup ke kanálu po dosažení MAC úrovně. Závisí na MAC protokolu.</a:t>
            </a:r>
          </a:p>
          <a:p>
            <a:pPr lvl="0"/>
            <a:r>
              <a:rPr lang="cs-CZ" sz="2400" dirty="0"/>
              <a:t>Doba vysílání – </a:t>
            </a:r>
            <a:r>
              <a:rPr lang="cs-CZ" sz="2000" dirty="0"/>
              <a:t>tato doba je předem odhadnutelná z délky rámce a rychlosti vysílání.</a:t>
            </a:r>
          </a:p>
          <a:p>
            <a:pPr lvl="0"/>
            <a:r>
              <a:rPr lang="cs-CZ" sz="2400" dirty="0"/>
              <a:t>Doba přenosu – </a:t>
            </a:r>
            <a:r>
              <a:rPr lang="cs-CZ" sz="2000" dirty="0"/>
              <a:t>čas potřebný pro překonání vzdálenosti mezi vysílačem a přijímačem.</a:t>
            </a:r>
          </a:p>
          <a:p>
            <a:pPr lvl="0"/>
            <a:r>
              <a:rPr lang="cs-CZ" sz="2400" dirty="0"/>
              <a:t>Doba přijímání – </a:t>
            </a:r>
            <a:r>
              <a:rPr lang="cs-CZ" sz="2000" dirty="0"/>
              <a:t>je stejná jako doba vysílání.</a:t>
            </a:r>
          </a:p>
          <a:p>
            <a:pPr lvl="0"/>
            <a:r>
              <a:rPr lang="cs-CZ" sz="2400" dirty="0"/>
              <a:t>Doba zpracování příjmu – </a:t>
            </a:r>
            <a:r>
              <a:rPr lang="cs-CZ" sz="2000" dirty="0"/>
              <a:t>čas strávený přijetím zprávy, vytvářením rámce, předáním do aplikace, dekódování zprávy.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857-CA2F-4858-B275-A89DF78A0829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Bezdrátové senzorické sítě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8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8829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71184" cy="1295400"/>
          </a:xfrm>
        </p:spPr>
        <p:txBody>
          <a:bodyPr/>
          <a:lstStyle/>
          <a:p>
            <a:pPr algn="ctr"/>
            <a:r>
              <a:rPr lang="cs-CZ" sz="3600" dirty="0"/>
              <a:t>Požadavky na algoritmus časové synchronizace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z="2100" dirty="0" smtClean="0"/>
              <a:t>Přesnost</a:t>
            </a:r>
            <a:endParaRPr lang="cs-CZ" sz="2100" dirty="0"/>
          </a:p>
          <a:p>
            <a:pPr lvl="0"/>
            <a:r>
              <a:rPr lang="cs-CZ" sz="2100" dirty="0"/>
              <a:t>Energetická </a:t>
            </a:r>
            <a:r>
              <a:rPr lang="cs-CZ" sz="2100" dirty="0" smtClean="0"/>
              <a:t>účinnost</a:t>
            </a:r>
            <a:endParaRPr lang="cs-CZ" sz="2100" dirty="0"/>
          </a:p>
          <a:p>
            <a:pPr lvl="0"/>
            <a:r>
              <a:rPr lang="cs-CZ" sz="2100" dirty="0" smtClean="0"/>
              <a:t>Škálovatelnost</a:t>
            </a:r>
            <a:endParaRPr lang="cs-CZ" sz="2100" dirty="0"/>
          </a:p>
          <a:p>
            <a:pPr lvl="0"/>
            <a:r>
              <a:rPr lang="cs-CZ" sz="2100" dirty="0" smtClean="0"/>
              <a:t>Složitost</a:t>
            </a:r>
            <a:endParaRPr lang="cs-CZ" sz="2100" dirty="0"/>
          </a:p>
          <a:p>
            <a:pPr lvl="0"/>
            <a:r>
              <a:rPr lang="cs-CZ" sz="2100" dirty="0"/>
              <a:t>Robustnost </a:t>
            </a:r>
            <a:endParaRPr lang="cs-CZ" sz="2100" dirty="0" smtClean="0"/>
          </a:p>
          <a:p>
            <a:pPr lvl="0"/>
            <a:r>
              <a:rPr lang="cs-CZ" sz="2100" dirty="0" smtClean="0"/>
              <a:t>Cena </a:t>
            </a:r>
          </a:p>
          <a:p>
            <a:pPr lvl="0"/>
            <a:r>
              <a:rPr lang="cs-CZ" sz="2100" dirty="0" smtClean="0"/>
              <a:t>Rozsah </a:t>
            </a:r>
            <a:r>
              <a:rPr lang="cs-CZ" sz="2100" dirty="0"/>
              <a:t>– protokol pro časovou synchronizaci zavádí společný čas pro všechny uzly nebo jen pro uzavřenou množinu uzlů.</a:t>
            </a:r>
          </a:p>
          <a:p>
            <a:pPr lvl="0"/>
            <a:r>
              <a:rPr lang="cs-CZ" sz="2100" dirty="0"/>
              <a:t>Zpoždění – celkový čas potřebný pro časovou synchronizaci uzlů. Některé aplikace vyžadují minimalizovat potřebnou dobu pro synchronizaci.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857-CA2F-4858-B275-A89DF78A0829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Bezdrátové senzorické sítě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9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8205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6088808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06088808</Template>
  <TotalTime>1009</TotalTime>
  <Words>1527</Words>
  <Application>Microsoft Office PowerPoint</Application>
  <PresentationFormat>Předvádění na obrazovce (4:3)</PresentationFormat>
  <Paragraphs>406</Paragraphs>
  <Slides>38</Slides>
  <Notes>33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38</vt:i4>
      </vt:variant>
    </vt:vector>
  </HeadingPairs>
  <TitlesOfParts>
    <vt:vector size="45" baseType="lpstr">
      <vt:lpstr>Arial</vt:lpstr>
      <vt:lpstr>DFKai-SB</vt:lpstr>
      <vt:lpstr>Palatino Linotype</vt:lpstr>
      <vt:lpstr>新細明體</vt:lpstr>
      <vt:lpstr>Times New Roman</vt:lpstr>
      <vt:lpstr>Wingdings</vt:lpstr>
      <vt:lpstr>06088808</vt:lpstr>
      <vt:lpstr>Bezdrátové sítě Časová synchronizace</vt:lpstr>
      <vt:lpstr>Na co je to dobré</vt:lpstr>
      <vt:lpstr>Základní pojmy</vt:lpstr>
      <vt:lpstr>Prostředky pro synchronizaci času </vt:lpstr>
      <vt:lpstr>Možná řešení synchronizace</vt:lpstr>
      <vt:lpstr>Základní typy synchronizace ve WSN</vt:lpstr>
      <vt:lpstr>Základní typy synchronizace ve WSN</vt:lpstr>
      <vt:lpstr>Zdroj chyb časové synchronizace</vt:lpstr>
      <vt:lpstr>Požadavky na algoritmus časové synchronizace</vt:lpstr>
      <vt:lpstr>Základní protokoly pro časovou synchronizaci ve WSN</vt:lpstr>
      <vt:lpstr>Reference Broadcast Synchronization (RBS)</vt:lpstr>
      <vt:lpstr>Reference Broadcast Synchronization (RBS)</vt:lpstr>
      <vt:lpstr>Reference Broadcast Synchronization (RBS)</vt:lpstr>
      <vt:lpstr>Reference Broadcast Synchronization (RBS)</vt:lpstr>
      <vt:lpstr>Reference Broadcast Synchronization (RBS)</vt:lpstr>
      <vt:lpstr>Reference Broadcast Synchronization (RBS)</vt:lpstr>
      <vt:lpstr>Reference Broadcast Synchronization (RBS)</vt:lpstr>
      <vt:lpstr>TDP – Time Diffusion Protocol </vt:lpstr>
      <vt:lpstr>TDP – Time Diffusion Protocol </vt:lpstr>
      <vt:lpstr>TDP – Time Diffusion Protocol </vt:lpstr>
      <vt:lpstr>TDP – Time Diffusion Protocol </vt:lpstr>
      <vt:lpstr>Timing-sync Protocol for Sensor Networks (TPSN)</vt:lpstr>
      <vt:lpstr>Timing-sync Protocol for Sensor Networks (TPSN)</vt:lpstr>
      <vt:lpstr>Timing-sync Protocol for Sensor Networks (TPSN)</vt:lpstr>
      <vt:lpstr>Timing-sync Protocol for Sensor Networks (TPSN)</vt:lpstr>
      <vt:lpstr>Timing-sync Protocol for Sensor Networks (TPSN)</vt:lpstr>
      <vt:lpstr>Timing-sync Protocol for Sensor Networks (TPSN)</vt:lpstr>
      <vt:lpstr>LTS – Lightweight Time Synchronization</vt:lpstr>
      <vt:lpstr>LTS – Lightweight Time Synchronization</vt:lpstr>
      <vt:lpstr>LTS – Lightweight Time Synchronization</vt:lpstr>
      <vt:lpstr>LTS – Lightweight Time Synchronization</vt:lpstr>
      <vt:lpstr>Flooding Time Synchronization Protocol (FTSP)</vt:lpstr>
      <vt:lpstr>Flooding Time Synchronization Protocol (FTSP)</vt:lpstr>
      <vt:lpstr>Flooding Time Synchronization Protocol (FTSP)</vt:lpstr>
      <vt:lpstr>Flooding Time Synchronization Protocol (FTSP)</vt:lpstr>
      <vt:lpstr>Flooding Time Synchronization Protocol (FTSP)</vt:lpstr>
      <vt:lpstr>Flooding Time Synchronization Protocol (FTSP)</vt:lpstr>
      <vt:lpstr>Flooding Time Synchronization Protocol (FTSP)</vt:lpstr>
    </vt:vector>
  </TitlesOfParts>
  <Company>UWB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Název školicí prezentace</dc:title>
  <dc:creator>ledvina</dc:creator>
  <cp:lastModifiedBy>un331</cp:lastModifiedBy>
  <cp:revision>43</cp:revision>
  <cp:lastPrinted>2016-12-05T17:34:47Z</cp:lastPrinted>
  <dcterms:created xsi:type="dcterms:W3CDTF">2011-05-03T04:12:24Z</dcterms:created>
  <dcterms:modified xsi:type="dcterms:W3CDTF">2019-11-26T08:15:57Z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TC060888081029</vt:lpwstr>
  </property>
</Properties>
</file>