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23"/>
  </p:notesMasterIdLst>
  <p:handoutMasterIdLst>
    <p:handoutMasterId r:id="rId24"/>
  </p:handoutMasterIdLst>
  <p:sldIdLst>
    <p:sldId id="27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947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33" autoAdjust="0"/>
    <p:restoredTop sz="90241" autoAdjust="0"/>
  </p:normalViewPr>
  <p:slideViewPr>
    <p:cSldViewPr showGuides="1">
      <p:cViewPr varScale="1">
        <p:scale>
          <a:sx n="78" d="100"/>
          <a:sy n="78" d="100"/>
        </p:scale>
        <p:origin x="169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593" cy="4983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852" y="0"/>
            <a:ext cx="2971593" cy="4983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18457-2322-4D6A-A0A5-36322185003D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9448892"/>
            <a:ext cx="2971593" cy="4983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852" y="9448892"/>
            <a:ext cx="2971593" cy="4983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DEA47-FEED-4814-9C51-480A7333B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53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593" cy="496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cs-CZ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852" y="0"/>
            <a:ext cx="2971593" cy="496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endParaRPr lang="cs-CZ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2050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112" y="4725296"/>
            <a:ext cx="5485778" cy="4475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891"/>
            <a:ext cx="2971593" cy="496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cs-CZ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852" y="9448891"/>
            <a:ext cx="2971593" cy="496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A6DE7E79-9E1B-4C6B-975F-14D913DD3C14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8827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7E82EF9-2E59-40AE-939F-92412197A1D6}" type="slidenum">
              <a:rPr lang="cs-CZ" altLang="cs-CZ"/>
              <a:pPr/>
              <a:t>1</a:t>
            </a:fld>
            <a:endParaRPr lang="cs-CZ" altLang="cs-CZ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0162" cy="3832225"/>
          </a:xfrm>
          <a:prstGeom prst="rect">
            <a:avLst/>
          </a:prstGeo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cs-CZ" altLang="cs-CZ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06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body"/>
          </p:nvPr>
        </p:nvSpPr>
        <p:spPr>
          <a:xfrm>
            <a:off x="700200" y="4410000"/>
            <a:ext cx="5595120" cy="4174200"/>
          </a:xfrm>
          <a:prstGeom prst="rect">
            <a:avLst/>
          </a:prstGeom>
        </p:spPr>
        <p:txBody>
          <a:bodyPr lIns="92880" tIns="46440" rIns="92880" bIns="46440"/>
          <a:lstStyle/>
          <a:p>
            <a:endParaRPr/>
          </a:p>
        </p:txBody>
      </p:sp>
      <p:sp>
        <p:nvSpPr>
          <p:cNvPr id="499" name="CustomShape 2"/>
          <p:cNvSpPr/>
          <p:nvPr/>
        </p:nvSpPr>
        <p:spPr>
          <a:xfrm>
            <a:off x="3963960" y="8818560"/>
            <a:ext cx="3029760" cy="4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/>
          <a:lstStyle/>
          <a:p>
            <a:pPr algn="r">
              <a:lnSpc>
                <a:spcPct val="100000"/>
              </a:lnSpc>
            </a:pPr>
            <a:fld id="{2C79E134-4F1D-4239-B5BA-EAE39D17A0E6}" type="slidenum">
              <a:rPr lang="cs-CZ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3219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body"/>
          </p:nvPr>
        </p:nvSpPr>
        <p:spPr>
          <a:xfrm>
            <a:off x="700200" y="4410000"/>
            <a:ext cx="5595120" cy="4174200"/>
          </a:xfrm>
          <a:prstGeom prst="rect">
            <a:avLst/>
          </a:prstGeom>
        </p:spPr>
        <p:txBody>
          <a:bodyPr lIns="92880" tIns="46440" rIns="92880" bIns="46440"/>
          <a:lstStyle/>
          <a:p>
            <a:endParaRPr/>
          </a:p>
        </p:txBody>
      </p:sp>
      <p:sp>
        <p:nvSpPr>
          <p:cNvPr id="501" name="CustomShape 2"/>
          <p:cNvSpPr/>
          <p:nvPr/>
        </p:nvSpPr>
        <p:spPr>
          <a:xfrm>
            <a:off x="3963960" y="8818560"/>
            <a:ext cx="3029760" cy="4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/>
          <a:lstStyle/>
          <a:p>
            <a:pPr algn="r">
              <a:lnSpc>
                <a:spcPct val="100000"/>
              </a:lnSpc>
            </a:pPr>
            <a:fld id="{F6C3DEC8-8A61-41DC-ABD1-76E6024837A3}" type="slidenum">
              <a:rPr lang="cs-CZ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4363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body"/>
          </p:nvPr>
        </p:nvSpPr>
        <p:spPr>
          <a:xfrm>
            <a:off x="700200" y="4410000"/>
            <a:ext cx="5595120" cy="4174200"/>
          </a:xfrm>
          <a:prstGeom prst="rect">
            <a:avLst/>
          </a:prstGeom>
        </p:spPr>
        <p:txBody>
          <a:bodyPr lIns="92880" tIns="46440" rIns="92880" bIns="46440"/>
          <a:lstStyle/>
          <a:p>
            <a:endParaRPr/>
          </a:p>
        </p:txBody>
      </p:sp>
      <p:sp>
        <p:nvSpPr>
          <p:cNvPr id="503" name="CustomShape 2"/>
          <p:cNvSpPr/>
          <p:nvPr/>
        </p:nvSpPr>
        <p:spPr>
          <a:xfrm>
            <a:off x="3963960" y="8818560"/>
            <a:ext cx="3029760" cy="4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/>
          <a:lstStyle/>
          <a:p>
            <a:pPr algn="r">
              <a:lnSpc>
                <a:spcPct val="100000"/>
              </a:lnSpc>
            </a:pPr>
            <a:fld id="{2FFF7A21-1212-4767-898A-D9AB61C25E93}" type="slidenum">
              <a:rPr lang="cs-CZ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9836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body"/>
          </p:nvPr>
        </p:nvSpPr>
        <p:spPr>
          <a:xfrm>
            <a:off x="700200" y="4410000"/>
            <a:ext cx="5595120" cy="4174200"/>
          </a:xfrm>
          <a:prstGeom prst="rect">
            <a:avLst/>
          </a:prstGeom>
        </p:spPr>
        <p:txBody>
          <a:bodyPr lIns="92880" tIns="46440" rIns="92880" bIns="46440"/>
          <a:lstStyle/>
          <a:p>
            <a:endParaRPr/>
          </a:p>
        </p:txBody>
      </p:sp>
      <p:sp>
        <p:nvSpPr>
          <p:cNvPr id="505" name="CustomShape 2"/>
          <p:cNvSpPr/>
          <p:nvPr/>
        </p:nvSpPr>
        <p:spPr>
          <a:xfrm>
            <a:off x="3963960" y="8818560"/>
            <a:ext cx="3029760" cy="4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/>
          <a:lstStyle/>
          <a:p>
            <a:pPr algn="r">
              <a:lnSpc>
                <a:spcPct val="100000"/>
              </a:lnSpc>
            </a:pPr>
            <a:fld id="{65C3FF48-0AE7-43B2-9777-B5B2676E5DB0}" type="slidenum">
              <a:rPr lang="cs-CZ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1999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body"/>
          </p:nvPr>
        </p:nvSpPr>
        <p:spPr>
          <a:xfrm>
            <a:off x="700200" y="4410000"/>
            <a:ext cx="5595120" cy="4174200"/>
          </a:xfrm>
          <a:prstGeom prst="rect">
            <a:avLst/>
          </a:prstGeom>
        </p:spPr>
        <p:txBody>
          <a:bodyPr lIns="92880" tIns="46440" rIns="92880" bIns="46440"/>
          <a:lstStyle/>
          <a:p>
            <a:endParaRPr/>
          </a:p>
        </p:txBody>
      </p:sp>
      <p:sp>
        <p:nvSpPr>
          <p:cNvPr id="507" name="CustomShape 2"/>
          <p:cNvSpPr/>
          <p:nvPr/>
        </p:nvSpPr>
        <p:spPr>
          <a:xfrm>
            <a:off x="3963960" y="8818560"/>
            <a:ext cx="3029760" cy="4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/>
          <a:lstStyle/>
          <a:p>
            <a:pPr algn="r">
              <a:lnSpc>
                <a:spcPct val="100000"/>
              </a:lnSpc>
            </a:pPr>
            <a:fld id="{89C45793-6413-48C3-B08C-78EC6E91CE28}" type="slidenum">
              <a:rPr lang="cs-CZ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5833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body"/>
          </p:nvPr>
        </p:nvSpPr>
        <p:spPr>
          <a:xfrm>
            <a:off x="700200" y="4410000"/>
            <a:ext cx="5595120" cy="4174200"/>
          </a:xfrm>
          <a:prstGeom prst="rect">
            <a:avLst/>
          </a:prstGeom>
        </p:spPr>
        <p:txBody>
          <a:bodyPr lIns="92880" tIns="46440" rIns="92880" bIns="46440"/>
          <a:lstStyle/>
          <a:p>
            <a:endParaRPr/>
          </a:p>
        </p:txBody>
      </p:sp>
      <p:sp>
        <p:nvSpPr>
          <p:cNvPr id="509" name="CustomShape 2"/>
          <p:cNvSpPr/>
          <p:nvPr/>
        </p:nvSpPr>
        <p:spPr>
          <a:xfrm>
            <a:off x="3963960" y="8818560"/>
            <a:ext cx="3029760" cy="4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/>
          <a:lstStyle/>
          <a:p>
            <a:pPr algn="r">
              <a:lnSpc>
                <a:spcPct val="100000"/>
              </a:lnSpc>
            </a:pPr>
            <a:fld id="{58CD1886-AD46-48D0-AAA8-C30D4608CB71}" type="slidenum">
              <a:rPr lang="cs-CZ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08800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body"/>
          </p:nvPr>
        </p:nvSpPr>
        <p:spPr>
          <a:xfrm>
            <a:off x="700200" y="4410000"/>
            <a:ext cx="5595120" cy="4174200"/>
          </a:xfrm>
          <a:prstGeom prst="rect">
            <a:avLst/>
          </a:prstGeom>
        </p:spPr>
        <p:txBody>
          <a:bodyPr lIns="92880" tIns="46440" rIns="92880" bIns="46440"/>
          <a:lstStyle/>
          <a:p>
            <a:endParaRPr/>
          </a:p>
        </p:txBody>
      </p:sp>
      <p:sp>
        <p:nvSpPr>
          <p:cNvPr id="511" name="CustomShape 2"/>
          <p:cNvSpPr/>
          <p:nvPr/>
        </p:nvSpPr>
        <p:spPr>
          <a:xfrm>
            <a:off x="3963960" y="8818560"/>
            <a:ext cx="3029760" cy="4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/>
          <a:lstStyle/>
          <a:p>
            <a:pPr algn="r">
              <a:lnSpc>
                <a:spcPct val="100000"/>
              </a:lnSpc>
            </a:pPr>
            <a:fld id="{34F4D8D4-2D96-4DF6-8B11-878FD3ECC5EB}" type="slidenum">
              <a:rPr lang="cs-CZ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2706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body"/>
          </p:nvPr>
        </p:nvSpPr>
        <p:spPr>
          <a:xfrm>
            <a:off x="700200" y="4410000"/>
            <a:ext cx="5595120" cy="4174200"/>
          </a:xfrm>
          <a:prstGeom prst="rect">
            <a:avLst/>
          </a:prstGeom>
        </p:spPr>
        <p:txBody>
          <a:bodyPr lIns="92880" tIns="46440" rIns="92880" bIns="46440"/>
          <a:lstStyle/>
          <a:p>
            <a:endParaRPr/>
          </a:p>
        </p:txBody>
      </p:sp>
      <p:sp>
        <p:nvSpPr>
          <p:cNvPr id="513" name="CustomShape 2"/>
          <p:cNvSpPr/>
          <p:nvPr/>
        </p:nvSpPr>
        <p:spPr>
          <a:xfrm>
            <a:off x="3963960" y="8818560"/>
            <a:ext cx="3029760" cy="4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/>
          <a:lstStyle/>
          <a:p>
            <a:pPr algn="r">
              <a:lnSpc>
                <a:spcPct val="100000"/>
              </a:lnSpc>
            </a:pPr>
            <a:fld id="{D627D56D-018C-4C52-8E82-2D3A8A203773}" type="slidenum">
              <a:rPr lang="cs-CZ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8191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body"/>
          </p:nvPr>
        </p:nvSpPr>
        <p:spPr>
          <a:xfrm>
            <a:off x="700200" y="4410000"/>
            <a:ext cx="5595120" cy="4174200"/>
          </a:xfrm>
          <a:prstGeom prst="rect">
            <a:avLst/>
          </a:prstGeom>
        </p:spPr>
        <p:txBody>
          <a:bodyPr lIns="92880" tIns="46440" rIns="92880" bIns="46440"/>
          <a:lstStyle/>
          <a:p>
            <a:endParaRPr/>
          </a:p>
        </p:txBody>
      </p:sp>
      <p:sp>
        <p:nvSpPr>
          <p:cNvPr id="515" name="CustomShape 2"/>
          <p:cNvSpPr/>
          <p:nvPr/>
        </p:nvSpPr>
        <p:spPr>
          <a:xfrm>
            <a:off x="3963960" y="8818560"/>
            <a:ext cx="3029760" cy="4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/>
          <a:lstStyle/>
          <a:p>
            <a:pPr algn="r">
              <a:lnSpc>
                <a:spcPct val="100000"/>
              </a:lnSpc>
            </a:pPr>
            <a:fld id="{5865B2A1-80CA-430B-A753-8D2AB0DADEDC}" type="slidenum">
              <a:rPr lang="cs-CZ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8791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body"/>
          </p:nvPr>
        </p:nvSpPr>
        <p:spPr>
          <a:xfrm>
            <a:off x="700200" y="4410000"/>
            <a:ext cx="5595120" cy="4174200"/>
          </a:xfrm>
          <a:prstGeom prst="rect">
            <a:avLst/>
          </a:prstGeom>
        </p:spPr>
        <p:txBody>
          <a:bodyPr lIns="92880" tIns="46440" rIns="92880" bIns="46440"/>
          <a:lstStyle/>
          <a:p>
            <a:endParaRPr/>
          </a:p>
        </p:txBody>
      </p:sp>
      <p:sp>
        <p:nvSpPr>
          <p:cNvPr id="517" name="CustomShape 2"/>
          <p:cNvSpPr/>
          <p:nvPr/>
        </p:nvSpPr>
        <p:spPr>
          <a:xfrm>
            <a:off x="3963960" y="8818560"/>
            <a:ext cx="3029760" cy="4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/>
          <a:lstStyle/>
          <a:p>
            <a:pPr algn="r">
              <a:lnSpc>
                <a:spcPct val="100000"/>
              </a:lnSpc>
            </a:pPr>
            <a:fld id="{32892C1E-3AF4-45A3-A448-216B250E6B7D}" type="slidenum">
              <a:rPr lang="cs-CZ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4539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body"/>
          </p:nvPr>
        </p:nvSpPr>
        <p:spPr>
          <a:xfrm>
            <a:off x="700200" y="4410000"/>
            <a:ext cx="5595120" cy="4174200"/>
          </a:xfrm>
          <a:prstGeom prst="rect">
            <a:avLst/>
          </a:prstGeom>
        </p:spPr>
        <p:txBody>
          <a:bodyPr lIns="92880" tIns="46440" rIns="92880" bIns="46440"/>
          <a:lstStyle/>
          <a:p>
            <a:endParaRPr/>
          </a:p>
        </p:txBody>
      </p:sp>
      <p:sp>
        <p:nvSpPr>
          <p:cNvPr id="483" name="CustomShape 2"/>
          <p:cNvSpPr/>
          <p:nvPr/>
        </p:nvSpPr>
        <p:spPr>
          <a:xfrm>
            <a:off x="3963960" y="8818560"/>
            <a:ext cx="3029760" cy="4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/>
          <a:lstStyle/>
          <a:p>
            <a:pPr algn="r">
              <a:lnSpc>
                <a:spcPct val="100000"/>
              </a:lnSpc>
            </a:pPr>
            <a:fld id="{2BB80D08-18B3-42E7-8F61-FE264B70DAD2}" type="slidenum">
              <a:rPr lang="cs-CZ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05596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body"/>
          </p:nvPr>
        </p:nvSpPr>
        <p:spPr>
          <a:xfrm>
            <a:off x="700200" y="4410000"/>
            <a:ext cx="5595120" cy="4174200"/>
          </a:xfrm>
          <a:prstGeom prst="rect">
            <a:avLst/>
          </a:prstGeom>
        </p:spPr>
        <p:txBody>
          <a:bodyPr lIns="92880" tIns="46440" rIns="92880" bIns="46440"/>
          <a:lstStyle/>
          <a:p>
            <a:endParaRPr/>
          </a:p>
        </p:txBody>
      </p:sp>
      <p:sp>
        <p:nvSpPr>
          <p:cNvPr id="519" name="CustomShape 2"/>
          <p:cNvSpPr/>
          <p:nvPr/>
        </p:nvSpPr>
        <p:spPr>
          <a:xfrm>
            <a:off x="3963960" y="8818560"/>
            <a:ext cx="3029760" cy="4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/>
          <a:lstStyle/>
          <a:p>
            <a:pPr algn="r">
              <a:lnSpc>
                <a:spcPct val="100000"/>
              </a:lnSpc>
            </a:pPr>
            <a:fld id="{043636F4-ECEA-4152-A9A7-A74449FB7E4C}" type="slidenum">
              <a:rPr lang="cs-CZ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80948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body"/>
          </p:nvPr>
        </p:nvSpPr>
        <p:spPr>
          <a:xfrm>
            <a:off x="700200" y="4410000"/>
            <a:ext cx="5595120" cy="4174200"/>
          </a:xfrm>
          <a:prstGeom prst="rect">
            <a:avLst/>
          </a:prstGeom>
        </p:spPr>
        <p:txBody>
          <a:bodyPr lIns="92880" tIns="46440" rIns="92880" bIns="46440"/>
          <a:lstStyle/>
          <a:p>
            <a:endParaRPr/>
          </a:p>
        </p:txBody>
      </p:sp>
      <p:sp>
        <p:nvSpPr>
          <p:cNvPr id="521" name="CustomShape 2"/>
          <p:cNvSpPr/>
          <p:nvPr/>
        </p:nvSpPr>
        <p:spPr>
          <a:xfrm>
            <a:off x="3963960" y="8818560"/>
            <a:ext cx="3029760" cy="4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/>
          <a:lstStyle/>
          <a:p>
            <a:pPr algn="r">
              <a:lnSpc>
                <a:spcPct val="100000"/>
              </a:lnSpc>
            </a:pPr>
            <a:fld id="{D520EC21-34F6-4E54-93CD-4AA67BA16C77}" type="slidenum">
              <a:rPr lang="cs-CZ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222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body"/>
          </p:nvPr>
        </p:nvSpPr>
        <p:spPr>
          <a:xfrm>
            <a:off x="700200" y="4410000"/>
            <a:ext cx="5595120" cy="4174200"/>
          </a:xfrm>
          <a:prstGeom prst="rect">
            <a:avLst/>
          </a:prstGeom>
        </p:spPr>
        <p:txBody>
          <a:bodyPr lIns="92880" tIns="46440" rIns="92880" bIns="46440"/>
          <a:lstStyle/>
          <a:p>
            <a:endParaRPr/>
          </a:p>
        </p:txBody>
      </p:sp>
      <p:sp>
        <p:nvSpPr>
          <p:cNvPr id="485" name="CustomShape 2"/>
          <p:cNvSpPr/>
          <p:nvPr/>
        </p:nvSpPr>
        <p:spPr>
          <a:xfrm>
            <a:off x="3963960" y="8818560"/>
            <a:ext cx="3029760" cy="4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/>
          <a:lstStyle/>
          <a:p>
            <a:pPr algn="r">
              <a:lnSpc>
                <a:spcPct val="100000"/>
              </a:lnSpc>
            </a:pPr>
            <a:fld id="{86FC1507-0B68-4C34-A3E1-6B3AA0ADB9D0}" type="slidenum">
              <a:rPr lang="cs-CZ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5135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body"/>
          </p:nvPr>
        </p:nvSpPr>
        <p:spPr>
          <a:xfrm>
            <a:off x="700200" y="4410000"/>
            <a:ext cx="5595120" cy="4174200"/>
          </a:xfrm>
          <a:prstGeom prst="rect">
            <a:avLst/>
          </a:prstGeom>
        </p:spPr>
        <p:txBody>
          <a:bodyPr lIns="92880" tIns="46440" rIns="92880" bIns="46440"/>
          <a:lstStyle/>
          <a:p>
            <a:endParaRPr/>
          </a:p>
        </p:txBody>
      </p:sp>
      <p:sp>
        <p:nvSpPr>
          <p:cNvPr id="487" name="CustomShape 2"/>
          <p:cNvSpPr/>
          <p:nvPr/>
        </p:nvSpPr>
        <p:spPr>
          <a:xfrm>
            <a:off x="3963960" y="8818560"/>
            <a:ext cx="3029760" cy="4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/>
          <a:lstStyle/>
          <a:p>
            <a:pPr algn="r">
              <a:lnSpc>
                <a:spcPct val="100000"/>
              </a:lnSpc>
            </a:pPr>
            <a:fld id="{5BB296C5-AA27-4FF5-9047-2E2190630696}" type="slidenum">
              <a:rPr lang="cs-CZ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5720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body"/>
          </p:nvPr>
        </p:nvSpPr>
        <p:spPr>
          <a:xfrm>
            <a:off x="700200" y="4410000"/>
            <a:ext cx="5595120" cy="4174200"/>
          </a:xfrm>
          <a:prstGeom prst="rect">
            <a:avLst/>
          </a:prstGeom>
        </p:spPr>
        <p:txBody>
          <a:bodyPr lIns="92880" tIns="46440" rIns="92880" bIns="46440"/>
          <a:lstStyle/>
          <a:p>
            <a:endParaRPr/>
          </a:p>
        </p:txBody>
      </p:sp>
      <p:sp>
        <p:nvSpPr>
          <p:cNvPr id="489" name="CustomShape 2"/>
          <p:cNvSpPr/>
          <p:nvPr/>
        </p:nvSpPr>
        <p:spPr>
          <a:xfrm>
            <a:off x="3963960" y="8818560"/>
            <a:ext cx="3029760" cy="4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/>
          <a:lstStyle/>
          <a:p>
            <a:pPr algn="r">
              <a:lnSpc>
                <a:spcPct val="100000"/>
              </a:lnSpc>
            </a:pPr>
            <a:fld id="{8D38AB58-D9BF-4BAF-9636-EEE59374E379}" type="slidenum">
              <a:rPr lang="cs-CZ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0599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body"/>
          </p:nvPr>
        </p:nvSpPr>
        <p:spPr>
          <a:xfrm>
            <a:off x="700200" y="4410000"/>
            <a:ext cx="5595120" cy="4174200"/>
          </a:xfrm>
          <a:prstGeom prst="rect">
            <a:avLst/>
          </a:prstGeom>
        </p:spPr>
        <p:txBody>
          <a:bodyPr lIns="92880" tIns="46440" rIns="92880" bIns="46440"/>
          <a:lstStyle/>
          <a:p>
            <a:endParaRPr/>
          </a:p>
        </p:txBody>
      </p:sp>
      <p:sp>
        <p:nvSpPr>
          <p:cNvPr id="491" name="CustomShape 2"/>
          <p:cNvSpPr/>
          <p:nvPr/>
        </p:nvSpPr>
        <p:spPr>
          <a:xfrm>
            <a:off x="3963960" y="8818560"/>
            <a:ext cx="3029760" cy="4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/>
          <a:lstStyle/>
          <a:p>
            <a:pPr algn="r">
              <a:lnSpc>
                <a:spcPct val="100000"/>
              </a:lnSpc>
            </a:pPr>
            <a:fld id="{19984F40-8CB8-45C0-8FD6-087598B9F51C}" type="slidenum">
              <a:rPr lang="cs-CZ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2818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body"/>
          </p:nvPr>
        </p:nvSpPr>
        <p:spPr>
          <a:xfrm>
            <a:off x="700200" y="4410000"/>
            <a:ext cx="5595120" cy="4174200"/>
          </a:xfrm>
          <a:prstGeom prst="rect">
            <a:avLst/>
          </a:prstGeom>
        </p:spPr>
        <p:txBody>
          <a:bodyPr lIns="92880" tIns="46440" rIns="92880" bIns="46440"/>
          <a:lstStyle/>
          <a:p>
            <a:endParaRPr/>
          </a:p>
        </p:txBody>
      </p:sp>
      <p:sp>
        <p:nvSpPr>
          <p:cNvPr id="493" name="CustomShape 2"/>
          <p:cNvSpPr/>
          <p:nvPr/>
        </p:nvSpPr>
        <p:spPr>
          <a:xfrm>
            <a:off x="3963960" y="8818560"/>
            <a:ext cx="3029760" cy="4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/>
          <a:lstStyle/>
          <a:p>
            <a:pPr algn="r">
              <a:lnSpc>
                <a:spcPct val="100000"/>
              </a:lnSpc>
            </a:pPr>
            <a:fld id="{80F15A4D-6740-4BA7-9576-E43D15608F0B}" type="slidenum">
              <a:rPr lang="cs-CZ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6169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body"/>
          </p:nvPr>
        </p:nvSpPr>
        <p:spPr>
          <a:xfrm>
            <a:off x="700200" y="4410000"/>
            <a:ext cx="5595120" cy="4174200"/>
          </a:xfrm>
          <a:prstGeom prst="rect">
            <a:avLst/>
          </a:prstGeom>
        </p:spPr>
        <p:txBody>
          <a:bodyPr lIns="92880" tIns="46440" rIns="92880" bIns="46440"/>
          <a:lstStyle/>
          <a:p>
            <a:endParaRPr/>
          </a:p>
        </p:txBody>
      </p:sp>
      <p:sp>
        <p:nvSpPr>
          <p:cNvPr id="495" name="CustomShape 2"/>
          <p:cNvSpPr/>
          <p:nvPr/>
        </p:nvSpPr>
        <p:spPr>
          <a:xfrm>
            <a:off x="3963960" y="8818560"/>
            <a:ext cx="3029760" cy="4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/>
          <a:lstStyle/>
          <a:p>
            <a:pPr algn="r">
              <a:lnSpc>
                <a:spcPct val="100000"/>
              </a:lnSpc>
            </a:pPr>
            <a:fld id="{0E6D7E61-F628-426B-A91E-0E3166C55A67}" type="slidenum">
              <a:rPr lang="cs-CZ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445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body"/>
          </p:nvPr>
        </p:nvSpPr>
        <p:spPr>
          <a:xfrm>
            <a:off x="700200" y="4410000"/>
            <a:ext cx="5595120" cy="4174200"/>
          </a:xfrm>
          <a:prstGeom prst="rect">
            <a:avLst/>
          </a:prstGeom>
        </p:spPr>
        <p:txBody>
          <a:bodyPr lIns="92880" tIns="46440" rIns="92880" bIns="46440"/>
          <a:lstStyle/>
          <a:p>
            <a:endParaRPr/>
          </a:p>
        </p:txBody>
      </p:sp>
      <p:sp>
        <p:nvSpPr>
          <p:cNvPr id="497" name="CustomShape 2"/>
          <p:cNvSpPr/>
          <p:nvPr/>
        </p:nvSpPr>
        <p:spPr>
          <a:xfrm>
            <a:off x="3963960" y="8818560"/>
            <a:ext cx="3029760" cy="4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/>
          <a:lstStyle/>
          <a:p>
            <a:pPr algn="r">
              <a:lnSpc>
                <a:spcPct val="100000"/>
              </a:lnSpc>
            </a:pPr>
            <a:fld id="{67F3FD1A-C91A-458B-8934-DBDA6EB48BC1}" type="slidenum">
              <a:rPr lang="cs-CZ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4878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noProof="0" smtClean="0"/>
              <a:t>Kliknutím lze upravit styl.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cs-CZ" noProof="0" smtClean="0"/>
              <a:t>Kliknutím lze upravit styl předlohy.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4F9F1A94-A5DB-44B3-9D20-83A7A61D04D5}" type="datetime1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senzorické sítě</a:t>
            </a:r>
            <a:endParaRPr lang="cs-CZ" dirty="0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5329A2A-8BF4-463F-B7E1-4BD143DD36D2}" type="slidenum">
              <a:rPr lang="cs-CZ" smtClean="0"/>
              <a:pPr/>
              <a:t>‹#›</a:t>
            </a:fld>
            <a:r>
              <a:rPr lang="cs-CZ" smtClean="0"/>
              <a:t> z 66</a:t>
            </a:r>
            <a:endParaRPr lang="cs-CZ" dirty="0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B61925-D027-480C-8CB2-8100CF9842D3}" type="datetime1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Projektování distribuovaných systémů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4A4BF2-CA8D-4800-9B9E-3EA48FCB7FB8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5382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0DB13F-720B-422B-9C88-C46F2BA0C6B7}" type="datetime1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Projektování distribuovaných systémů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D8123D-821B-492F-B9E6-E8DA22E946C6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5095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6AD2CBA-3289-4316-9197-C4CB46944416}" type="datetime1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Počítačové sítě</a:t>
            </a:r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754ED3A-27F3-42BF-94CF-C5B015A44F6E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8927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21902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alatino Linotype" pitchFamily="18" charset="0"/>
              </a:defRPr>
            </a:lvl1pPr>
          </a:lstStyle>
          <a:p>
            <a:r>
              <a:rPr lang="cs-CZ" dirty="0" smtClean="0"/>
              <a:t>Kliknutím lze upravit styl.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cs-CZ" dirty="0" smtClean="0"/>
              <a:t>Kliknutím lze upravit styly předlohy textu.</a:t>
            </a:r>
          </a:p>
          <a:p>
            <a:pPr lvl="1"/>
            <a:r>
              <a:rPr lang="cs-CZ" dirty="0" smtClean="0"/>
              <a:t>Druhá úroveň</a:t>
            </a:r>
          </a:p>
          <a:p>
            <a:pPr lvl="2"/>
            <a:r>
              <a:rPr lang="cs-CZ" dirty="0" smtClean="0"/>
              <a:t>Třetí úroveň</a:t>
            </a:r>
          </a:p>
          <a:p>
            <a:pPr lvl="3"/>
            <a:r>
              <a:rPr lang="cs-CZ" dirty="0" smtClean="0"/>
              <a:t>Čtvrtá úroveň</a:t>
            </a:r>
          </a:p>
          <a:p>
            <a:pPr lvl="4"/>
            <a:r>
              <a:rPr lang="cs-CZ" dirty="0" smtClean="0"/>
              <a:t>Pátá úroveň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B7E857-CA2F-4858-B275-A89DF78A0829}" type="datetime1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senzorické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9B87D9-9FF2-47CD-B9B9-80F4D380F43F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335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416C6F-9450-4B94-801A-9566947F943B}" type="datetime1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Počítačové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738509-4E5D-4968-896D-1E76473E30C4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46694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AB5FB1-FE45-4091-A415-04699921DE8D}" type="datetime1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Počítačové sítě</a:t>
            </a:r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39BCD0-EA33-4F72-B858-EDCEBAEE45CD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9539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2C5CD1-7959-4919-8995-83E328F08FAE}" type="datetime1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Počítačové sítě</a:t>
            </a:r>
            <a:endParaRPr lang="cs-CZ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01F36C-B5E0-4FED-982A-E15C1986EDA9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768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5BF46B-2CB7-4752-81BA-6C59AC9D0B44}" type="datetime1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Projektování distribuovaných systémů</a:t>
            </a: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99E3-CF39-4FA0-A4EE-2489BD2849DE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573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2C84B9-17B8-46B1-AE41-8F0225FCDD58}" type="datetime1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Projektování distribuovaných systémů</a:t>
            </a:r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1DA43C-04C9-470B-9031-26B037ACA33A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805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492744-0D6B-43DD-B927-333A0D77059F}" type="datetime1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Projektování distribuovaných systémů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79AB7-6A89-40C3-81AE-7E26F204BC71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78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2DB375-038F-4DFB-961E-11A5E013E744}" type="datetime1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Počítačové sítě</a:t>
            </a:r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9471A4-A861-4056-A74A-BF2FDD3196E4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598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 předlohy nadpisů.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EF328D51-FEFC-452C-B9EF-9B2D3CD71C82}" type="datetime1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cs-CZ" dirty="0" smtClean="0"/>
              <a:t>Počítačové sítě</a:t>
            </a:r>
            <a:endParaRPr lang="cs-CZ" dirty="0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1CAF1C22-4A48-496A-AB95-29BFE4D94AD7}" type="slidenum">
              <a:rPr lang="cs-CZ" smtClean="0"/>
              <a:pPr/>
              <a:t>‹#›</a:t>
            </a:fld>
            <a:r>
              <a:rPr lang="cs-CZ" dirty="0" smtClean="0"/>
              <a:t> z  66</a:t>
            </a:r>
            <a:endParaRPr lang="cs-CZ" dirty="0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/>
          </p:nvPr>
        </p:nvSpPr>
        <p:spPr>
          <a:xfrm>
            <a:off x="2807855" y="2057400"/>
            <a:ext cx="5878585" cy="195072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cs-CZ" altLang="cs-CZ" sz="2800" dirty="0" smtClean="0">
                <a:latin typeface="Palatino Linotype" panose="02040502050505030304" pitchFamily="18" charset="0"/>
              </a:rPr>
              <a:t>Bezdrátové senzorové sítě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cs-CZ" altLang="cs-CZ" sz="2800" dirty="0" smtClean="0">
                <a:latin typeface="Palatino Linotype" panose="02040502050505030304" pitchFamily="18" charset="0"/>
              </a:rPr>
              <a:t>BSS-08-bezdratove_site_lokalizace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cs-CZ" altLang="cs-CZ" sz="2800" dirty="0" smtClean="0">
                <a:latin typeface="Palatino Linotype" panose="02040502050505030304" pitchFamily="18" charset="0"/>
              </a:rPr>
              <a:t>Ing. Jiří Ledvina, CSc.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9620"/>
            <a:ext cx="7536180" cy="6487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cs-CZ" sz="4000" b="1" spc="-1" dirty="0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Lokalizace</a:t>
            </a:r>
            <a:endParaRPr lang="cs-CZ" sz="4000" dirty="0"/>
          </a:p>
        </p:txBody>
      </p:sp>
    </p:spTree>
    <p:extLst>
      <p:ext uri="{BB962C8B-B14F-4D97-AF65-F5344CB8AC3E}">
        <p14:creationId xmlns:p14="http://schemas.microsoft.com/office/powerpoint/2010/main" val="336451374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457200" y="122400"/>
            <a:ext cx="7541280" cy="12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cs-CZ" sz="3900" b="1" strike="noStrike" spc="-1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Angle of Arrival (AOA)</a:t>
            </a:r>
            <a:endParaRPr/>
          </a:p>
        </p:txBody>
      </p:sp>
      <p:sp>
        <p:nvSpPr>
          <p:cNvPr id="353" name="CustomShape 2"/>
          <p:cNvSpPr/>
          <p:nvPr/>
        </p:nvSpPr>
        <p:spPr>
          <a:xfrm>
            <a:off x="457200" y="1719360"/>
            <a:ext cx="4581720" cy="440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4" name="CustomShape 3"/>
          <p:cNvSpPr/>
          <p:nvPr/>
        </p:nvSpPr>
        <p:spPr>
          <a:xfrm>
            <a:off x="457200" y="6248520"/>
            <a:ext cx="213120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8. 12. 2015</a:t>
            </a:r>
            <a:endParaRPr/>
          </a:p>
        </p:txBody>
      </p:sp>
      <p:sp>
        <p:nvSpPr>
          <p:cNvPr id="355" name="CustomShape 4"/>
          <p:cNvSpPr/>
          <p:nvPr/>
        </p:nvSpPr>
        <p:spPr>
          <a:xfrm>
            <a:off x="3124080" y="6248520"/>
            <a:ext cx="289296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s-CZ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Bezdrátové senzorické sítě</a:t>
            </a:r>
            <a:endParaRPr/>
          </a:p>
        </p:txBody>
      </p:sp>
      <p:sp>
        <p:nvSpPr>
          <p:cNvPr id="356" name="CustomShape 5"/>
          <p:cNvSpPr/>
          <p:nvPr/>
        </p:nvSpPr>
        <p:spPr>
          <a:xfrm>
            <a:off x="6553080" y="6248520"/>
            <a:ext cx="213120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861C8365-916D-4D5E-B64F-43B7E40A63A5}" type="slidenum">
              <a:rPr lang="cs-CZ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fld>
            <a:endParaRPr/>
          </a:p>
        </p:txBody>
      </p:sp>
      <p:pic>
        <p:nvPicPr>
          <p:cNvPr id="357" name="Obrázek 356"/>
          <p:cNvPicPr/>
          <p:nvPr/>
        </p:nvPicPr>
        <p:blipFill>
          <a:blip r:embed="rId3"/>
          <a:stretch/>
        </p:blipFill>
        <p:spPr>
          <a:xfrm>
            <a:off x="1512000" y="2088000"/>
            <a:ext cx="6053400" cy="40215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32509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457200" y="122400"/>
            <a:ext cx="7541280" cy="12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cs-CZ" sz="3900" b="1" strike="noStrike" spc="-1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TDOA</a:t>
            </a:r>
            <a:endParaRPr/>
          </a:p>
        </p:txBody>
      </p:sp>
      <p:sp>
        <p:nvSpPr>
          <p:cNvPr id="359" name="CustomShape 2"/>
          <p:cNvSpPr/>
          <p:nvPr/>
        </p:nvSpPr>
        <p:spPr>
          <a:xfrm>
            <a:off x="457200" y="1719360"/>
            <a:ext cx="8227080" cy="440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18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cs-CZ" sz="3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Souběžné vysílání ultrazvuku a RF signálu</a:t>
            </a:r>
            <a:endParaRPr/>
          </a:p>
          <a:p>
            <a:pPr marL="864000" lvl="1" indent="-32184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cs-CZ" sz="2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Měří rozdíl časů příchodu signálu</a:t>
            </a:r>
            <a:endParaRPr/>
          </a:p>
          <a:p>
            <a:pPr marL="432000" indent="-3218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cs-CZ" sz="3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Rychlost šíření zvuku ovlivňuje prostředí</a:t>
            </a:r>
            <a:endParaRPr/>
          </a:p>
          <a:p>
            <a:pPr marL="864000" lvl="1" indent="-32184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cs-CZ" sz="2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Teplota, vlhkost vzduchu</a:t>
            </a:r>
            <a:endParaRPr/>
          </a:p>
          <a:p>
            <a:pPr marL="432000" indent="-3218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cs-CZ" sz="3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Problém s určením okamžiku, kdy se spustil zvukový signál</a:t>
            </a:r>
            <a:endParaRPr/>
          </a:p>
          <a:p>
            <a:pPr marL="432000" indent="-3218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cs-CZ" sz="3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Složité zpracování na straně přijímače</a:t>
            </a:r>
            <a:endParaRPr/>
          </a:p>
        </p:txBody>
      </p:sp>
      <p:sp>
        <p:nvSpPr>
          <p:cNvPr id="360" name="CustomShape 3"/>
          <p:cNvSpPr/>
          <p:nvPr/>
        </p:nvSpPr>
        <p:spPr>
          <a:xfrm>
            <a:off x="457200" y="6248520"/>
            <a:ext cx="213120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8. 12. 2015</a:t>
            </a:r>
            <a:endParaRPr/>
          </a:p>
        </p:txBody>
      </p:sp>
      <p:sp>
        <p:nvSpPr>
          <p:cNvPr id="361" name="CustomShape 4"/>
          <p:cNvSpPr/>
          <p:nvPr/>
        </p:nvSpPr>
        <p:spPr>
          <a:xfrm>
            <a:off x="3124080" y="6248520"/>
            <a:ext cx="289296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s-CZ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Bezdrátové senzorické sítě</a:t>
            </a:r>
            <a:endParaRPr/>
          </a:p>
        </p:txBody>
      </p:sp>
      <p:sp>
        <p:nvSpPr>
          <p:cNvPr id="362" name="CustomShape 5"/>
          <p:cNvSpPr/>
          <p:nvPr/>
        </p:nvSpPr>
        <p:spPr>
          <a:xfrm>
            <a:off x="6553080" y="6248520"/>
            <a:ext cx="213120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D7F3E242-945F-4A13-A75B-B2D8F57EC80E}" type="slidenum">
              <a:rPr lang="cs-CZ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16368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457200" y="122400"/>
            <a:ext cx="7541280" cy="12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cs-CZ" sz="3900" b="1" strike="noStrike" spc="-1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TOA - GPS</a:t>
            </a:r>
            <a:endParaRPr/>
          </a:p>
        </p:txBody>
      </p:sp>
      <p:sp>
        <p:nvSpPr>
          <p:cNvPr id="364" name="CustomShape 2"/>
          <p:cNvSpPr/>
          <p:nvPr/>
        </p:nvSpPr>
        <p:spPr>
          <a:xfrm>
            <a:off x="457200" y="1719360"/>
            <a:ext cx="8227080" cy="440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18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cs-CZ" sz="3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Měření času příchodu signálu</a:t>
            </a:r>
            <a:endParaRPr/>
          </a:p>
          <a:p>
            <a:pPr marL="432000" indent="-3218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cs-CZ" sz="3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GPS – 27 satelitů – 24 aktivních, 3 záložní</a:t>
            </a:r>
            <a:endParaRPr/>
          </a:p>
          <a:p>
            <a:pPr marL="864000" lvl="1" indent="-32184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cs-CZ" sz="2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Přísná synchronizace hodit</a:t>
            </a:r>
            <a:endParaRPr/>
          </a:p>
          <a:p>
            <a:pPr marL="864000" lvl="1" indent="-32184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cs-CZ" sz="2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Přímá viditelnost</a:t>
            </a:r>
            <a:endParaRPr/>
          </a:p>
          <a:p>
            <a:pPr marL="864000" lvl="1" indent="-32184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cs-CZ" sz="2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Drahá infrastruktura</a:t>
            </a:r>
            <a:endParaRPr/>
          </a:p>
          <a:p>
            <a:pPr marL="864000" lvl="1" indent="-32184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cs-CZ" sz="2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GPS moduly jsou pro WSN drahé</a:t>
            </a:r>
            <a:endParaRPr/>
          </a:p>
          <a:p>
            <a:pPr marL="864000" lvl="1" indent="-32184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cs-CZ" sz="2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Problém s velikostí</a:t>
            </a:r>
            <a:endParaRPr/>
          </a:p>
        </p:txBody>
      </p:sp>
      <p:sp>
        <p:nvSpPr>
          <p:cNvPr id="365" name="CustomShape 3"/>
          <p:cNvSpPr/>
          <p:nvPr/>
        </p:nvSpPr>
        <p:spPr>
          <a:xfrm>
            <a:off x="457200" y="6248520"/>
            <a:ext cx="213120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8. 12. 2015</a:t>
            </a:r>
            <a:endParaRPr/>
          </a:p>
        </p:txBody>
      </p:sp>
      <p:sp>
        <p:nvSpPr>
          <p:cNvPr id="366" name="CustomShape 4"/>
          <p:cNvSpPr/>
          <p:nvPr/>
        </p:nvSpPr>
        <p:spPr>
          <a:xfrm>
            <a:off x="3124080" y="6248520"/>
            <a:ext cx="289296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s-CZ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Bezdrátové senzorické sítě</a:t>
            </a:r>
            <a:endParaRPr/>
          </a:p>
        </p:txBody>
      </p:sp>
      <p:sp>
        <p:nvSpPr>
          <p:cNvPr id="367" name="CustomShape 5"/>
          <p:cNvSpPr/>
          <p:nvPr/>
        </p:nvSpPr>
        <p:spPr>
          <a:xfrm>
            <a:off x="6553080" y="6248520"/>
            <a:ext cx="213120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BD925956-50C5-4D94-AD49-54BD1EFE498B}" type="slidenum">
              <a:rPr lang="cs-CZ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04282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457200" y="122400"/>
            <a:ext cx="7541280" cy="12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cs-CZ" sz="3900" b="1" strike="noStrike" spc="-1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TOA - GPS</a:t>
            </a:r>
            <a:endParaRPr/>
          </a:p>
        </p:txBody>
      </p:sp>
      <p:sp>
        <p:nvSpPr>
          <p:cNvPr id="369" name="CustomShape 2"/>
          <p:cNvSpPr/>
          <p:nvPr/>
        </p:nvSpPr>
        <p:spPr>
          <a:xfrm>
            <a:off x="457200" y="1719360"/>
            <a:ext cx="4004640" cy="440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056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lang="cs-CZ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 satelity stačí pro určení polohy v rovině</a:t>
            </a:r>
            <a:endParaRPr/>
          </a:p>
          <a:p>
            <a:pPr marL="343080" indent="-34056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lang="cs-CZ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 satelity pro určení polohy v prostoru</a:t>
            </a:r>
            <a:endParaRPr/>
          </a:p>
          <a:p>
            <a:pPr marL="343080" indent="-34056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lang="cs-CZ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Přesnost do 10m po většinu času</a:t>
            </a:r>
            <a:endParaRPr/>
          </a:p>
          <a:p>
            <a:pPr marL="343080" indent="-34056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lang="cs-CZ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Typicky 2 až 3m</a:t>
            </a:r>
            <a:endParaRPr/>
          </a:p>
          <a:p>
            <a:pPr marL="343080" indent="-34056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lang="cs-CZ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Nemusí být dostatečně přesné</a:t>
            </a:r>
            <a:endParaRPr/>
          </a:p>
        </p:txBody>
      </p:sp>
      <p:sp>
        <p:nvSpPr>
          <p:cNvPr id="370" name="CustomShape 3"/>
          <p:cNvSpPr/>
          <p:nvPr/>
        </p:nvSpPr>
        <p:spPr>
          <a:xfrm>
            <a:off x="457200" y="6248520"/>
            <a:ext cx="213120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8. 12. 2015</a:t>
            </a:r>
            <a:endParaRPr/>
          </a:p>
        </p:txBody>
      </p:sp>
      <p:sp>
        <p:nvSpPr>
          <p:cNvPr id="371" name="CustomShape 4"/>
          <p:cNvSpPr/>
          <p:nvPr/>
        </p:nvSpPr>
        <p:spPr>
          <a:xfrm>
            <a:off x="3124080" y="6248520"/>
            <a:ext cx="289296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s-CZ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Bezdrátové senzorické sítě</a:t>
            </a:r>
            <a:endParaRPr/>
          </a:p>
        </p:txBody>
      </p:sp>
      <p:sp>
        <p:nvSpPr>
          <p:cNvPr id="372" name="CustomShape 5"/>
          <p:cNvSpPr/>
          <p:nvPr/>
        </p:nvSpPr>
        <p:spPr>
          <a:xfrm>
            <a:off x="6553080" y="6248520"/>
            <a:ext cx="213120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6494EE9E-DBE1-4508-B72E-D0931184E26F}" type="slidenum">
              <a:rPr lang="cs-CZ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13</a:t>
            </a:fld>
            <a:endParaRPr/>
          </a:p>
        </p:txBody>
      </p:sp>
      <p:pic>
        <p:nvPicPr>
          <p:cNvPr id="373" name="Picture 4"/>
          <p:cNvPicPr/>
          <p:nvPr/>
        </p:nvPicPr>
        <p:blipFill>
          <a:blip r:embed="rId3"/>
          <a:stretch/>
        </p:blipFill>
        <p:spPr>
          <a:xfrm>
            <a:off x="5258160" y="1552680"/>
            <a:ext cx="3019680" cy="4495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84700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457200" y="122400"/>
            <a:ext cx="7541280" cy="12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cs-CZ" sz="3900" b="1" strike="noStrike" spc="-1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Typy lokalizace (2)</a:t>
            </a:r>
            <a:endParaRPr/>
          </a:p>
        </p:txBody>
      </p:sp>
      <p:sp>
        <p:nvSpPr>
          <p:cNvPr id="375" name="CustomShape 2"/>
          <p:cNvSpPr/>
          <p:nvPr/>
        </p:nvSpPr>
        <p:spPr>
          <a:xfrm>
            <a:off x="457200" y="1719360"/>
            <a:ext cx="8227080" cy="440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056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lang="cs-CZ" sz="2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Nezávislé na vzdálenostech (range free)</a:t>
            </a:r>
            <a:endParaRPr/>
          </a:p>
          <a:p>
            <a:pPr marL="864000" lvl="1" indent="-32184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cs-CZ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Není třeba určovat vzdálenosti přímo, místo toho používají čítač přeskoků</a:t>
            </a:r>
            <a:endParaRPr/>
          </a:p>
          <a:p>
            <a:pPr marL="864000" lvl="1" indent="-32184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cs-CZ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 výpočtu vzdáleností používají průměrné vzdálenosti mezi uzly (průměrné délky přeskoků)</a:t>
            </a:r>
            <a:endParaRPr/>
          </a:p>
          <a:p>
            <a:pPr marL="864000" lvl="1" indent="-32184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cs-CZ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Následuje geometrický výpočet umístění</a:t>
            </a:r>
            <a:endParaRPr/>
          </a:p>
          <a:p>
            <a:pPr marL="343080" indent="-34056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lang="cs-CZ" sz="2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Příklady algoritmů</a:t>
            </a:r>
            <a:endParaRPr/>
          </a:p>
          <a:p>
            <a:pPr marL="864000" lvl="1" indent="-32184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cs-CZ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Distance Vector hop (DV hop)</a:t>
            </a:r>
            <a:endParaRPr/>
          </a:p>
          <a:p>
            <a:pPr marL="864000" lvl="1" indent="-32184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cs-CZ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Centroid systém</a:t>
            </a:r>
            <a:endParaRPr/>
          </a:p>
          <a:p>
            <a:pPr marL="864000" lvl="1" indent="-32184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cs-CZ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Approximate Point in Triangulation (APIT)</a:t>
            </a:r>
            <a:endParaRPr/>
          </a:p>
        </p:txBody>
      </p:sp>
      <p:sp>
        <p:nvSpPr>
          <p:cNvPr id="376" name="CustomShape 3"/>
          <p:cNvSpPr/>
          <p:nvPr/>
        </p:nvSpPr>
        <p:spPr>
          <a:xfrm>
            <a:off x="457200" y="6248520"/>
            <a:ext cx="213120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8. 12. 2015</a:t>
            </a:r>
            <a:endParaRPr/>
          </a:p>
        </p:txBody>
      </p:sp>
      <p:sp>
        <p:nvSpPr>
          <p:cNvPr id="377" name="CustomShape 4"/>
          <p:cNvSpPr/>
          <p:nvPr/>
        </p:nvSpPr>
        <p:spPr>
          <a:xfrm>
            <a:off x="3124080" y="6248520"/>
            <a:ext cx="289296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s-CZ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Bezdrátové senzorické sítě</a:t>
            </a:r>
            <a:endParaRPr/>
          </a:p>
        </p:txBody>
      </p:sp>
      <p:sp>
        <p:nvSpPr>
          <p:cNvPr id="378" name="CustomShape 5"/>
          <p:cNvSpPr/>
          <p:nvPr/>
        </p:nvSpPr>
        <p:spPr>
          <a:xfrm>
            <a:off x="6553080" y="6248520"/>
            <a:ext cx="213120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1F3A63DD-79A4-4351-BDD2-A1E28FAB585B}" type="slidenum">
              <a:rPr lang="cs-CZ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38071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457200" y="122400"/>
            <a:ext cx="7541280" cy="12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cs-CZ" sz="3900" b="1" strike="noStrike" spc="-1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DV hop lokalizace</a:t>
            </a:r>
            <a:endParaRPr/>
          </a:p>
        </p:txBody>
      </p:sp>
      <p:sp>
        <p:nvSpPr>
          <p:cNvPr id="380" name="CustomShape 2"/>
          <p:cNvSpPr/>
          <p:nvPr/>
        </p:nvSpPr>
        <p:spPr>
          <a:xfrm>
            <a:off x="457200" y="1719360"/>
            <a:ext cx="8227080" cy="440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056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lang="cs-CZ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Kotvy vysílají jako broadcast</a:t>
            </a:r>
            <a:endParaRPr/>
          </a:p>
          <a:p>
            <a:pPr marL="432000" lvl="1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cs-CZ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Pozici a čítač přeskoků</a:t>
            </a:r>
            <a:endParaRPr/>
          </a:p>
          <a:p>
            <a:pPr marL="432000" lvl="1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cs-CZ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Přijímač registruje minimální počet přeskoků, větší ignoruje</a:t>
            </a:r>
            <a:endParaRPr/>
          </a:p>
          <a:p>
            <a:pPr marL="432000" lvl="1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cs-CZ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Vysílá paket s čítačem zvýšeným o jedna sousedům</a:t>
            </a:r>
            <a:endParaRPr/>
          </a:p>
          <a:p>
            <a:pPr marL="432000" lvl="1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cs-CZ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Tím získají informaci o počtu přeskoků ke kotvě.</a:t>
            </a:r>
            <a:endParaRPr/>
          </a:p>
          <a:p>
            <a:pPr marL="343080" indent="-34056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lang="cs-CZ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Kotva vypočte průměrnou vzdálenost mezi přeskoky HopSize a vyšle ji broadcastem do sítě</a:t>
            </a:r>
            <a:endParaRPr/>
          </a:p>
          <a:p>
            <a:pPr marL="343080" indent="-34056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lang="cs-CZ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Uzly spočítají své pozice </a:t>
            </a:r>
            <a:endParaRPr/>
          </a:p>
        </p:txBody>
      </p:sp>
      <p:sp>
        <p:nvSpPr>
          <p:cNvPr id="381" name="CustomShape 3"/>
          <p:cNvSpPr/>
          <p:nvPr/>
        </p:nvSpPr>
        <p:spPr>
          <a:xfrm>
            <a:off x="457200" y="6248520"/>
            <a:ext cx="213120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8. 12. 2015</a:t>
            </a:r>
            <a:endParaRPr/>
          </a:p>
        </p:txBody>
      </p:sp>
      <p:sp>
        <p:nvSpPr>
          <p:cNvPr id="382" name="CustomShape 4"/>
          <p:cNvSpPr/>
          <p:nvPr/>
        </p:nvSpPr>
        <p:spPr>
          <a:xfrm>
            <a:off x="3124080" y="6248520"/>
            <a:ext cx="289296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s-CZ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Bezdrátové senzorické sítě</a:t>
            </a:r>
            <a:endParaRPr/>
          </a:p>
        </p:txBody>
      </p:sp>
      <p:sp>
        <p:nvSpPr>
          <p:cNvPr id="383" name="CustomShape 5"/>
          <p:cNvSpPr/>
          <p:nvPr/>
        </p:nvSpPr>
        <p:spPr>
          <a:xfrm>
            <a:off x="6553080" y="6248520"/>
            <a:ext cx="213120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4EFFBD44-419B-45A0-BB94-A9880946FA77}" type="slidenum">
              <a:rPr lang="cs-CZ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15</a:t>
            </a:fld>
            <a:endParaRPr/>
          </a:p>
        </p:txBody>
      </p:sp>
      <p:pic>
        <p:nvPicPr>
          <p:cNvPr id="384" name="Obrázek 383"/>
          <p:cNvPicPr/>
          <p:nvPr/>
        </p:nvPicPr>
        <p:blipFill>
          <a:blip r:embed="rId3"/>
          <a:stretch/>
        </p:blipFill>
        <p:spPr>
          <a:xfrm>
            <a:off x="3888000" y="4608000"/>
            <a:ext cx="4750920" cy="1317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95351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457200" y="122400"/>
            <a:ext cx="7541280" cy="12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cs-CZ" sz="3900" b="1" strike="noStrike" spc="-1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Nezávislá na vzdálenostech</a:t>
            </a:r>
            <a:endParaRPr/>
          </a:p>
          <a:p>
            <a:pPr>
              <a:lnSpc>
                <a:spcPct val="100000"/>
              </a:lnSpc>
            </a:pPr>
            <a:r>
              <a:rPr lang="cs-CZ" sz="3900" b="1" strike="noStrike" spc="-1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Centroid algoritmus</a:t>
            </a:r>
            <a:endParaRPr/>
          </a:p>
        </p:txBody>
      </p:sp>
      <p:sp>
        <p:nvSpPr>
          <p:cNvPr id="386" name="CustomShape 2"/>
          <p:cNvSpPr/>
          <p:nvPr/>
        </p:nvSpPr>
        <p:spPr>
          <a:xfrm>
            <a:off x="457200" y="1719360"/>
            <a:ext cx="4077360" cy="440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18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cs-CZ" sz="2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Kotvy vysílají periodicky svou polohu (x,y)</a:t>
            </a:r>
            <a:endParaRPr/>
          </a:p>
          <a:p>
            <a:pPr marL="432000" indent="-3218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cs-CZ" sz="2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Uzly počítají svou polohu vzhledem ke kotvám (průměrování)</a:t>
            </a:r>
            <a:endParaRPr/>
          </a:p>
          <a:p>
            <a:pPr marL="432000" indent="-3218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cs-CZ" sz="2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Pozice uzlu je těžištěm mezi kotvami</a:t>
            </a:r>
            <a:endParaRPr/>
          </a:p>
          <a:p>
            <a:pPr marL="432000" indent="-3218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cs-CZ" sz="2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Záleží na dobrém rozložení kotev</a:t>
            </a:r>
            <a:endParaRPr/>
          </a:p>
        </p:txBody>
      </p:sp>
      <p:sp>
        <p:nvSpPr>
          <p:cNvPr id="387" name="CustomShape 3"/>
          <p:cNvSpPr/>
          <p:nvPr/>
        </p:nvSpPr>
        <p:spPr>
          <a:xfrm>
            <a:off x="457200" y="6248520"/>
            <a:ext cx="213120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8. 12. 2015</a:t>
            </a:r>
            <a:endParaRPr/>
          </a:p>
        </p:txBody>
      </p:sp>
      <p:sp>
        <p:nvSpPr>
          <p:cNvPr id="388" name="CustomShape 4"/>
          <p:cNvSpPr/>
          <p:nvPr/>
        </p:nvSpPr>
        <p:spPr>
          <a:xfrm>
            <a:off x="3124080" y="6248520"/>
            <a:ext cx="289296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s-CZ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Bezdrátové senzorické sítě</a:t>
            </a:r>
            <a:endParaRPr/>
          </a:p>
        </p:txBody>
      </p:sp>
      <p:sp>
        <p:nvSpPr>
          <p:cNvPr id="389" name="CustomShape 5"/>
          <p:cNvSpPr/>
          <p:nvPr/>
        </p:nvSpPr>
        <p:spPr>
          <a:xfrm>
            <a:off x="6553080" y="6248520"/>
            <a:ext cx="213120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558BF269-8E05-4AF7-9ACC-B4AE034AD555}" type="slidenum">
              <a:rPr lang="cs-CZ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16</a:t>
            </a:fld>
            <a:endParaRPr/>
          </a:p>
        </p:txBody>
      </p:sp>
      <p:sp>
        <p:nvSpPr>
          <p:cNvPr id="390" name="Line 6"/>
          <p:cNvSpPr/>
          <p:nvPr/>
        </p:nvSpPr>
        <p:spPr>
          <a:xfrm flipV="1">
            <a:off x="4861440" y="3921120"/>
            <a:ext cx="358920" cy="141120"/>
          </a:xfrm>
          <a:prstGeom prst="line">
            <a:avLst/>
          </a:prstGeom>
          <a:ln w="19080">
            <a:solidFill>
              <a:schemeClr val="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Line 7"/>
          <p:cNvSpPr/>
          <p:nvPr/>
        </p:nvSpPr>
        <p:spPr>
          <a:xfrm flipV="1">
            <a:off x="4752000" y="2876400"/>
            <a:ext cx="293760" cy="1185840"/>
          </a:xfrm>
          <a:prstGeom prst="line">
            <a:avLst/>
          </a:prstGeom>
          <a:ln w="19080">
            <a:solidFill>
              <a:schemeClr val="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Line 8"/>
          <p:cNvSpPr/>
          <p:nvPr/>
        </p:nvSpPr>
        <p:spPr>
          <a:xfrm>
            <a:off x="6199920" y="3181320"/>
            <a:ext cx="784080" cy="29376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Line 9"/>
          <p:cNvSpPr/>
          <p:nvPr/>
        </p:nvSpPr>
        <p:spPr>
          <a:xfrm flipV="1">
            <a:off x="6995160" y="3170160"/>
            <a:ext cx="750960" cy="29376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Line 10"/>
          <p:cNvSpPr/>
          <p:nvPr/>
        </p:nvSpPr>
        <p:spPr>
          <a:xfrm flipH="1">
            <a:off x="6852240" y="3463920"/>
            <a:ext cx="142920" cy="55548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CustomShape 11"/>
          <p:cNvSpPr/>
          <p:nvPr/>
        </p:nvSpPr>
        <p:spPr>
          <a:xfrm>
            <a:off x="5404680" y="2887920"/>
            <a:ext cx="160920" cy="160920"/>
          </a:xfrm>
          <a:prstGeom prst="ellipse">
            <a:avLst/>
          </a:prstGeom>
          <a:solidFill>
            <a:srgbClr val="00CC00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12"/>
          <p:cNvSpPr/>
          <p:nvPr/>
        </p:nvSpPr>
        <p:spPr>
          <a:xfrm>
            <a:off x="5752440" y="3497400"/>
            <a:ext cx="160920" cy="160920"/>
          </a:xfrm>
          <a:prstGeom prst="ellipse">
            <a:avLst/>
          </a:prstGeom>
          <a:solidFill>
            <a:srgbClr val="00CC00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CustomShape 13"/>
          <p:cNvSpPr/>
          <p:nvPr/>
        </p:nvSpPr>
        <p:spPr>
          <a:xfrm>
            <a:off x="6089040" y="3094200"/>
            <a:ext cx="160920" cy="160920"/>
          </a:xfrm>
          <a:prstGeom prst="ellipse">
            <a:avLst/>
          </a:prstGeom>
          <a:solidFill>
            <a:schemeClr val="hlink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8" name="CustomShape 14"/>
          <p:cNvSpPr/>
          <p:nvPr/>
        </p:nvSpPr>
        <p:spPr>
          <a:xfrm>
            <a:off x="6077880" y="3921120"/>
            <a:ext cx="160920" cy="160920"/>
          </a:xfrm>
          <a:prstGeom prst="ellipse">
            <a:avLst/>
          </a:prstGeom>
          <a:solidFill>
            <a:srgbClr val="00CC00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9" name="CustomShape 15"/>
          <p:cNvSpPr/>
          <p:nvPr/>
        </p:nvSpPr>
        <p:spPr>
          <a:xfrm>
            <a:off x="6458760" y="3595680"/>
            <a:ext cx="160920" cy="160920"/>
          </a:xfrm>
          <a:prstGeom prst="ellipse">
            <a:avLst/>
          </a:prstGeom>
          <a:solidFill>
            <a:srgbClr val="00CC00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0" name="CustomShape 16"/>
          <p:cNvSpPr/>
          <p:nvPr/>
        </p:nvSpPr>
        <p:spPr>
          <a:xfrm>
            <a:off x="6415920" y="2898720"/>
            <a:ext cx="160920" cy="160920"/>
          </a:xfrm>
          <a:prstGeom prst="ellipse">
            <a:avLst/>
          </a:prstGeom>
          <a:solidFill>
            <a:srgbClr val="00CC00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1" name="CustomShape 17"/>
          <p:cNvSpPr/>
          <p:nvPr/>
        </p:nvSpPr>
        <p:spPr>
          <a:xfrm>
            <a:off x="6927120" y="3387960"/>
            <a:ext cx="160920" cy="160920"/>
          </a:xfrm>
          <a:prstGeom prst="ellipse">
            <a:avLst/>
          </a:prstGeom>
          <a:solidFill>
            <a:srgbClr val="FFFF00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2" name="CustomShape 18"/>
          <p:cNvSpPr/>
          <p:nvPr/>
        </p:nvSpPr>
        <p:spPr>
          <a:xfrm>
            <a:off x="6774840" y="2865600"/>
            <a:ext cx="160920" cy="160920"/>
          </a:xfrm>
          <a:prstGeom prst="ellipse">
            <a:avLst/>
          </a:prstGeom>
          <a:solidFill>
            <a:srgbClr val="00CC00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3" name="CustomShape 19"/>
          <p:cNvSpPr/>
          <p:nvPr/>
        </p:nvSpPr>
        <p:spPr>
          <a:xfrm>
            <a:off x="6678000" y="3159360"/>
            <a:ext cx="160920" cy="160920"/>
          </a:xfrm>
          <a:prstGeom prst="ellipse">
            <a:avLst/>
          </a:prstGeom>
          <a:solidFill>
            <a:srgbClr val="00CC00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4" name="CustomShape 20"/>
          <p:cNvSpPr/>
          <p:nvPr/>
        </p:nvSpPr>
        <p:spPr>
          <a:xfrm>
            <a:off x="7200000" y="2713320"/>
            <a:ext cx="160920" cy="160920"/>
          </a:xfrm>
          <a:prstGeom prst="ellipse">
            <a:avLst/>
          </a:prstGeom>
          <a:solidFill>
            <a:srgbClr val="00CC00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" name="CustomShape 21"/>
          <p:cNvSpPr/>
          <p:nvPr/>
        </p:nvSpPr>
        <p:spPr>
          <a:xfrm>
            <a:off x="7242840" y="3746520"/>
            <a:ext cx="160920" cy="160920"/>
          </a:xfrm>
          <a:prstGeom prst="ellipse">
            <a:avLst/>
          </a:prstGeom>
          <a:solidFill>
            <a:srgbClr val="00CC00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6" name="CustomShape 22"/>
          <p:cNvSpPr/>
          <p:nvPr/>
        </p:nvSpPr>
        <p:spPr>
          <a:xfrm>
            <a:off x="7678080" y="3103560"/>
            <a:ext cx="160920" cy="160920"/>
          </a:xfrm>
          <a:prstGeom prst="ellipse">
            <a:avLst/>
          </a:prstGeom>
          <a:solidFill>
            <a:schemeClr val="hlink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7" name="CustomShape 23"/>
          <p:cNvSpPr/>
          <p:nvPr/>
        </p:nvSpPr>
        <p:spPr>
          <a:xfrm>
            <a:off x="7962120" y="3551400"/>
            <a:ext cx="160920" cy="160920"/>
          </a:xfrm>
          <a:prstGeom prst="ellipse">
            <a:avLst/>
          </a:prstGeom>
          <a:solidFill>
            <a:srgbClr val="00CC00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8" name="CustomShape 24"/>
          <p:cNvSpPr/>
          <p:nvPr/>
        </p:nvSpPr>
        <p:spPr>
          <a:xfrm>
            <a:off x="5730120" y="3703680"/>
            <a:ext cx="160920" cy="160920"/>
          </a:xfrm>
          <a:prstGeom prst="ellipse">
            <a:avLst/>
          </a:prstGeom>
          <a:solidFill>
            <a:srgbClr val="00CC00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9" name="CustomShape 25"/>
          <p:cNvSpPr/>
          <p:nvPr/>
        </p:nvSpPr>
        <p:spPr>
          <a:xfrm>
            <a:off x="5141160" y="3409920"/>
            <a:ext cx="160920" cy="160920"/>
          </a:xfrm>
          <a:prstGeom prst="ellipse">
            <a:avLst/>
          </a:prstGeom>
          <a:solidFill>
            <a:srgbClr val="00CC00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0" name="CustomShape 26"/>
          <p:cNvSpPr/>
          <p:nvPr/>
        </p:nvSpPr>
        <p:spPr>
          <a:xfrm>
            <a:off x="5217480" y="3802320"/>
            <a:ext cx="160920" cy="160920"/>
          </a:xfrm>
          <a:prstGeom prst="ellipse">
            <a:avLst/>
          </a:prstGeom>
          <a:solidFill>
            <a:schemeClr val="hlink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1" name="CustomShape 27"/>
          <p:cNvSpPr/>
          <p:nvPr/>
        </p:nvSpPr>
        <p:spPr>
          <a:xfrm>
            <a:off x="5826960" y="2637000"/>
            <a:ext cx="160920" cy="160920"/>
          </a:xfrm>
          <a:prstGeom prst="ellipse">
            <a:avLst/>
          </a:prstGeom>
          <a:solidFill>
            <a:srgbClr val="00CC00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2" name="CustomShape 28"/>
          <p:cNvSpPr/>
          <p:nvPr/>
        </p:nvSpPr>
        <p:spPr>
          <a:xfrm>
            <a:off x="5490360" y="4084920"/>
            <a:ext cx="160920" cy="160920"/>
          </a:xfrm>
          <a:prstGeom prst="ellipse">
            <a:avLst/>
          </a:prstGeom>
          <a:solidFill>
            <a:srgbClr val="00CC00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3" name="CustomShape 29"/>
          <p:cNvSpPr/>
          <p:nvPr/>
        </p:nvSpPr>
        <p:spPr>
          <a:xfrm>
            <a:off x="6753960" y="3954600"/>
            <a:ext cx="160920" cy="160920"/>
          </a:xfrm>
          <a:prstGeom prst="ellipse">
            <a:avLst/>
          </a:prstGeom>
          <a:solidFill>
            <a:schemeClr val="hlink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4" name="CustomShape 30"/>
          <p:cNvSpPr/>
          <p:nvPr/>
        </p:nvSpPr>
        <p:spPr>
          <a:xfrm>
            <a:off x="7666920" y="3976920"/>
            <a:ext cx="160920" cy="160920"/>
          </a:xfrm>
          <a:prstGeom prst="ellipse">
            <a:avLst/>
          </a:prstGeom>
          <a:solidFill>
            <a:srgbClr val="00CC00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5" name="CustomShape 31"/>
          <p:cNvSpPr/>
          <p:nvPr/>
        </p:nvSpPr>
        <p:spPr>
          <a:xfrm>
            <a:off x="7809840" y="2691000"/>
            <a:ext cx="160920" cy="160920"/>
          </a:xfrm>
          <a:prstGeom prst="ellipse">
            <a:avLst/>
          </a:prstGeom>
          <a:solidFill>
            <a:srgbClr val="00CC00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6" name="CustomShape 32"/>
          <p:cNvSpPr/>
          <p:nvPr/>
        </p:nvSpPr>
        <p:spPr>
          <a:xfrm>
            <a:off x="8157240" y="3986280"/>
            <a:ext cx="160920" cy="160920"/>
          </a:xfrm>
          <a:prstGeom prst="ellipse">
            <a:avLst/>
          </a:prstGeom>
          <a:solidFill>
            <a:schemeClr val="hlink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7" name="CustomShape 33"/>
          <p:cNvSpPr/>
          <p:nvPr/>
        </p:nvSpPr>
        <p:spPr>
          <a:xfrm>
            <a:off x="6447600" y="4259520"/>
            <a:ext cx="160920" cy="160920"/>
          </a:xfrm>
          <a:prstGeom prst="ellipse">
            <a:avLst/>
          </a:prstGeom>
          <a:solidFill>
            <a:srgbClr val="00CC00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8" name="CustomShape 34"/>
          <p:cNvSpPr/>
          <p:nvPr/>
        </p:nvSpPr>
        <p:spPr>
          <a:xfrm>
            <a:off x="7200000" y="4051440"/>
            <a:ext cx="160920" cy="160920"/>
          </a:xfrm>
          <a:prstGeom prst="ellipse">
            <a:avLst/>
          </a:prstGeom>
          <a:solidFill>
            <a:srgbClr val="00CC00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9" name="CustomShape 35"/>
          <p:cNvSpPr/>
          <p:nvPr/>
        </p:nvSpPr>
        <p:spPr>
          <a:xfrm>
            <a:off x="5815800" y="4203720"/>
            <a:ext cx="160920" cy="160920"/>
          </a:xfrm>
          <a:prstGeom prst="ellipse">
            <a:avLst/>
          </a:prstGeom>
          <a:solidFill>
            <a:srgbClr val="00CC00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0" name="CustomShape 36"/>
          <p:cNvSpPr/>
          <p:nvPr/>
        </p:nvSpPr>
        <p:spPr>
          <a:xfrm>
            <a:off x="4979160" y="2789280"/>
            <a:ext cx="160920" cy="160920"/>
          </a:xfrm>
          <a:prstGeom prst="ellipse">
            <a:avLst/>
          </a:prstGeom>
          <a:solidFill>
            <a:schemeClr val="hlink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1" name="CustomShape 37"/>
          <p:cNvSpPr/>
          <p:nvPr/>
        </p:nvSpPr>
        <p:spPr>
          <a:xfrm>
            <a:off x="8146440" y="3127320"/>
            <a:ext cx="160920" cy="160920"/>
          </a:xfrm>
          <a:prstGeom prst="ellipse">
            <a:avLst/>
          </a:prstGeom>
          <a:solidFill>
            <a:srgbClr val="00CC00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2" name="CustomShape 38"/>
          <p:cNvSpPr/>
          <p:nvPr/>
        </p:nvSpPr>
        <p:spPr>
          <a:xfrm>
            <a:off x="7438320" y="3365640"/>
            <a:ext cx="160920" cy="160920"/>
          </a:xfrm>
          <a:prstGeom prst="ellipse">
            <a:avLst/>
          </a:prstGeom>
          <a:solidFill>
            <a:srgbClr val="00CC00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3" name="CustomShape 39"/>
          <p:cNvSpPr/>
          <p:nvPr/>
        </p:nvSpPr>
        <p:spPr>
          <a:xfrm>
            <a:off x="4392000" y="5412240"/>
            <a:ext cx="892080" cy="33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s-CZ" sz="160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Anchors</a:t>
            </a:r>
            <a:endParaRPr/>
          </a:p>
        </p:txBody>
      </p:sp>
      <p:sp>
        <p:nvSpPr>
          <p:cNvPr id="424" name="CustomShape 40"/>
          <p:cNvSpPr/>
          <p:nvPr/>
        </p:nvSpPr>
        <p:spPr>
          <a:xfrm>
            <a:off x="5958720" y="2448000"/>
            <a:ext cx="2045520" cy="2045520"/>
          </a:xfrm>
          <a:prstGeom prst="ellipse">
            <a:avLst/>
          </a:prstGeom>
          <a:noFill/>
          <a:ln w="19080">
            <a:solidFill>
              <a:srgbClr val="FF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0927188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457200" y="122400"/>
            <a:ext cx="7541280" cy="12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cs-CZ" sz="3900" b="1" strike="noStrike" spc="-1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Nezávislé na vzdálenostech</a:t>
            </a:r>
            <a:endParaRPr/>
          </a:p>
          <a:p>
            <a:pPr>
              <a:lnSpc>
                <a:spcPct val="100000"/>
              </a:lnSpc>
            </a:pPr>
            <a:r>
              <a:rPr lang="cs-CZ" sz="3900" b="1" strike="noStrike" spc="-1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APIT algorithm</a:t>
            </a:r>
            <a:endParaRPr/>
          </a:p>
        </p:txBody>
      </p:sp>
      <p:sp>
        <p:nvSpPr>
          <p:cNvPr id="426" name="CustomShape 2"/>
          <p:cNvSpPr/>
          <p:nvPr/>
        </p:nvSpPr>
        <p:spPr>
          <a:xfrm>
            <a:off x="457200" y="1719360"/>
            <a:ext cx="4148640" cy="440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18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cs-CZ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APIT – Point In Triangulation Test</a:t>
            </a:r>
            <a:endParaRPr/>
          </a:p>
          <a:p>
            <a:pPr marL="432000" indent="-3218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cs-CZ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Předpoklad: oblast je uzavřena heterogenními uzly</a:t>
            </a:r>
            <a:endParaRPr/>
          </a:p>
          <a:p>
            <a:pPr marL="432000" indent="-3218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cs-CZ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Kotevní uzly vybaveny výkonnými vysílači</a:t>
            </a:r>
            <a:endParaRPr/>
          </a:p>
          <a:p>
            <a:pPr marL="432000" indent="-3218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cs-CZ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Informace o umístění získaná z GPS</a:t>
            </a:r>
            <a:endParaRPr/>
          </a:p>
          <a:p>
            <a:pPr marL="432000" indent="-3218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cs-CZ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Odhad umístění na základě určení oblastí</a:t>
            </a:r>
            <a:endParaRPr/>
          </a:p>
          <a:p>
            <a:pPr marL="432000" indent="-3218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cs-CZ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Lokalizace podle umístění bodu uvnitř nebo vně trojúhelníků tvořených kotvami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27" name="CustomShape 3"/>
          <p:cNvSpPr/>
          <p:nvPr/>
        </p:nvSpPr>
        <p:spPr>
          <a:xfrm>
            <a:off x="457200" y="6248520"/>
            <a:ext cx="213120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8. 12. 2015</a:t>
            </a:r>
            <a:endParaRPr/>
          </a:p>
        </p:txBody>
      </p:sp>
      <p:sp>
        <p:nvSpPr>
          <p:cNvPr id="428" name="CustomShape 4"/>
          <p:cNvSpPr/>
          <p:nvPr/>
        </p:nvSpPr>
        <p:spPr>
          <a:xfrm>
            <a:off x="3124080" y="6248520"/>
            <a:ext cx="289296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s-CZ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Bezdrátové senzorické sítě</a:t>
            </a:r>
            <a:endParaRPr/>
          </a:p>
        </p:txBody>
      </p:sp>
      <p:sp>
        <p:nvSpPr>
          <p:cNvPr id="429" name="CustomShape 5"/>
          <p:cNvSpPr/>
          <p:nvPr/>
        </p:nvSpPr>
        <p:spPr>
          <a:xfrm>
            <a:off x="6553080" y="6248520"/>
            <a:ext cx="213120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3210E996-B267-4421-94AD-C39E69704FF4}" type="slidenum">
              <a:rPr lang="cs-CZ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17</a:t>
            </a:fld>
            <a:endParaRPr/>
          </a:p>
        </p:txBody>
      </p:sp>
      <p:sp>
        <p:nvSpPr>
          <p:cNvPr id="430" name="CustomShape 6"/>
          <p:cNvSpPr/>
          <p:nvPr/>
        </p:nvSpPr>
        <p:spPr>
          <a:xfrm>
            <a:off x="6665400" y="1870200"/>
            <a:ext cx="149760" cy="14976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1" name="CustomShape 7"/>
          <p:cNvSpPr/>
          <p:nvPr/>
        </p:nvSpPr>
        <p:spPr>
          <a:xfrm>
            <a:off x="5446080" y="2708280"/>
            <a:ext cx="149760" cy="14976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2" name="CustomShape 8"/>
          <p:cNvSpPr/>
          <p:nvPr/>
        </p:nvSpPr>
        <p:spPr>
          <a:xfrm>
            <a:off x="5446080" y="4003560"/>
            <a:ext cx="149760" cy="14976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3" name="CustomShape 9"/>
          <p:cNvSpPr/>
          <p:nvPr/>
        </p:nvSpPr>
        <p:spPr>
          <a:xfrm>
            <a:off x="5827320" y="5680080"/>
            <a:ext cx="149760" cy="14976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4" name="CustomShape 10"/>
          <p:cNvSpPr/>
          <p:nvPr/>
        </p:nvSpPr>
        <p:spPr>
          <a:xfrm>
            <a:off x="8113320" y="5680080"/>
            <a:ext cx="149760" cy="14976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CustomShape 11"/>
          <p:cNvSpPr/>
          <p:nvPr/>
        </p:nvSpPr>
        <p:spPr>
          <a:xfrm>
            <a:off x="8646480" y="4003560"/>
            <a:ext cx="149760" cy="14976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6" name="CustomShape 12"/>
          <p:cNvSpPr/>
          <p:nvPr/>
        </p:nvSpPr>
        <p:spPr>
          <a:xfrm>
            <a:off x="7808400" y="2174760"/>
            <a:ext cx="149760" cy="14976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7" name="CustomShape 13"/>
          <p:cNvSpPr/>
          <p:nvPr/>
        </p:nvSpPr>
        <p:spPr>
          <a:xfrm>
            <a:off x="5598720" y="4765680"/>
            <a:ext cx="149760" cy="14976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14"/>
          <p:cNvSpPr/>
          <p:nvPr/>
        </p:nvSpPr>
        <p:spPr>
          <a:xfrm>
            <a:off x="6894000" y="3394080"/>
            <a:ext cx="149760" cy="149760"/>
          </a:xfrm>
          <a:prstGeom prst="ellipse">
            <a:avLst/>
          </a:prstGeom>
          <a:solidFill>
            <a:schemeClr val="hlink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9" name="CustomShape 15"/>
          <p:cNvSpPr/>
          <p:nvPr/>
        </p:nvSpPr>
        <p:spPr>
          <a:xfrm>
            <a:off x="5903280" y="2022480"/>
            <a:ext cx="2283480" cy="3731400"/>
          </a:xfrm>
          <a:prstGeom prst="triangle">
            <a:avLst>
              <a:gd name="adj" fmla="val 36944"/>
            </a:avLst>
          </a:prstGeom>
          <a:solidFill>
            <a:schemeClr val="accent1">
              <a:alpha val="14999"/>
            </a:schemeClr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0" name="CustomShape 16"/>
          <p:cNvSpPr/>
          <p:nvPr/>
        </p:nvSpPr>
        <p:spPr>
          <a:xfrm>
            <a:off x="5522400" y="2784600"/>
            <a:ext cx="3197880" cy="1292760"/>
          </a:xfrm>
          <a:prstGeom prst="rtTriangle">
            <a:avLst/>
          </a:prstGeom>
          <a:solidFill>
            <a:schemeClr val="accent2">
              <a:alpha val="25000"/>
            </a:schemeClr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1" name="CustomShape 17"/>
          <p:cNvSpPr/>
          <p:nvPr/>
        </p:nvSpPr>
        <p:spPr>
          <a:xfrm>
            <a:off x="5903280" y="2022480"/>
            <a:ext cx="149760" cy="14976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CustomShape 18"/>
          <p:cNvSpPr/>
          <p:nvPr/>
        </p:nvSpPr>
        <p:spPr>
          <a:xfrm>
            <a:off x="8113320" y="3089160"/>
            <a:ext cx="149760" cy="14976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" name="CustomShape 19"/>
          <p:cNvSpPr/>
          <p:nvPr/>
        </p:nvSpPr>
        <p:spPr>
          <a:xfrm>
            <a:off x="8494200" y="2479680"/>
            <a:ext cx="149760" cy="14976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CustomShape 20"/>
          <p:cNvSpPr/>
          <p:nvPr/>
        </p:nvSpPr>
        <p:spPr>
          <a:xfrm>
            <a:off x="8494200" y="3622680"/>
            <a:ext cx="149760" cy="14976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5" name="CustomShape 21"/>
          <p:cNvSpPr/>
          <p:nvPr/>
        </p:nvSpPr>
        <p:spPr>
          <a:xfrm>
            <a:off x="4608000" y="4079880"/>
            <a:ext cx="149760" cy="14976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" name="CustomShape 22"/>
          <p:cNvSpPr/>
          <p:nvPr/>
        </p:nvSpPr>
        <p:spPr>
          <a:xfrm>
            <a:off x="8341920" y="5070600"/>
            <a:ext cx="149760" cy="14976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7" name="CustomShape 23"/>
          <p:cNvSpPr/>
          <p:nvPr/>
        </p:nvSpPr>
        <p:spPr>
          <a:xfrm>
            <a:off x="6284520" y="3317760"/>
            <a:ext cx="1140480" cy="759600"/>
          </a:xfrm>
          <a:custGeom>
            <a:avLst/>
            <a:gdLst/>
            <a:ahLst/>
            <a:cxnLst/>
            <a:rect l="l" t="t" r="r" b="b"/>
            <a:pathLst>
              <a:path w="720" h="480">
                <a:moveTo>
                  <a:pt x="336" y="0"/>
                </a:moveTo>
                <a:lnTo>
                  <a:pt x="624" y="96"/>
                </a:lnTo>
                <a:lnTo>
                  <a:pt x="720" y="336"/>
                </a:lnTo>
                <a:lnTo>
                  <a:pt x="624" y="480"/>
                </a:lnTo>
                <a:lnTo>
                  <a:pt x="0" y="480"/>
                </a:lnTo>
                <a:lnTo>
                  <a:pt x="96" y="96"/>
                </a:lnTo>
                <a:lnTo>
                  <a:pt x="336" y="0"/>
                </a:lnTo>
                <a:close/>
              </a:path>
            </a:pathLst>
          </a:custGeom>
          <a:noFill/>
          <a:ln w="3168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8" name="CustomShape 24"/>
          <p:cNvSpPr/>
          <p:nvPr/>
        </p:nvSpPr>
        <p:spPr>
          <a:xfrm>
            <a:off x="6665400" y="4156200"/>
            <a:ext cx="454680" cy="683280"/>
          </a:xfrm>
          <a:prstGeom prst="upArrow">
            <a:avLst>
              <a:gd name="adj1" fmla="val 50000"/>
              <a:gd name="adj2" fmla="val 37500"/>
            </a:avLst>
          </a:prstGeom>
          <a:solidFill>
            <a:schemeClr val="accent2">
              <a:alpha val="25000"/>
            </a:schemeClr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9" name="CustomShape 25"/>
          <p:cNvSpPr/>
          <p:nvPr/>
        </p:nvSpPr>
        <p:spPr>
          <a:xfrm>
            <a:off x="6131880" y="4765680"/>
            <a:ext cx="1597680" cy="63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s-CZ" sz="180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ahoma"/>
                <a:ea typeface="宋体"/>
              </a:rPr>
              <a:t>Estimated Location</a:t>
            </a:r>
            <a:endParaRPr/>
          </a:p>
        </p:txBody>
      </p:sp>
      <p:sp>
        <p:nvSpPr>
          <p:cNvPr id="450" name="CustomShape 26"/>
          <p:cNvSpPr/>
          <p:nvPr/>
        </p:nvSpPr>
        <p:spPr>
          <a:xfrm>
            <a:off x="6894000" y="3165480"/>
            <a:ext cx="3024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s-CZ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宋体"/>
              </a:rPr>
              <a:t>A</a:t>
            </a:r>
            <a:endParaRPr/>
          </a:p>
        </p:txBody>
      </p:sp>
      <p:sp>
        <p:nvSpPr>
          <p:cNvPr id="451" name="CustomShape 27"/>
          <p:cNvSpPr/>
          <p:nvPr/>
        </p:nvSpPr>
        <p:spPr>
          <a:xfrm>
            <a:off x="6589080" y="3622680"/>
            <a:ext cx="73800" cy="14976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2" name="CustomShape 28"/>
          <p:cNvSpPr/>
          <p:nvPr/>
        </p:nvSpPr>
        <p:spPr>
          <a:xfrm>
            <a:off x="6741720" y="3774960"/>
            <a:ext cx="73800" cy="14976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3" name="CustomShape 29"/>
          <p:cNvSpPr/>
          <p:nvPr/>
        </p:nvSpPr>
        <p:spPr>
          <a:xfrm>
            <a:off x="6970320" y="3622680"/>
            <a:ext cx="73800" cy="14976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4" name="CustomShape 30"/>
          <p:cNvSpPr/>
          <p:nvPr/>
        </p:nvSpPr>
        <p:spPr>
          <a:xfrm>
            <a:off x="7198920" y="3699000"/>
            <a:ext cx="73800" cy="14976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5" name="Line 31"/>
          <p:cNvSpPr/>
          <p:nvPr/>
        </p:nvSpPr>
        <p:spPr>
          <a:xfrm>
            <a:off x="5979600" y="2098440"/>
            <a:ext cx="1828800" cy="2286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6" name="Line 32"/>
          <p:cNvSpPr/>
          <p:nvPr/>
        </p:nvSpPr>
        <p:spPr>
          <a:xfrm flipV="1">
            <a:off x="6055560" y="1946160"/>
            <a:ext cx="685800" cy="1522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7" name="Line 33"/>
          <p:cNvSpPr/>
          <p:nvPr/>
        </p:nvSpPr>
        <p:spPr>
          <a:xfrm>
            <a:off x="6817680" y="1946160"/>
            <a:ext cx="1066680" cy="3808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8936263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CustomShape 1"/>
          <p:cNvSpPr/>
          <p:nvPr/>
        </p:nvSpPr>
        <p:spPr>
          <a:xfrm>
            <a:off x="457200" y="122400"/>
            <a:ext cx="7541280" cy="12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cs-CZ" sz="3900" b="1" strike="noStrike" spc="-1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APIT algoritmus</a:t>
            </a:r>
            <a:endParaRPr/>
          </a:p>
        </p:txBody>
      </p:sp>
      <p:sp>
        <p:nvSpPr>
          <p:cNvPr id="459" name="CustomShape 2"/>
          <p:cNvSpPr/>
          <p:nvPr/>
        </p:nvSpPr>
        <p:spPr>
          <a:xfrm>
            <a:off x="457200" y="6248520"/>
            <a:ext cx="213120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8. 12. 2015</a:t>
            </a:r>
            <a:endParaRPr/>
          </a:p>
        </p:txBody>
      </p:sp>
      <p:sp>
        <p:nvSpPr>
          <p:cNvPr id="460" name="CustomShape 3"/>
          <p:cNvSpPr/>
          <p:nvPr/>
        </p:nvSpPr>
        <p:spPr>
          <a:xfrm>
            <a:off x="3124080" y="6248520"/>
            <a:ext cx="289296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s-CZ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Bezdrátové senzorické sítě</a:t>
            </a:r>
            <a:endParaRPr/>
          </a:p>
        </p:txBody>
      </p:sp>
      <p:sp>
        <p:nvSpPr>
          <p:cNvPr id="461" name="CustomShape 4"/>
          <p:cNvSpPr/>
          <p:nvPr/>
        </p:nvSpPr>
        <p:spPr>
          <a:xfrm>
            <a:off x="6553080" y="6248520"/>
            <a:ext cx="213120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D505D113-4110-4117-B167-2511D0D50C65}" type="slidenum">
              <a:rPr lang="cs-CZ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18</a:t>
            </a:fld>
            <a:endParaRPr/>
          </a:p>
        </p:txBody>
      </p:sp>
      <p:pic>
        <p:nvPicPr>
          <p:cNvPr id="462" name="Obrázek 461"/>
          <p:cNvPicPr/>
          <p:nvPr/>
        </p:nvPicPr>
        <p:blipFill>
          <a:blip r:embed="rId3"/>
          <a:stretch/>
        </p:blipFill>
        <p:spPr>
          <a:xfrm>
            <a:off x="792000" y="2114280"/>
            <a:ext cx="3915000" cy="2060280"/>
          </a:xfrm>
          <a:prstGeom prst="rect">
            <a:avLst/>
          </a:prstGeom>
          <a:ln>
            <a:noFill/>
          </a:ln>
        </p:spPr>
      </p:pic>
      <p:pic>
        <p:nvPicPr>
          <p:cNvPr id="463" name="Obrázek 462"/>
          <p:cNvPicPr/>
          <p:nvPr/>
        </p:nvPicPr>
        <p:blipFill>
          <a:blip r:embed="rId4"/>
          <a:stretch/>
        </p:blipFill>
        <p:spPr>
          <a:xfrm>
            <a:off x="4392000" y="4032000"/>
            <a:ext cx="3947400" cy="1930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44573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CustomShape 1"/>
          <p:cNvSpPr/>
          <p:nvPr/>
        </p:nvSpPr>
        <p:spPr>
          <a:xfrm>
            <a:off x="457200" y="122400"/>
            <a:ext cx="7541280" cy="12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cs-CZ" sz="3900" b="1" strike="noStrike" spc="-1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PIT předpoklady</a:t>
            </a:r>
            <a:endParaRPr/>
          </a:p>
        </p:txBody>
      </p:sp>
      <p:sp>
        <p:nvSpPr>
          <p:cNvPr id="465" name="CustomShape 2"/>
          <p:cNvSpPr/>
          <p:nvPr/>
        </p:nvSpPr>
        <p:spPr>
          <a:xfrm>
            <a:off x="457200" y="1719360"/>
            <a:ext cx="8227080" cy="440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18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cs-CZ" sz="3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Existence malého procenta uzlů – kotev se známým umístěním (1 až 2 %)</a:t>
            </a:r>
            <a:endParaRPr/>
          </a:p>
          <a:p>
            <a:pPr marL="432000" indent="-3218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cs-CZ" sz="3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Velký rozsah kotevních vysílačů (10x více než WSN uzlů)</a:t>
            </a:r>
            <a:endParaRPr/>
          </a:p>
          <a:p>
            <a:pPr marL="432000" indent="-3218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cs-CZ" sz="3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Každý uzel musí rozpoznat, je-li k dané kotvě blíž než jeho bezprostřední sousedé.</a:t>
            </a:r>
            <a:endParaRPr/>
          </a:p>
        </p:txBody>
      </p:sp>
      <p:sp>
        <p:nvSpPr>
          <p:cNvPr id="466" name="CustomShape 3"/>
          <p:cNvSpPr/>
          <p:nvPr/>
        </p:nvSpPr>
        <p:spPr>
          <a:xfrm>
            <a:off x="457200" y="6248520"/>
            <a:ext cx="213120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8. 12. 2015</a:t>
            </a:r>
            <a:endParaRPr/>
          </a:p>
        </p:txBody>
      </p:sp>
      <p:sp>
        <p:nvSpPr>
          <p:cNvPr id="467" name="CustomShape 4"/>
          <p:cNvSpPr/>
          <p:nvPr/>
        </p:nvSpPr>
        <p:spPr>
          <a:xfrm>
            <a:off x="3124080" y="6248520"/>
            <a:ext cx="289296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s-CZ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Bezdrátové senzorické sítě</a:t>
            </a:r>
            <a:endParaRPr/>
          </a:p>
        </p:txBody>
      </p:sp>
      <p:sp>
        <p:nvSpPr>
          <p:cNvPr id="468" name="CustomShape 5"/>
          <p:cNvSpPr/>
          <p:nvPr/>
        </p:nvSpPr>
        <p:spPr>
          <a:xfrm>
            <a:off x="6553080" y="6248520"/>
            <a:ext cx="213120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4674BF07-14CB-41D9-AD3F-AEDF49EE876A}" type="slidenum">
              <a:rPr lang="cs-CZ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13872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457200" y="122400"/>
            <a:ext cx="7541280" cy="12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cs-CZ" sz="3900" b="1" strike="noStrike" spc="-1" dirty="0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Lokalizace</a:t>
            </a:r>
            <a:endParaRPr dirty="0"/>
          </a:p>
        </p:txBody>
      </p:sp>
      <p:sp>
        <p:nvSpPr>
          <p:cNvPr id="279" name="CustomShape 2"/>
          <p:cNvSpPr/>
          <p:nvPr/>
        </p:nvSpPr>
        <p:spPr>
          <a:xfrm>
            <a:off x="433080" y="1719360"/>
            <a:ext cx="8227080" cy="440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056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lang="cs-CZ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Jeden z nejzákladnějších problémů</a:t>
            </a:r>
            <a:endParaRPr/>
          </a:p>
          <a:p>
            <a:pPr marL="343080" indent="-34056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lang="cs-CZ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Jeden z nejsložitějších</a:t>
            </a:r>
            <a:endParaRPr/>
          </a:p>
          <a:p>
            <a:pPr marL="343080" indent="-34056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lang="cs-CZ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Jeden z nejsledovanějších</a:t>
            </a:r>
            <a:endParaRPr/>
          </a:p>
          <a:p>
            <a:pPr marL="343080" indent="-34056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lang="cs-CZ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Lokalizace s mnoha parametry a požadavky</a:t>
            </a:r>
            <a:endParaRPr/>
          </a:p>
          <a:p>
            <a:pPr marL="343080" indent="-34056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lang="cs-CZ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Dobře řešitelná za určitých podmínek</a:t>
            </a:r>
            <a:endParaRPr/>
          </a:p>
          <a:p>
            <a:pPr marL="343080" indent="-34056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lang="cs-CZ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  <a:p>
            <a:pPr marL="343080" indent="-34056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lang="cs-CZ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Triangulace – měření úhlů (Angle of Arrival - AoA)</a:t>
            </a:r>
            <a:endParaRPr/>
          </a:p>
          <a:p>
            <a:pPr marL="343080" indent="-34056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lang="cs-CZ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Trilaterace – geometrický výpočet na základě vzdáleností od pevného bodu (RSSI)</a:t>
            </a:r>
            <a:endParaRPr/>
          </a:p>
          <a:p>
            <a:pPr marL="343080" indent="-34056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lang="cs-CZ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Multilaterace – měření času vzniku událostí – striktní časová synchronizace (Time Difference of Arrival - TDoA)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0" name="CustomShape 3"/>
          <p:cNvSpPr/>
          <p:nvPr/>
        </p:nvSpPr>
        <p:spPr>
          <a:xfrm>
            <a:off x="457200" y="6248520"/>
            <a:ext cx="213120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8. 12. 2015</a:t>
            </a:r>
            <a:endParaRPr/>
          </a:p>
        </p:txBody>
      </p:sp>
      <p:sp>
        <p:nvSpPr>
          <p:cNvPr id="281" name="CustomShape 4"/>
          <p:cNvSpPr/>
          <p:nvPr/>
        </p:nvSpPr>
        <p:spPr>
          <a:xfrm>
            <a:off x="3124080" y="6248520"/>
            <a:ext cx="289296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s-CZ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Bezdrátové senzorické sítě</a:t>
            </a:r>
            <a:endParaRPr/>
          </a:p>
        </p:txBody>
      </p:sp>
      <p:sp>
        <p:nvSpPr>
          <p:cNvPr id="282" name="CustomShape 5"/>
          <p:cNvSpPr/>
          <p:nvPr/>
        </p:nvSpPr>
        <p:spPr>
          <a:xfrm>
            <a:off x="6553080" y="6248520"/>
            <a:ext cx="213120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F085A060-625F-4832-9219-2F93EDE29067}" type="slidenum">
              <a:rPr lang="cs-CZ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40885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CustomShape 1"/>
          <p:cNvSpPr/>
          <p:nvPr/>
        </p:nvSpPr>
        <p:spPr>
          <a:xfrm>
            <a:off x="457200" y="122400"/>
            <a:ext cx="7541280" cy="12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cs-CZ" sz="3900" b="1" strike="noStrike" spc="-1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PIT výsledky</a:t>
            </a:r>
            <a:endParaRPr/>
          </a:p>
        </p:txBody>
      </p:sp>
      <p:sp>
        <p:nvSpPr>
          <p:cNvPr id="470" name="CustomShape 2"/>
          <p:cNvSpPr/>
          <p:nvPr/>
        </p:nvSpPr>
        <p:spPr>
          <a:xfrm>
            <a:off x="457200" y="1719360"/>
            <a:ext cx="8227080" cy="440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18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cs-CZ" sz="3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Dobře funguje </a:t>
            </a:r>
            <a:endParaRPr/>
          </a:p>
          <a:p>
            <a:pPr marL="864000" lvl="1" indent="-32184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cs-CZ" sz="2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Nepravidelné sítě</a:t>
            </a:r>
            <a:endParaRPr/>
          </a:p>
          <a:p>
            <a:pPr marL="864000" lvl="1" indent="-32184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cs-CZ" sz="2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Náhodné umístění uzlů</a:t>
            </a:r>
            <a:endParaRPr/>
          </a:p>
          <a:p>
            <a:pPr marL="864000" lvl="1" indent="-32184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cs-CZ" sz="2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Velký počet uzlů (&gt;1000)</a:t>
            </a:r>
            <a:endParaRPr/>
          </a:p>
          <a:p>
            <a:pPr marL="432000" indent="-3218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cs-CZ" sz="3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Nízká režie</a:t>
            </a:r>
            <a:endParaRPr/>
          </a:p>
          <a:p>
            <a:pPr marL="864000" lvl="1" indent="-32184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cs-CZ" sz="2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Asi 2500 zpráv pro APIT</a:t>
            </a:r>
            <a:endParaRPr/>
          </a:p>
          <a:p>
            <a:pPr marL="864000" lvl="1" indent="-32184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cs-CZ" sz="2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Asi 25000 zpráv pro </a:t>
            </a:r>
            <a:r>
              <a:rPr lang="cs-CZ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Amorphous</a:t>
            </a:r>
            <a:endParaRPr/>
          </a:p>
          <a:p>
            <a:pPr marL="432000" indent="-3218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cs-CZ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cs-CZ" sz="3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</p:txBody>
      </p:sp>
      <p:sp>
        <p:nvSpPr>
          <p:cNvPr id="471" name="CustomShape 3"/>
          <p:cNvSpPr/>
          <p:nvPr/>
        </p:nvSpPr>
        <p:spPr>
          <a:xfrm>
            <a:off x="457200" y="6248520"/>
            <a:ext cx="213120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8. 12. 2015</a:t>
            </a:r>
            <a:endParaRPr/>
          </a:p>
        </p:txBody>
      </p:sp>
      <p:sp>
        <p:nvSpPr>
          <p:cNvPr id="472" name="CustomShape 4"/>
          <p:cNvSpPr/>
          <p:nvPr/>
        </p:nvSpPr>
        <p:spPr>
          <a:xfrm>
            <a:off x="3124080" y="6248520"/>
            <a:ext cx="289296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s-CZ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Bezdrátové senzorické sítě</a:t>
            </a:r>
            <a:endParaRPr/>
          </a:p>
        </p:txBody>
      </p:sp>
      <p:sp>
        <p:nvSpPr>
          <p:cNvPr id="473" name="CustomShape 5"/>
          <p:cNvSpPr/>
          <p:nvPr/>
        </p:nvSpPr>
        <p:spPr>
          <a:xfrm>
            <a:off x="6553080" y="6248520"/>
            <a:ext cx="213120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A5F94F7A-1E97-4428-80EE-B2580F09A743}" type="slidenum">
              <a:rPr lang="cs-CZ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97610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CustomShape 1"/>
          <p:cNvSpPr/>
          <p:nvPr/>
        </p:nvSpPr>
        <p:spPr>
          <a:xfrm>
            <a:off x="457200" y="122400"/>
            <a:ext cx="7541280" cy="12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cs-CZ" sz="3900" b="1" strike="noStrike" spc="-1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Lokalizace spotlight</a:t>
            </a:r>
            <a:endParaRPr/>
          </a:p>
          <a:p>
            <a:pPr>
              <a:lnSpc>
                <a:spcPct val="100000"/>
              </a:lnSpc>
            </a:pPr>
            <a:r>
              <a:rPr lang="cs-CZ" sz="3900" b="1" strike="noStrike" spc="-1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(bodové světlo)</a:t>
            </a:r>
            <a:endParaRPr/>
          </a:p>
        </p:txBody>
      </p:sp>
      <p:sp>
        <p:nvSpPr>
          <p:cNvPr id="475" name="CustomShape 2"/>
          <p:cNvSpPr/>
          <p:nvPr/>
        </p:nvSpPr>
        <p:spPr>
          <a:xfrm>
            <a:off x="457200" y="1719360"/>
            <a:ext cx="3285360" cy="440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18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cs-CZ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Senzory náhodně rozmístěné (např. Helikoptérou</a:t>
            </a:r>
            <a:endParaRPr/>
          </a:p>
          <a:p>
            <a:pPr marL="432000" indent="-3218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cs-CZ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Sami se zorganizují, synchronizují se pomocí time-sync protokolu</a:t>
            </a:r>
            <a:endParaRPr/>
          </a:p>
          <a:p>
            <a:pPr marL="432000" indent="-3218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cs-CZ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Helikoptéra letí nad senzory a vysílá neviditelné světlo</a:t>
            </a:r>
            <a:endParaRPr/>
          </a:p>
          <a:p>
            <a:pPr marL="432000" indent="-3218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cs-CZ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Senzory detekují událost a vysílají časové značky</a:t>
            </a:r>
            <a:endParaRPr/>
          </a:p>
          <a:p>
            <a:pPr marL="432000" indent="-3218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cs-CZ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Helikoptéra vypočítá umístění senzorů</a:t>
            </a:r>
            <a:endParaRPr/>
          </a:p>
        </p:txBody>
      </p:sp>
      <p:sp>
        <p:nvSpPr>
          <p:cNvPr id="476" name="CustomShape 3"/>
          <p:cNvSpPr/>
          <p:nvPr/>
        </p:nvSpPr>
        <p:spPr>
          <a:xfrm>
            <a:off x="457200" y="6248520"/>
            <a:ext cx="213120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8. 12. 2015</a:t>
            </a:r>
            <a:endParaRPr/>
          </a:p>
        </p:txBody>
      </p:sp>
      <p:sp>
        <p:nvSpPr>
          <p:cNvPr id="477" name="CustomShape 4"/>
          <p:cNvSpPr/>
          <p:nvPr/>
        </p:nvSpPr>
        <p:spPr>
          <a:xfrm>
            <a:off x="3124080" y="6248520"/>
            <a:ext cx="289296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s-CZ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Bezdrátové senzorické sítě</a:t>
            </a:r>
            <a:endParaRPr/>
          </a:p>
        </p:txBody>
      </p:sp>
      <p:sp>
        <p:nvSpPr>
          <p:cNvPr id="478" name="CustomShape 5"/>
          <p:cNvSpPr/>
          <p:nvPr/>
        </p:nvSpPr>
        <p:spPr>
          <a:xfrm>
            <a:off x="6553080" y="6248520"/>
            <a:ext cx="213120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D4930D04-7A34-4F33-9A6F-D2E0B0ADEF5D}" type="slidenum">
              <a:rPr lang="cs-CZ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21</a:t>
            </a:fld>
            <a:endParaRPr/>
          </a:p>
        </p:txBody>
      </p:sp>
      <p:pic>
        <p:nvPicPr>
          <p:cNvPr id="479" name="Picture 2"/>
          <p:cNvPicPr/>
          <p:nvPr/>
        </p:nvPicPr>
        <p:blipFill>
          <a:blip r:embed="rId3"/>
          <a:stretch/>
        </p:blipFill>
        <p:spPr>
          <a:xfrm>
            <a:off x="3672720" y="2688120"/>
            <a:ext cx="5103000" cy="2710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69432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457200" y="122400"/>
            <a:ext cx="7541280" cy="12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cs-CZ" sz="3900" b="1" strike="noStrike" spc="-1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Použití lokalizace</a:t>
            </a:r>
            <a:endParaRPr/>
          </a:p>
        </p:txBody>
      </p:sp>
      <p:sp>
        <p:nvSpPr>
          <p:cNvPr id="284" name="CustomShape 2"/>
          <p:cNvSpPr/>
          <p:nvPr/>
        </p:nvSpPr>
        <p:spPr>
          <a:xfrm>
            <a:off x="457200" y="1719360"/>
            <a:ext cx="8227080" cy="440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056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lang="cs-CZ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Lokalizace senzorů pro identifikaci kde se senzor nachází</a:t>
            </a:r>
            <a:endParaRPr/>
          </a:p>
          <a:p>
            <a:pPr marL="864000" lvl="1" indent="-32184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cs-CZ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Požadovaná přesnost</a:t>
            </a:r>
            <a:endParaRPr/>
          </a:p>
          <a:p>
            <a:pPr marL="343080" indent="-34056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lang="cs-CZ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Směrovací protokoly, směrování do dané oblasti</a:t>
            </a:r>
            <a:endParaRPr/>
          </a:p>
          <a:p>
            <a:pPr marL="343080" indent="-34056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lang="cs-CZ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Určení oblasti snímání dat</a:t>
            </a:r>
            <a:endParaRPr/>
          </a:p>
          <a:p>
            <a:pPr marL="343080" indent="-34056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lang="cs-CZ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Adresářové služby pro určení polohy (poloha osob)</a:t>
            </a:r>
            <a:endParaRPr/>
          </a:p>
        </p:txBody>
      </p:sp>
      <p:sp>
        <p:nvSpPr>
          <p:cNvPr id="285" name="CustomShape 3"/>
          <p:cNvSpPr/>
          <p:nvPr/>
        </p:nvSpPr>
        <p:spPr>
          <a:xfrm>
            <a:off x="457200" y="6248520"/>
            <a:ext cx="213120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8. 12. 2015</a:t>
            </a:r>
            <a:endParaRPr/>
          </a:p>
        </p:txBody>
      </p:sp>
      <p:sp>
        <p:nvSpPr>
          <p:cNvPr id="286" name="CustomShape 4"/>
          <p:cNvSpPr/>
          <p:nvPr/>
        </p:nvSpPr>
        <p:spPr>
          <a:xfrm>
            <a:off x="3124080" y="6248520"/>
            <a:ext cx="289296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s-CZ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Bezdrátové senzorické sítě</a:t>
            </a:r>
            <a:endParaRPr/>
          </a:p>
        </p:txBody>
      </p:sp>
      <p:sp>
        <p:nvSpPr>
          <p:cNvPr id="287" name="CustomShape 5"/>
          <p:cNvSpPr/>
          <p:nvPr/>
        </p:nvSpPr>
        <p:spPr>
          <a:xfrm>
            <a:off x="6553080" y="6248520"/>
            <a:ext cx="213120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DF655F44-6EC4-4DD2-AD74-EC2C7FCC44BE}" type="slidenum">
              <a:rPr lang="cs-CZ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69128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457200" y="122400"/>
            <a:ext cx="7541280" cy="12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cs-CZ" sz="3900" b="1" strike="noStrike" spc="-1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Lokalizace uzlu - parametry</a:t>
            </a:r>
            <a:endParaRPr/>
          </a:p>
        </p:txBody>
      </p:sp>
      <p:sp>
        <p:nvSpPr>
          <p:cNvPr id="289" name="CustomShape 2"/>
          <p:cNvSpPr/>
          <p:nvPr/>
        </p:nvSpPr>
        <p:spPr>
          <a:xfrm>
            <a:off x="457200" y="1719360"/>
            <a:ext cx="8227080" cy="440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056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lang="cs-CZ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Cena – extra hardware</a:t>
            </a:r>
            <a:endParaRPr/>
          </a:p>
          <a:p>
            <a:pPr marL="343080" indent="-34056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lang="cs-CZ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Beacons (ukotvení) – výkon</a:t>
            </a:r>
            <a:endParaRPr/>
          </a:p>
          <a:p>
            <a:pPr marL="343080" indent="-34056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lang="cs-CZ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Potřebná přesnost určení polohy</a:t>
            </a:r>
            <a:endParaRPr/>
          </a:p>
          <a:p>
            <a:pPr marL="343080" indent="-34056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lang="cs-CZ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Vnitřní/vnější umístění</a:t>
            </a:r>
            <a:endParaRPr/>
          </a:p>
          <a:p>
            <a:pPr marL="343080" indent="-34056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lang="cs-CZ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Přímá viditelnost</a:t>
            </a:r>
            <a:endParaRPr/>
          </a:p>
          <a:p>
            <a:pPr marL="343080" indent="-34056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lang="cs-CZ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2D nebo 3D</a:t>
            </a:r>
            <a:endParaRPr/>
          </a:p>
          <a:p>
            <a:pPr marL="343080" indent="-34056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lang="cs-CZ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Efektivnost – počet přenášených zpráv</a:t>
            </a:r>
            <a:endParaRPr/>
          </a:p>
          <a:p>
            <a:pPr marL="343080" indent="-34056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lang="cs-CZ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Čas potřebný k lokalizaci</a:t>
            </a:r>
            <a:endParaRPr/>
          </a:p>
          <a:p>
            <a:pPr marL="343080" indent="-34056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lang="cs-CZ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Požadovaná přesnost hodin</a:t>
            </a:r>
            <a:endParaRPr/>
          </a:p>
          <a:p>
            <a:pPr marL="343080" indent="-34056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lang="cs-CZ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Předpoklady o chybách</a:t>
            </a:r>
            <a:endParaRPr/>
          </a:p>
          <a:p>
            <a:pPr marL="343080" indent="-34056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lang="cs-CZ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Útoky - bezpečnost </a:t>
            </a:r>
            <a:endParaRPr/>
          </a:p>
        </p:txBody>
      </p:sp>
      <p:sp>
        <p:nvSpPr>
          <p:cNvPr id="290" name="CustomShape 3"/>
          <p:cNvSpPr/>
          <p:nvPr/>
        </p:nvSpPr>
        <p:spPr>
          <a:xfrm>
            <a:off x="457200" y="6248520"/>
            <a:ext cx="213120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8. 12. 2015</a:t>
            </a:r>
            <a:endParaRPr/>
          </a:p>
        </p:txBody>
      </p:sp>
      <p:sp>
        <p:nvSpPr>
          <p:cNvPr id="291" name="CustomShape 4"/>
          <p:cNvSpPr/>
          <p:nvPr/>
        </p:nvSpPr>
        <p:spPr>
          <a:xfrm>
            <a:off x="3124080" y="6248520"/>
            <a:ext cx="289296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s-CZ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Bezdrátové senzorické sítě</a:t>
            </a:r>
            <a:endParaRPr/>
          </a:p>
        </p:txBody>
      </p:sp>
      <p:sp>
        <p:nvSpPr>
          <p:cNvPr id="292" name="CustomShape 5"/>
          <p:cNvSpPr/>
          <p:nvPr/>
        </p:nvSpPr>
        <p:spPr>
          <a:xfrm>
            <a:off x="6553080" y="6248520"/>
            <a:ext cx="213120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45E17343-CC17-4D37-B98F-70827DB069AC}" type="slidenum">
              <a:rPr lang="cs-CZ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66516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457200" y="122400"/>
            <a:ext cx="7541280" cy="12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cs-CZ" sz="3900" b="1" strike="noStrike" spc="-1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Lokalizace</a:t>
            </a:r>
            <a:endParaRPr/>
          </a:p>
        </p:txBody>
      </p:sp>
      <p:sp>
        <p:nvSpPr>
          <p:cNvPr id="294" name="CustomShape 2"/>
          <p:cNvSpPr/>
          <p:nvPr/>
        </p:nvSpPr>
        <p:spPr>
          <a:xfrm>
            <a:off x="457200" y="1565640"/>
            <a:ext cx="8227080" cy="440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056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lang="cs-CZ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Statické lokalizační body, statické uzly</a:t>
            </a:r>
            <a:endParaRPr/>
          </a:p>
          <a:p>
            <a:pPr marL="432000" lvl="1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cs-CZ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Založené na měření vzdáleností nebo úhlů (range based)</a:t>
            </a:r>
            <a:endParaRPr/>
          </a:p>
          <a:p>
            <a:pPr marL="432000" lvl="1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cs-CZ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Nezávislé na vzdálenostech (range free)</a:t>
            </a:r>
            <a:endParaRPr/>
          </a:p>
          <a:p>
            <a:pPr marL="343080" indent="-34056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lang="cs-CZ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Statické lokalizační body, mobilní uzly</a:t>
            </a:r>
            <a:endParaRPr/>
          </a:p>
          <a:p>
            <a:pPr marL="432000" lvl="1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cs-CZ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Historické informační lokalizační algoritmy</a:t>
            </a:r>
            <a:endParaRPr/>
          </a:p>
          <a:p>
            <a:pPr marL="432000" lvl="1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cs-CZ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Cluster – based lokalizační algoritmy</a:t>
            </a:r>
            <a:endParaRPr/>
          </a:p>
          <a:p>
            <a:pPr marL="343080" indent="-34056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lang="cs-CZ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Mobilní lokalizační body, statické uzly</a:t>
            </a:r>
            <a:endParaRPr/>
          </a:p>
          <a:p>
            <a:pPr marL="648000" lvl="2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cs-CZ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Geometrické lokalizační algoritmy</a:t>
            </a:r>
            <a:endParaRPr/>
          </a:p>
          <a:p>
            <a:pPr marL="648000" lvl="2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cs-CZ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Path planning lokalizační algoritmy</a:t>
            </a:r>
            <a:endParaRPr/>
          </a:p>
          <a:p>
            <a:pPr marL="343080" indent="-34056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lang="cs-CZ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Mobilní lokalizační body, mobilní uzly</a:t>
            </a:r>
            <a:endParaRPr/>
          </a:p>
          <a:p>
            <a:pPr marL="648000" lvl="2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cs-CZ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Časové lokalizační algoritmy</a:t>
            </a:r>
            <a:endParaRPr/>
          </a:p>
          <a:p>
            <a:pPr marL="648000" lvl="2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cs-CZ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Pravděpodobnostní distribuované lokalizační algoritmy</a:t>
            </a:r>
            <a:endParaRPr/>
          </a:p>
        </p:txBody>
      </p:sp>
      <p:sp>
        <p:nvSpPr>
          <p:cNvPr id="295" name="CustomShape 3"/>
          <p:cNvSpPr/>
          <p:nvPr/>
        </p:nvSpPr>
        <p:spPr>
          <a:xfrm>
            <a:off x="457200" y="6248520"/>
            <a:ext cx="213120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8. 12. 2015</a:t>
            </a:r>
            <a:endParaRPr/>
          </a:p>
        </p:txBody>
      </p:sp>
      <p:sp>
        <p:nvSpPr>
          <p:cNvPr id="296" name="CustomShape 4"/>
          <p:cNvSpPr/>
          <p:nvPr/>
        </p:nvSpPr>
        <p:spPr>
          <a:xfrm>
            <a:off x="3124080" y="6248520"/>
            <a:ext cx="289296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s-CZ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Bezdrátové senzorické sítě</a:t>
            </a:r>
            <a:endParaRPr/>
          </a:p>
        </p:txBody>
      </p:sp>
      <p:sp>
        <p:nvSpPr>
          <p:cNvPr id="297" name="CustomShape 5"/>
          <p:cNvSpPr/>
          <p:nvPr/>
        </p:nvSpPr>
        <p:spPr>
          <a:xfrm>
            <a:off x="6553080" y="6248520"/>
            <a:ext cx="213120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A719AD2C-FAFE-4EEF-BE71-A8CF866E05C7}" type="slidenum">
              <a:rPr lang="cs-CZ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9638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457200" y="122400"/>
            <a:ext cx="7541280" cy="12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cs-CZ" sz="3900" b="1" strike="noStrike" spc="-1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Typy lokalizace (1)</a:t>
            </a:r>
            <a:endParaRPr/>
          </a:p>
        </p:txBody>
      </p:sp>
      <p:sp>
        <p:nvSpPr>
          <p:cNvPr id="299" name="CustomShape 2"/>
          <p:cNvSpPr/>
          <p:nvPr/>
        </p:nvSpPr>
        <p:spPr>
          <a:xfrm>
            <a:off x="457200" y="1719360"/>
            <a:ext cx="8227080" cy="440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056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lang="cs-CZ" sz="2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Založené na měření vzdáleností (range based)</a:t>
            </a:r>
            <a:endParaRPr/>
          </a:p>
          <a:p>
            <a:pPr marL="864000" lvl="1" indent="-32184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cs-CZ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Určují vzdálenosti mezi uzly</a:t>
            </a:r>
            <a:endParaRPr/>
          </a:p>
          <a:p>
            <a:pPr marL="864000" lvl="1" indent="-32184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cs-CZ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Umístění vypočtou ze vzdáleností s použitím geometrie</a:t>
            </a:r>
            <a:endParaRPr/>
          </a:p>
          <a:p>
            <a:pPr marL="864000" lvl="1" indent="-32184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cs-CZ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  <a:p>
            <a:pPr marL="343080" indent="-34056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lang="cs-CZ" sz="2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Příklady algoritmů</a:t>
            </a:r>
            <a:endParaRPr/>
          </a:p>
          <a:p>
            <a:pPr marL="864000" lvl="1" indent="-32184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cs-CZ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Received Signal Strength Indication (RSSI)</a:t>
            </a:r>
            <a:endParaRPr/>
          </a:p>
          <a:p>
            <a:pPr marL="864000" lvl="1" indent="-32184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cs-CZ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Angle of Arrival (AOA)</a:t>
            </a:r>
            <a:endParaRPr/>
          </a:p>
          <a:p>
            <a:pPr marL="864000" lvl="1" indent="-32184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cs-CZ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Time Difference of Arrival (TDOA)</a:t>
            </a:r>
            <a:endParaRPr/>
          </a:p>
          <a:p>
            <a:pPr marL="864000" lvl="1" indent="-32184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cs-CZ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Time of Arrival (TOA)</a:t>
            </a:r>
            <a:endParaRPr/>
          </a:p>
          <a:p>
            <a:pPr marL="864000" lvl="1" indent="-32184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cs-CZ" sz="2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</p:txBody>
      </p:sp>
      <p:sp>
        <p:nvSpPr>
          <p:cNvPr id="300" name="CustomShape 3"/>
          <p:cNvSpPr/>
          <p:nvPr/>
        </p:nvSpPr>
        <p:spPr>
          <a:xfrm>
            <a:off x="457200" y="6248520"/>
            <a:ext cx="213120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8. 12. 2015</a:t>
            </a:r>
            <a:endParaRPr/>
          </a:p>
        </p:txBody>
      </p:sp>
      <p:sp>
        <p:nvSpPr>
          <p:cNvPr id="301" name="CustomShape 4"/>
          <p:cNvSpPr/>
          <p:nvPr/>
        </p:nvSpPr>
        <p:spPr>
          <a:xfrm>
            <a:off x="3124080" y="6248520"/>
            <a:ext cx="289296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s-CZ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Bezdrátové senzorické sítě</a:t>
            </a:r>
            <a:endParaRPr/>
          </a:p>
        </p:txBody>
      </p:sp>
      <p:sp>
        <p:nvSpPr>
          <p:cNvPr id="302" name="CustomShape 5"/>
          <p:cNvSpPr/>
          <p:nvPr/>
        </p:nvSpPr>
        <p:spPr>
          <a:xfrm>
            <a:off x="6553080" y="6248520"/>
            <a:ext cx="213120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CE8D8580-A9D0-41EE-8F5C-1BD830586214}" type="slidenum">
              <a:rPr lang="cs-CZ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04071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457200" y="122400"/>
            <a:ext cx="7541280" cy="12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cs-CZ" sz="3900" b="1" strike="noStrike" spc="-1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Měření vzdáleností</a:t>
            </a:r>
            <a:endParaRPr/>
          </a:p>
        </p:txBody>
      </p:sp>
      <p:sp>
        <p:nvSpPr>
          <p:cNvPr id="304" name="CustomShape 2"/>
          <p:cNvSpPr/>
          <p:nvPr/>
        </p:nvSpPr>
        <p:spPr>
          <a:xfrm>
            <a:off x="457200" y="6248520"/>
            <a:ext cx="213120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8. 12. 2015</a:t>
            </a:r>
            <a:endParaRPr/>
          </a:p>
        </p:txBody>
      </p:sp>
      <p:sp>
        <p:nvSpPr>
          <p:cNvPr id="305" name="CustomShape 3"/>
          <p:cNvSpPr/>
          <p:nvPr/>
        </p:nvSpPr>
        <p:spPr>
          <a:xfrm>
            <a:off x="3124080" y="6248520"/>
            <a:ext cx="289296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s-CZ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Bezdrátové senzorické sítě</a:t>
            </a:r>
            <a:endParaRPr/>
          </a:p>
        </p:txBody>
      </p:sp>
      <p:sp>
        <p:nvSpPr>
          <p:cNvPr id="306" name="CustomShape 4"/>
          <p:cNvSpPr/>
          <p:nvPr/>
        </p:nvSpPr>
        <p:spPr>
          <a:xfrm>
            <a:off x="6553080" y="6248520"/>
            <a:ext cx="213120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255AB78B-CD54-4D75-AAD9-70DF30E7748D}" type="slidenum">
              <a:rPr lang="cs-CZ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fld>
            <a:endParaRPr/>
          </a:p>
        </p:txBody>
      </p:sp>
      <p:sp>
        <p:nvSpPr>
          <p:cNvPr id="307" name="CustomShape 5"/>
          <p:cNvSpPr/>
          <p:nvPr/>
        </p:nvSpPr>
        <p:spPr>
          <a:xfrm>
            <a:off x="576000" y="2471040"/>
            <a:ext cx="1826280" cy="167400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CustomShape 6"/>
          <p:cNvSpPr/>
          <p:nvPr/>
        </p:nvSpPr>
        <p:spPr>
          <a:xfrm>
            <a:off x="1871280" y="2471040"/>
            <a:ext cx="1826280" cy="167400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7"/>
          <p:cNvSpPr/>
          <p:nvPr/>
        </p:nvSpPr>
        <p:spPr>
          <a:xfrm>
            <a:off x="880920" y="3842640"/>
            <a:ext cx="2131200" cy="213120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" name="Line 8"/>
          <p:cNvSpPr/>
          <p:nvPr/>
        </p:nvSpPr>
        <p:spPr>
          <a:xfrm flipV="1">
            <a:off x="2862000" y="2851920"/>
            <a:ext cx="609480" cy="45720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" name="Line 9"/>
          <p:cNvSpPr/>
          <p:nvPr/>
        </p:nvSpPr>
        <p:spPr>
          <a:xfrm flipV="1">
            <a:off x="1414080" y="2547360"/>
            <a:ext cx="0" cy="76176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" name="Line 10"/>
          <p:cNvSpPr/>
          <p:nvPr/>
        </p:nvSpPr>
        <p:spPr>
          <a:xfrm>
            <a:off x="1947600" y="4985640"/>
            <a:ext cx="609480" cy="68580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CustomShape 11"/>
          <p:cNvSpPr/>
          <p:nvPr/>
        </p:nvSpPr>
        <p:spPr>
          <a:xfrm>
            <a:off x="2099880" y="3842640"/>
            <a:ext cx="73800" cy="14976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CustomShape 12"/>
          <p:cNvSpPr/>
          <p:nvPr/>
        </p:nvSpPr>
        <p:spPr>
          <a:xfrm>
            <a:off x="1298160" y="3045960"/>
            <a:ext cx="29772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</a:t>
            </a:r>
            <a:endParaRPr/>
          </a:p>
        </p:txBody>
      </p:sp>
      <p:sp>
        <p:nvSpPr>
          <p:cNvPr id="315" name="CustomShape 13"/>
          <p:cNvSpPr/>
          <p:nvPr/>
        </p:nvSpPr>
        <p:spPr>
          <a:xfrm>
            <a:off x="2822040" y="3045960"/>
            <a:ext cx="29772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</a:t>
            </a:r>
            <a:endParaRPr/>
          </a:p>
        </p:txBody>
      </p:sp>
      <p:sp>
        <p:nvSpPr>
          <p:cNvPr id="316" name="CustomShape 14"/>
          <p:cNvSpPr/>
          <p:nvPr/>
        </p:nvSpPr>
        <p:spPr>
          <a:xfrm>
            <a:off x="1907640" y="4646160"/>
            <a:ext cx="29772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</a:t>
            </a:r>
            <a:endParaRPr/>
          </a:p>
        </p:txBody>
      </p:sp>
      <p:sp>
        <p:nvSpPr>
          <p:cNvPr id="317" name="CustomShape 15"/>
          <p:cNvSpPr/>
          <p:nvPr/>
        </p:nvSpPr>
        <p:spPr>
          <a:xfrm>
            <a:off x="1000800" y="2664720"/>
            <a:ext cx="4348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D1</a:t>
            </a:r>
            <a:endParaRPr/>
          </a:p>
        </p:txBody>
      </p:sp>
      <p:sp>
        <p:nvSpPr>
          <p:cNvPr id="318" name="CustomShape 16"/>
          <p:cNvSpPr/>
          <p:nvPr/>
        </p:nvSpPr>
        <p:spPr>
          <a:xfrm>
            <a:off x="2905920" y="2360160"/>
            <a:ext cx="4348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D2</a:t>
            </a:r>
            <a:endParaRPr/>
          </a:p>
        </p:txBody>
      </p:sp>
      <p:sp>
        <p:nvSpPr>
          <p:cNvPr id="319" name="CustomShape 17"/>
          <p:cNvSpPr/>
          <p:nvPr/>
        </p:nvSpPr>
        <p:spPr>
          <a:xfrm>
            <a:off x="2448720" y="4874760"/>
            <a:ext cx="4348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D3</a:t>
            </a:r>
            <a:endParaRPr/>
          </a:p>
        </p:txBody>
      </p:sp>
      <p:sp>
        <p:nvSpPr>
          <p:cNvPr id="320" name="CustomShape 18"/>
          <p:cNvSpPr/>
          <p:nvPr/>
        </p:nvSpPr>
        <p:spPr>
          <a:xfrm>
            <a:off x="2023920" y="2699640"/>
            <a:ext cx="149760" cy="738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CustomShape 19"/>
          <p:cNvSpPr/>
          <p:nvPr/>
        </p:nvSpPr>
        <p:spPr>
          <a:xfrm>
            <a:off x="1232640" y="1728000"/>
            <a:ext cx="1573200" cy="34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cs-CZ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Ideální případ</a:t>
            </a:r>
            <a:endParaRPr/>
          </a:p>
        </p:txBody>
      </p:sp>
      <p:sp>
        <p:nvSpPr>
          <p:cNvPr id="322" name="CustomShape 20"/>
          <p:cNvSpPr/>
          <p:nvPr/>
        </p:nvSpPr>
        <p:spPr>
          <a:xfrm>
            <a:off x="4988880" y="2593800"/>
            <a:ext cx="1826280" cy="167400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CustomShape 21"/>
          <p:cNvSpPr/>
          <p:nvPr/>
        </p:nvSpPr>
        <p:spPr>
          <a:xfrm>
            <a:off x="6284160" y="2593800"/>
            <a:ext cx="1826280" cy="167400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CustomShape 22"/>
          <p:cNvSpPr/>
          <p:nvPr/>
        </p:nvSpPr>
        <p:spPr>
          <a:xfrm>
            <a:off x="5293800" y="4118040"/>
            <a:ext cx="2131200" cy="213120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" name="Line 23"/>
          <p:cNvSpPr/>
          <p:nvPr/>
        </p:nvSpPr>
        <p:spPr>
          <a:xfrm flipV="1">
            <a:off x="7274880" y="2974680"/>
            <a:ext cx="609480" cy="45720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Line 24"/>
          <p:cNvSpPr/>
          <p:nvPr/>
        </p:nvSpPr>
        <p:spPr>
          <a:xfrm flipV="1">
            <a:off x="5826960" y="2670120"/>
            <a:ext cx="0" cy="76176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" name="Line 25"/>
          <p:cNvSpPr/>
          <p:nvPr/>
        </p:nvSpPr>
        <p:spPr>
          <a:xfrm>
            <a:off x="6360480" y="5184720"/>
            <a:ext cx="609480" cy="68580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" name="CustomShape 26"/>
          <p:cNvSpPr/>
          <p:nvPr/>
        </p:nvSpPr>
        <p:spPr>
          <a:xfrm>
            <a:off x="6512760" y="3965400"/>
            <a:ext cx="73800" cy="14976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9" name="CustomShape 27"/>
          <p:cNvSpPr/>
          <p:nvPr/>
        </p:nvSpPr>
        <p:spPr>
          <a:xfrm>
            <a:off x="5711040" y="3168720"/>
            <a:ext cx="29772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</a:t>
            </a:r>
            <a:endParaRPr/>
          </a:p>
        </p:txBody>
      </p:sp>
      <p:sp>
        <p:nvSpPr>
          <p:cNvPr id="330" name="CustomShape 28"/>
          <p:cNvSpPr/>
          <p:nvPr/>
        </p:nvSpPr>
        <p:spPr>
          <a:xfrm>
            <a:off x="7234920" y="3168720"/>
            <a:ext cx="29772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</a:t>
            </a:r>
            <a:endParaRPr/>
          </a:p>
        </p:txBody>
      </p:sp>
      <p:sp>
        <p:nvSpPr>
          <p:cNvPr id="331" name="CustomShape 29"/>
          <p:cNvSpPr/>
          <p:nvPr/>
        </p:nvSpPr>
        <p:spPr>
          <a:xfrm>
            <a:off x="6320520" y="4768920"/>
            <a:ext cx="29772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</a:t>
            </a:r>
            <a:endParaRPr/>
          </a:p>
        </p:txBody>
      </p:sp>
      <p:sp>
        <p:nvSpPr>
          <p:cNvPr id="332" name="CustomShape 30"/>
          <p:cNvSpPr/>
          <p:nvPr/>
        </p:nvSpPr>
        <p:spPr>
          <a:xfrm>
            <a:off x="5413680" y="2787480"/>
            <a:ext cx="4348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D1</a:t>
            </a:r>
            <a:endParaRPr/>
          </a:p>
        </p:txBody>
      </p:sp>
      <p:sp>
        <p:nvSpPr>
          <p:cNvPr id="333" name="CustomShape 31"/>
          <p:cNvSpPr/>
          <p:nvPr/>
        </p:nvSpPr>
        <p:spPr>
          <a:xfrm>
            <a:off x="7318800" y="2482920"/>
            <a:ext cx="4348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D2</a:t>
            </a:r>
            <a:endParaRPr/>
          </a:p>
        </p:txBody>
      </p:sp>
      <p:sp>
        <p:nvSpPr>
          <p:cNvPr id="334" name="CustomShape 32"/>
          <p:cNvSpPr/>
          <p:nvPr/>
        </p:nvSpPr>
        <p:spPr>
          <a:xfrm>
            <a:off x="6861600" y="5108400"/>
            <a:ext cx="4348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D3</a:t>
            </a:r>
            <a:endParaRPr/>
          </a:p>
        </p:txBody>
      </p:sp>
      <p:sp>
        <p:nvSpPr>
          <p:cNvPr id="335" name="CustomShape 33"/>
          <p:cNvSpPr/>
          <p:nvPr/>
        </p:nvSpPr>
        <p:spPr>
          <a:xfrm>
            <a:off x="6436800" y="2822400"/>
            <a:ext cx="149760" cy="738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" name="CustomShape 34"/>
          <p:cNvSpPr/>
          <p:nvPr/>
        </p:nvSpPr>
        <p:spPr>
          <a:xfrm>
            <a:off x="5979600" y="2441520"/>
            <a:ext cx="2359800" cy="1978560"/>
          </a:xfrm>
          <a:prstGeom prst="ellipse">
            <a:avLst/>
          </a:prstGeom>
          <a:noFill/>
          <a:ln w="93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" name="CustomShape 35"/>
          <p:cNvSpPr/>
          <p:nvPr/>
        </p:nvSpPr>
        <p:spPr>
          <a:xfrm>
            <a:off x="4608000" y="2365200"/>
            <a:ext cx="2512080" cy="2054880"/>
          </a:xfrm>
          <a:prstGeom prst="ellipse">
            <a:avLst/>
          </a:prstGeom>
          <a:noFill/>
          <a:ln w="93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36"/>
          <p:cNvSpPr/>
          <p:nvPr/>
        </p:nvSpPr>
        <p:spPr>
          <a:xfrm>
            <a:off x="4683960" y="3889440"/>
            <a:ext cx="3578760" cy="2588400"/>
          </a:xfrm>
          <a:prstGeom prst="ellipse">
            <a:avLst/>
          </a:prstGeom>
          <a:noFill/>
          <a:ln w="93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37"/>
          <p:cNvSpPr/>
          <p:nvPr/>
        </p:nvSpPr>
        <p:spPr>
          <a:xfrm>
            <a:off x="5472000" y="1728000"/>
            <a:ext cx="1597320" cy="34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cs-CZ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Reálný případ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204034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457200" y="122400"/>
            <a:ext cx="7541280" cy="12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cs-CZ" sz="3900" b="1" strike="noStrike" spc="-1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Received Signal Strength (RSSI)</a:t>
            </a:r>
            <a:endParaRPr/>
          </a:p>
        </p:txBody>
      </p:sp>
      <p:sp>
        <p:nvSpPr>
          <p:cNvPr id="341" name="CustomShape 2"/>
          <p:cNvSpPr/>
          <p:nvPr/>
        </p:nvSpPr>
        <p:spPr>
          <a:xfrm>
            <a:off x="457200" y="1719360"/>
            <a:ext cx="8227080" cy="440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18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cs-CZ" sz="3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Převod intenzity signálu na vzdálenost</a:t>
            </a:r>
            <a:endParaRPr/>
          </a:p>
          <a:p>
            <a:pPr marL="864000" lvl="1" indent="-32184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cs-CZ" sz="2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Vychází se ze vztahu pro útlumu signálu při šíření prostředím</a:t>
            </a:r>
            <a:endParaRPr/>
          </a:p>
          <a:p>
            <a:pPr marL="864000" lvl="1" indent="-32184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cs-CZ" sz="2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Přibližně intenzita klesá se čtvercem vzdálenosti</a:t>
            </a:r>
            <a:endParaRPr/>
          </a:p>
          <a:p>
            <a:pPr marL="432000" indent="-3218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cs-CZ" sz="3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Problémy s šířením signálu, odrazy, interferencí se zemí</a:t>
            </a:r>
            <a:endParaRPr/>
          </a:p>
          <a:p>
            <a:pPr marL="864000" lvl="1" indent="-32184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cs-CZ" sz="2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 přesné měření skoro nepoužitelné</a:t>
            </a:r>
            <a:endParaRPr/>
          </a:p>
          <a:p>
            <a:pPr marL="864000" lvl="1" indent="-32184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cs-CZ" sz="2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Nerovnoměrný vyzařovací diagram</a:t>
            </a:r>
            <a:endParaRPr/>
          </a:p>
        </p:txBody>
      </p:sp>
      <p:sp>
        <p:nvSpPr>
          <p:cNvPr id="342" name="CustomShape 3"/>
          <p:cNvSpPr/>
          <p:nvPr/>
        </p:nvSpPr>
        <p:spPr>
          <a:xfrm>
            <a:off x="457200" y="6248520"/>
            <a:ext cx="213120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8. 12. 2015</a:t>
            </a:r>
            <a:endParaRPr/>
          </a:p>
        </p:txBody>
      </p:sp>
      <p:sp>
        <p:nvSpPr>
          <p:cNvPr id="343" name="CustomShape 4"/>
          <p:cNvSpPr/>
          <p:nvPr/>
        </p:nvSpPr>
        <p:spPr>
          <a:xfrm>
            <a:off x="3124080" y="6248520"/>
            <a:ext cx="289296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s-CZ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Bezdrátové senzorické sítě</a:t>
            </a:r>
            <a:endParaRPr/>
          </a:p>
        </p:txBody>
      </p:sp>
      <p:sp>
        <p:nvSpPr>
          <p:cNvPr id="344" name="CustomShape 5"/>
          <p:cNvSpPr/>
          <p:nvPr/>
        </p:nvSpPr>
        <p:spPr>
          <a:xfrm>
            <a:off x="6553080" y="6248520"/>
            <a:ext cx="213120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7889214B-5968-4958-A0FF-141954964E58}" type="slidenum">
              <a:rPr lang="cs-CZ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fld>
            <a:endParaRPr/>
          </a:p>
        </p:txBody>
      </p:sp>
      <p:pic>
        <p:nvPicPr>
          <p:cNvPr id="345" name="Obrázek 344"/>
          <p:cNvPicPr/>
          <p:nvPr/>
        </p:nvPicPr>
        <p:blipFill>
          <a:blip r:embed="rId3"/>
          <a:stretch/>
        </p:blipFill>
        <p:spPr>
          <a:xfrm>
            <a:off x="1512000" y="5054040"/>
            <a:ext cx="5056200" cy="1193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23311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457200" y="122400"/>
            <a:ext cx="7541280" cy="12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cs-CZ" sz="3900" b="1" strike="noStrike" spc="-1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Angle of Arrival (AOA)</a:t>
            </a:r>
            <a:endParaRPr/>
          </a:p>
        </p:txBody>
      </p:sp>
      <p:sp>
        <p:nvSpPr>
          <p:cNvPr id="347" name="CustomShape 2"/>
          <p:cNvSpPr/>
          <p:nvPr/>
        </p:nvSpPr>
        <p:spPr>
          <a:xfrm>
            <a:off x="457200" y="1719360"/>
            <a:ext cx="4581720" cy="440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18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cs-CZ" sz="3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Speciální přijímač</a:t>
            </a:r>
            <a:endParaRPr/>
          </a:p>
          <a:p>
            <a:pPr marL="432000" indent="-3218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cs-CZ" sz="3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Schopnost přijímat signál z více směrů</a:t>
            </a:r>
            <a:endParaRPr/>
          </a:p>
          <a:p>
            <a:pPr marL="432000" indent="-3218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cs-CZ" sz="3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Medusa</a:t>
            </a:r>
            <a:endParaRPr/>
          </a:p>
          <a:p>
            <a:pPr marL="432000" lvl="1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cs-CZ" sz="3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Příjem ultrazvuku z 6 směrů</a:t>
            </a:r>
            <a:endParaRPr/>
          </a:p>
        </p:txBody>
      </p:sp>
      <p:sp>
        <p:nvSpPr>
          <p:cNvPr id="348" name="CustomShape 3"/>
          <p:cNvSpPr/>
          <p:nvPr/>
        </p:nvSpPr>
        <p:spPr>
          <a:xfrm>
            <a:off x="457200" y="6248520"/>
            <a:ext cx="213120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8. 12. 2015</a:t>
            </a:r>
            <a:endParaRPr/>
          </a:p>
        </p:txBody>
      </p:sp>
      <p:sp>
        <p:nvSpPr>
          <p:cNvPr id="349" name="CustomShape 4"/>
          <p:cNvSpPr/>
          <p:nvPr/>
        </p:nvSpPr>
        <p:spPr>
          <a:xfrm>
            <a:off x="3124080" y="6248520"/>
            <a:ext cx="289296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s-CZ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Bezdrátové senzorické sítě</a:t>
            </a:r>
            <a:endParaRPr/>
          </a:p>
        </p:txBody>
      </p:sp>
      <p:sp>
        <p:nvSpPr>
          <p:cNvPr id="350" name="CustomShape 5"/>
          <p:cNvSpPr/>
          <p:nvPr/>
        </p:nvSpPr>
        <p:spPr>
          <a:xfrm>
            <a:off x="6553080" y="6248520"/>
            <a:ext cx="213120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0B1B54CA-3D70-42C4-832E-45E73AD15B33}" type="slidenum">
              <a:rPr lang="cs-CZ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fld>
            <a:endParaRPr/>
          </a:p>
        </p:txBody>
      </p:sp>
      <p:pic>
        <p:nvPicPr>
          <p:cNvPr id="351" name="Obrázek 350"/>
          <p:cNvPicPr/>
          <p:nvPr/>
        </p:nvPicPr>
        <p:blipFill>
          <a:blip r:embed="rId3"/>
          <a:stretch/>
        </p:blipFill>
        <p:spPr>
          <a:xfrm>
            <a:off x="5040000" y="1632960"/>
            <a:ext cx="3094920" cy="4557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5220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06088808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06088808</Template>
  <TotalTime>1010</TotalTime>
  <Words>969</Words>
  <Application>Microsoft Office PowerPoint</Application>
  <PresentationFormat>Předvádění na obrazovce (4:3)</PresentationFormat>
  <Paragraphs>241</Paragraphs>
  <Slides>21</Slides>
  <Notes>21</Notes>
  <HiddenSlides>0</HiddenSlides>
  <MMClips>0</MMClips>
  <ScaleCrop>false</ScaleCrop>
  <HeadingPairs>
    <vt:vector size="6" baseType="variant">
      <vt:variant>
        <vt:lpstr>Použitá písma</vt:lpstr>
      </vt:variant>
      <vt:variant>
        <vt:i4>8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21</vt:i4>
      </vt:variant>
    </vt:vector>
  </HeadingPairs>
  <TitlesOfParts>
    <vt:vector size="30" baseType="lpstr">
      <vt:lpstr>宋体</vt:lpstr>
      <vt:lpstr>Arial</vt:lpstr>
      <vt:lpstr>Calibri</vt:lpstr>
      <vt:lpstr>DejaVu Sans</vt:lpstr>
      <vt:lpstr>Palatino Linotype</vt:lpstr>
      <vt:lpstr>Symbol</vt:lpstr>
      <vt:lpstr>Tahoma</vt:lpstr>
      <vt:lpstr>Wingdings</vt:lpstr>
      <vt:lpstr>06088808</vt:lpstr>
      <vt:lpstr>Lokalizace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UWB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Název školicí prezentace</dc:title>
  <dc:creator>ledvina</dc:creator>
  <cp:lastModifiedBy>un331</cp:lastModifiedBy>
  <cp:revision>44</cp:revision>
  <cp:lastPrinted>2016-12-05T17:34:47Z</cp:lastPrinted>
  <dcterms:created xsi:type="dcterms:W3CDTF">2011-05-03T04:12:24Z</dcterms:created>
  <dcterms:modified xsi:type="dcterms:W3CDTF">2019-12-10T08:00:10Z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TC060888081029</vt:lpwstr>
  </property>
</Properties>
</file>