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3" r:id="rId1"/>
  </p:sldMasterIdLst>
  <p:notesMasterIdLst>
    <p:notesMasterId r:id="rId37"/>
  </p:notesMasterIdLst>
  <p:handoutMasterIdLst>
    <p:handoutMasterId r:id="rId38"/>
  </p:handoutMasterIdLst>
  <p:sldIdLst>
    <p:sldId id="290" r:id="rId2"/>
    <p:sldId id="260" r:id="rId3"/>
    <p:sldId id="291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2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3" r:id="rId32"/>
    <p:sldId id="295" r:id="rId33"/>
    <p:sldId id="294" r:id="rId34"/>
    <p:sldId id="286" r:id="rId35"/>
    <p:sldId id="289" r:id="rId36"/>
  </p:sldIdLst>
  <p:sldSz cx="9144000" cy="6858000" type="screen4x3"/>
  <p:notesSz cx="7099300" cy="10223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2" autoAdjust="0"/>
    <p:restoredTop sz="86432" autoAdjust="0"/>
  </p:normalViewPr>
  <p:slideViewPr>
    <p:cSldViewPr>
      <p:cViewPr varScale="1">
        <p:scale>
          <a:sx n="108" d="100"/>
          <a:sy n="108" d="100"/>
        </p:scale>
        <p:origin x="13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6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7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07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fld id="{5D0830AE-5A96-49DE-82D4-CB71469E61C0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568570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30" rIns="96657" bIns="48330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30" rIns="96657" bIns="48330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0162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7750"/>
            <a:ext cx="5680075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30" rIns="96657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smtClean="0"/>
              <a:t>Klepnutím lze upravit styly předlohy textu.</a:t>
            </a:r>
          </a:p>
          <a:p>
            <a:pPr lvl="1"/>
            <a:r>
              <a:rPr lang="cs-CZ" altLang="cs-CZ" noProof="0" smtClean="0"/>
              <a:t>Druhá úroveň</a:t>
            </a:r>
          </a:p>
          <a:p>
            <a:pPr lvl="2"/>
            <a:r>
              <a:rPr lang="cs-CZ" altLang="cs-CZ" noProof="0" smtClean="0"/>
              <a:t>Třetí úroveň</a:t>
            </a:r>
          </a:p>
          <a:p>
            <a:pPr lvl="3"/>
            <a:r>
              <a:rPr lang="cs-CZ" altLang="cs-CZ" noProof="0" smtClean="0"/>
              <a:t>Čtvrtá úroveň</a:t>
            </a:r>
          </a:p>
          <a:p>
            <a:pPr lvl="4"/>
            <a:r>
              <a:rPr lang="cs-CZ" altLang="cs-CZ" noProof="0" smtClean="0"/>
              <a:t>Pátá úroveň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30" rIns="96657" bIns="48330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07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30" rIns="96657" bIns="48330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pPr>
              <a:defRPr/>
            </a:pPr>
            <a:fld id="{7642CC2D-0B68-41BA-8877-7C65A35C48FE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48258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DA81A-9641-42DE-AF2D-3C861B6BA555}" type="slidenum">
              <a:rPr lang="cs-CZ"/>
              <a:pPr/>
              <a:t>1</a:t>
            </a:fld>
            <a:endParaRPr lang="cs-CZ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Klepněte a vložte poznámky.</a:t>
            </a:r>
          </a:p>
        </p:txBody>
      </p:sp>
    </p:spTree>
    <p:extLst>
      <p:ext uri="{BB962C8B-B14F-4D97-AF65-F5344CB8AC3E}">
        <p14:creationId xmlns:p14="http://schemas.microsoft.com/office/powerpoint/2010/main" val="385351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96623-AF2A-4429-9387-3152DC4356B3}" type="slidenum">
              <a:rPr lang="cs-CZ"/>
              <a:pPr/>
              <a:t>3</a:t>
            </a:fld>
            <a:endParaRPr lang="cs-CZ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691802"/>
            <a:ext cx="5438748" cy="4443413"/>
          </a:xfr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359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</p:grpSp>
      <p:grpSp>
        <p:nvGrpSpPr>
          <p:cNvPr id="38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</p:grp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 sz="3300"/>
            </a:lvl1pPr>
          </a:lstStyle>
          <a:p>
            <a:pPr lvl="0"/>
            <a:r>
              <a:rPr lang="cs-CZ" altLang="cs-CZ" noProof="0" smtClean="0"/>
              <a:t>Klepnutím lze upravit styl předlohy nadpisů.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sz="2200"/>
            </a:lvl1pPr>
          </a:lstStyle>
          <a:p>
            <a:pPr lvl="0"/>
            <a:r>
              <a:rPr lang="cs-CZ" altLang="cs-CZ" noProof="0" smtClean="0"/>
              <a:t>Klepnutím lze upravit styl předlohy podnadpisů.</a:t>
            </a:r>
          </a:p>
        </p:txBody>
      </p:sp>
      <p:sp>
        <p:nvSpPr>
          <p:cNvPr id="7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0EE-5EA6-4DE7-85E4-39F4195CE01E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7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51B2A-2AC2-4772-A279-CC7D3DC12122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9317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4A080-A5E4-4EF6-85E1-59A5B05F7E34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27D51-C8EE-4C45-B5E1-BF31BEEC2F73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087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48EA4-24CE-442C-B344-1749B1F0CF2B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95A3B-853C-4DC7-AE63-7240C2D1316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8190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abulku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cs-CZ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526D0-A8D5-4F43-A9D6-A30CEF6BE311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8E407-5D2F-4E25-9FB3-0FFAA574A99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353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Palatino Linotype" panose="02040502050505030304" pitchFamily="18" charset="0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E1E5D-37C6-4916-82B3-9F8119A0A56D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dirty="0" smtClean="0"/>
              <a:t>Bezdrátové senzorické sítě</a:t>
            </a:r>
            <a:endParaRPr lang="cs-CZ" altLang="cs-CZ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8A25A-9706-42C1-B02E-130CEEE3837A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710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1381-3BC2-4C5F-B54C-B01ECFF57930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2E952-B5A6-4D08-9F38-66EA4CBE4B98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310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7F6DF-D4BD-4BA0-80A6-86D7BFC3D97A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792D-0AD2-4590-B5A6-329DDFFA94D0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5320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0162-C757-4C2C-871B-268F028E80A6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C2DD-A40F-4A60-A302-52C116B2F1A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8817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67678-80DC-403E-9289-B40216E5A9C2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29812-EAE6-4DC4-9A55-E6AEBC0FD73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9628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444-55AD-4CB9-ADED-780EBC8DA98E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8CA9-A0CA-4FBB-A63A-03EAD89C2B43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956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AD069-90D7-4C48-BAAF-018240F8594A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FE889-2FCC-4F7B-A128-717E5404AE2A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40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D1DE-2A39-4AC7-AE55-0692BF5331DB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16B2F-2F00-449F-AECB-3660FD37E2E3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9961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30C913A7-BAD9-43A6-80A0-491BB793EE89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2B8ED97A-947A-42AF-B5BD-B61E0D6EC0F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grpSp>
        <p:nvGrpSpPr>
          <p:cNvPr id="1032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cs-CZ" altLang="cs-CZ" smtClean="0"/>
            </a:p>
          </p:txBody>
        </p:sp>
      </p:grpSp>
      <p:sp>
        <p:nvSpPr>
          <p:cNvPr id="1033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57200"/>
            <a:ext cx="6624736" cy="2323728"/>
          </a:xfrm>
        </p:spPr>
        <p:txBody>
          <a:bodyPr/>
          <a:lstStyle/>
          <a:p>
            <a:pPr algn="ctr"/>
            <a:r>
              <a:rPr lang="cs-CZ" sz="3600" dirty="0" smtClean="0">
                <a:latin typeface="Palatino Linotype" panose="02040502050505030304" pitchFamily="18" charset="0"/>
              </a:rPr>
              <a:t>Bezdrátové senzorické sítě</a:t>
            </a:r>
            <a:br>
              <a:rPr lang="cs-CZ" sz="3600" dirty="0" smtClean="0">
                <a:latin typeface="Palatino Linotype" panose="02040502050505030304" pitchFamily="18" charset="0"/>
              </a:rPr>
            </a:br>
            <a:r>
              <a:rPr lang="cs-CZ" sz="3600" dirty="0" smtClean="0">
                <a:latin typeface="Palatino Linotype" panose="02040502050505030304" pitchFamily="18" charset="0"/>
              </a:rPr>
              <a:t>Bezpečnost</a:t>
            </a:r>
            <a:endParaRPr lang="cs-CZ" sz="3600" dirty="0">
              <a:latin typeface="Palatino Linotype" panose="0204050205050503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049588"/>
            <a:ext cx="6696743" cy="2362200"/>
          </a:xfrm>
        </p:spPr>
        <p:txBody>
          <a:bodyPr/>
          <a:lstStyle/>
          <a:p>
            <a:r>
              <a:rPr lang="cs-CZ" sz="2400" dirty="0" smtClean="0"/>
              <a:t>Bezdrátové senzorické sítě</a:t>
            </a:r>
          </a:p>
          <a:p>
            <a:r>
              <a:rPr lang="cs-CZ" sz="2400" smtClean="0"/>
              <a:t>BSS-10-Bezdratove_site_bezpecnost</a:t>
            </a:r>
            <a:endParaRPr lang="cs-CZ" sz="2400" dirty="0"/>
          </a:p>
          <a:p>
            <a:r>
              <a:rPr lang="cs-CZ" sz="2400" dirty="0"/>
              <a:t>Ing. Jiří Ledvina, CSc.</a:t>
            </a:r>
          </a:p>
        </p:txBody>
      </p:sp>
    </p:spTree>
    <p:extLst>
      <p:ext uri="{BB962C8B-B14F-4D97-AF65-F5344CB8AC3E}">
        <p14:creationId xmlns:p14="http://schemas.microsoft.com/office/powerpoint/2010/main" val="24227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Útoky na fyzické úrovni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15310"/>
            <a:ext cx="8229600" cy="4411662"/>
          </a:xfrm>
        </p:spPr>
        <p:txBody>
          <a:bodyPr/>
          <a:lstStyle/>
          <a:p>
            <a:pPr lvl="0"/>
            <a:r>
              <a:rPr lang="cs-CZ" sz="2000" dirty="0" err="1"/>
              <a:t>Tempering</a:t>
            </a:r>
            <a:r>
              <a:rPr lang="cs-CZ" sz="2000" dirty="0"/>
              <a:t> – otevření uzlu a analýza informace v něm uložené</a:t>
            </a:r>
            <a:endParaRPr lang="en-US" sz="2000" dirty="0"/>
          </a:p>
          <a:p>
            <a:pPr lvl="0"/>
            <a:r>
              <a:rPr lang="cs-CZ" sz="2000" dirty="0" err="1"/>
              <a:t>Jamming</a:t>
            </a:r>
            <a:r>
              <a:rPr lang="cs-CZ" sz="2000" dirty="0"/>
              <a:t> – rušení přenosu z uzlu</a:t>
            </a:r>
            <a:endParaRPr lang="en-US" sz="2000" dirty="0"/>
          </a:p>
          <a:p>
            <a:pPr lvl="0"/>
            <a:r>
              <a:rPr lang="cs-CZ" sz="2000" dirty="0"/>
              <a:t>Odezírání a analýza toku dat</a:t>
            </a:r>
            <a:endParaRPr lang="en-US" sz="2000" dirty="0"/>
          </a:p>
          <a:p>
            <a:pPr marL="0" indent="0">
              <a:buNone/>
            </a:pPr>
            <a:endParaRPr lang="cs-CZ" sz="2000" dirty="0" smtClean="0"/>
          </a:p>
          <a:p>
            <a:pPr marL="0" indent="0">
              <a:buNone/>
            </a:pPr>
            <a:r>
              <a:rPr lang="cs-CZ" sz="2000" dirty="0" smtClean="0"/>
              <a:t>Obrana </a:t>
            </a:r>
            <a:r>
              <a:rPr lang="cs-CZ" sz="2000" dirty="0"/>
              <a:t>na fyzické úrovni</a:t>
            </a:r>
            <a:endParaRPr lang="en-US" sz="2000" dirty="0"/>
          </a:p>
          <a:p>
            <a:pPr lvl="1"/>
            <a:r>
              <a:rPr lang="cs-CZ" sz="1800" dirty="0"/>
              <a:t>Sledování polohy na základě akcelerometru, GPS</a:t>
            </a:r>
            <a:endParaRPr lang="en-US" sz="1800" dirty="0"/>
          </a:p>
          <a:p>
            <a:pPr lvl="1"/>
            <a:r>
              <a:rPr lang="cs-CZ" sz="1800" dirty="0"/>
              <a:t>Označování dat ostatními uzly, že může jít o kompromitovaný uzel</a:t>
            </a:r>
            <a:endParaRPr lang="en-US" sz="1800" dirty="0"/>
          </a:p>
          <a:p>
            <a:pPr lvl="1"/>
            <a:r>
              <a:rPr lang="cs-CZ" sz="1800" dirty="0"/>
              <a:t>Rušení a odezírání – komunikace v rozprostřeném pásmu</a:t>
            </a:r>
            <a:endParaRPr lang="en-US" sz="1800" dirty="0"/>
          </a:p>
          <a:p>
            <a:pPr lvl="1"/>
            <a:r>
              <a:rPr lang="cs-CZ" sz="1800" dirty="0"/>
              <a:t>Přepínání frekvenčních kanálů podle pseudonáhodného pořadí</a:t>
            </a:r>
            <a:endParaRPr lang="en-US" sz="1800" dirty="0"/>
          </a:p>
          <a:p>
            <a:pPr lvl="1"/>
            <a:r>
              <a:rPr lang="cs-CZ" sz="1800" dirty="0"/>
              <a:t>Nebezpečí při kompromitace jednoho uzlu</a:t>
            </a:r>
            <a:endParaRPr lang="en-US" sz="1800" dirty="0"/>
          </a:p>
          <a:p>
            <a:pPr lvl="1"/>
            <a:r>
              <a:rPr lang="cs-CZ" sz="1800" dirty="0"/>
              <a:t>Zvyšuje nároky na příkon uzlů</a:t>
            </a:r>
            <a:endParaRPr lang="en-US" sz="1800" dirty="0"/>
          </a:p>
          <a:p>
            <a:pPr lvl="1"/>
            <a:r>
              <a:rPr lang="cs-CZ" sz="1800" dirty="0"/>
              <a:t>Nebezpečí kompromitace klíčů</a:t>
            </a:r>
            <a:endParaRPr lang="en-US" sz="1800" dirty="0"/>
          </a:p>
          <a:p>
            <a:pPr lvl="1"/>
            <a:r>
              <a:rPr lang="cs-CZ" sz="1800" dirty="0"/>
              <a:t>Analýza toku dat – problematická obrana – uzly by musely vysílat stále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2F3448-E2E5-4D58-B839-1F4AD5203D73}" type="datetime1">
              <a:rPr lang="cs-CZ" altLang="cs-CZ" smtClean="0"/>
              <a:t>26. 11. 2019</a:t>
            </a:fld>
            <a:endParaRPr lang="cs-CZ" alt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10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7663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Útoky na linkové </a:t>
            </a:r>
            <a:r>
              <a:rPr lang="cs-CZ" dirty="0" smtClean="0"/>
              <a:t>úrovni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1721" y="1627188"/>
            <a:ext cx="8229600" cy="4411662"/>
          </a:xfrm>
        </p:spPr>
        <p:txBody>
          <a:bodyPr/>
          <a:lstStyle/>
          <a:p>
            <a:pPr lvl="0"/>
            <a:r>
              <a:rPr lang="cs-CZ" sz="2000" dirty="0"/>
              <a:t>Útoky narušení MAC protokolu (</a:t>
            </a:r>
            <a:r>
              <a:rPr lang="cs-CZ" sz="2000" dirty="0" err="1"/>
              <a:t>protocol</a:t>
            </a:r>
            <a:r>
              <a:rPr lang="cs-CZ" sz="2000" dirty="0"/>
              <a:t> </a:t>
            </a:r>
            <a:r>
              <a:rPr lang="cs-CZ" sz="2000" dirty="0" err="1"/>
              <a:t>violations</a:t>
            </a:r>
            <a:r>
              <a:rPr lang="cs-CZ" sz="2000" dirty="0"/>
              <a:t>)</a:t>
            </a:r>
            <a:endParaRPr lang="en-US" sz="1800" dirty="0"/>
          </a:p>
          <a:p>
            <a:pPr lvl="1"/>
            <a:r>
              <a:rPr lang="cs-CZ" sz="1800" dirty="0"/>
              <a:t>Využití kolizí k narušení přenosu dat</a:t>
            </a:r>
            <a:endParaRPr lang="en-US" sz="1600" dirty="0"/>
          </a:p>
          <a:p>
            <a:pPr lvl="1"/>
            <a:r>
              <a:rPr lang="cs-CZ" sz="1800" dirty="0"/>
              <a:t>Uzel vysílá data opakovaně ve snaze přenést data v pořádku</a:t>
            </a:r>
            <a:endParaRPr lang="en-US" sz="1600" dirty="0"/>
          </a:p>
          <a:p>
            <a:pPr lvl="1"/>
            <a:r>
              <a:rPr lang="cs-CZ" sz="1800" dirty="0"/>
              <a:t>Trvalé obsazení komunikačního kanálu</a:t>
            </a:r>
            <a:endParaRPr lang="en-US" sz="1600" dirty="0"/>
          </a:p>
          <a:p>
            <a:pPr lvl="1"/>
            <a:r>
              <a:rPr lang="cs-CZ" sz="1800" dirty="0"/>
              <a:t>V důsledku </a:t>
            </a:r>
            <a:r>
              <a:rPr lang="cs-CZ" sz="1800" dirty="0" err="1"/>
              <a:t>DoS</a:t>
            </a:r>
            <a:r>
              <a:rPr lang="cs-CZ" sz="1800" dirty="0"/>
              <a:t> útok</a:t>
            </a:r>
            <a:endParaRPr lang="en-US" sz="1600" dirty="0"/>
          </a:p>
          <a:p>
            <a:pPr lvl="0"/>
            <a:r>
              <a:rPr lang="cs-CZ" sz="2000" dirty="0"/>
              <a:t>Falešná identita (identity </a:t>
            </a:r>
            <a:r>
              <a:rPr lang="cs-CZ" sz="2000" dirty="0" err="1"/>
              <a:t>spoofing</a:t>
            </a:r>
            <a:r>
              <a:rPr lang="cs-CZ" sz="2000" dirty="0"/>
              <a:t>)</a:t>
            </a:r>
            <a:endParaRPr lang="en-US" sz="1800" dirty="0"/>
          </a:p>
          <a:p>
            <a:pPr lvl="1"/>
            <a:r>
              <a:rPr lang="cs-CZ" sz="1800" dirty="0"/>
              <a:t>Adresy uzlů se vysílají do sítě v záhlaví zpráv</a:t>
            </a:r>
            <a:endParaRPr lang="en-US" sz="1600" dirty="0"/>
          </a:p>
          <a:p>
            <a:pPr lvl="1"/>
            <a:r>
              <a:rPr lang="cs-CZ" sz="1800" dirty="0"/>
              <a:t>Útočník může odposlechnout adresy a využít je k maškarádě jako libovolný z uzlů</a:t>
            </a:r>
            <a:endParaRPr lang="en-US" sz="1600" dirty="0"/>
          </a:p>
          <a:p>
            <a:pPr lvl="1"/>
            <a:r>
              <a:rPr lang="cs-CZ" sz="1800" dirty="0"/>
              <a:t>Pokud se schová za agregační uzel, může narušit činnost sítě globálně</a:t>
            </a:r>
            <a:endParaRPr lang="en-US" sz="1600" dirty="0"/>
          </a:p>
          <a:p>
            <a:pPr lvl="1"/>
            <a:r>
              <a:rPr lang="cs-CZ" sz="1800" dirty="0" err="1"/>
              <a:t>Sybil</a:t>
            </a:r>
            <a:r>
              <a:rPr lang="cs-CZ" sz="1800" dirty="0"/>
              <a:t> </a:t>
            </a:r>
            <a:r>
              <a:rPr lang="cs-CZ" sz="1800" dirty="0" err="1"/>
              <a:t>attack</a:t>
            </a:r>
            <a:r>
              <a:rPr lang="cs-CZ" sz="1800" dirty="0"/>
              <a:t> – napadající uzel se prezentuje jako různé identity v různých časech </a:t>
            </a:r>
            <a:endParaRPr lang="en-US" sz="1600" dirty="0"/>
          </a:p>
          <a:p>
            <a:pPr lvl="1"/>
            <a:r>
              <a:rPr lang="cs-CZ" sz="1800" dirty="0"/>
              <a:t>Vytváří dojem, že je součástí sítě</a:t>
            </a:r>
            <a:endParaRPr lang="en-US" sz="1600" dirty="0"/>
          </a:p>
          <a:p>
            <a:pPr lvl="1"/>
            <a:r>
              <a:rPr lang="cs-CZ" sz="1800" dirty="0"/>
              <a:t>Založeno na získání falešné identity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60B6F3-2580-4E2A-9CFB-81227B4FBB9F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11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2194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Obrana na linkové úrovni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000" dirty="0"/>
              <a:t>Využití korekčních kódů pokud je napadení slabé</a:t>
            </a:r>
            <a:endParaRPr lang="en-US" sz="2000" dirty="0"/>
          </a:p>
          <a:p>
            <a:pPr lvl="0"/>
            <a:r>
              <a:rPr lang="cs-CZ" sz="2000" dirty="0"/>
              <a:t>Ignorování požadavků překračujících prahovou hodnotu</a:t>
            </a:r>
            <a:endParaRPr lang="en-US" sz="2000" dirty="0"/>
          </a:p>
          <a:p>
            <a:pPr lvl="0"/>
            <a:r>
              <a:rPr lang="cs-CZ" sz="2000" dirty="0"/>
              <a:t>Využití frekvenčního multiplexu pro omezení času stráveného na napadeném kanálu</a:t>
            </a:r>
            <a:endParaRPr lang="en-US" sz="2000" dirty="0"/>
          </a:p>
          <a:p>
            <a:pPr lvl="0"/>
            <a:r>
              <a:rPr lang="cs-CZ" sz="2000" dirty="0"/>
              <a:t>Omezení využití falešné identity spojením ID s tajným klíčem</a:t>
            </a:r>
            <a:endParaRPr lang="en-US" sz="2000" dirty="0"/>
          </a:p>
          <a:p>
            <a:pPr lvl="0"/>
            <a:r>
              <a:rPr lang="cs-CZ" sz="2000" dirty="0"/>
              <a:t>Předávání informace o pozici v síti</a:t>
            </a:r>
            <a:endParaRPr lang="en-US" sz="2000" dirty="0"/>
          </a:p>
          <a:p>
            <a:pPr lvl="0"/>
            <a:r>
              <a:rPr lang="cs-CZ" sz="2000" dirty="0"/>
              <a:t>Verifikace identity registrací u centrálního uzlu a následným ověřováním </a:t>
            </a:r>
            <a:endParaRPr lang="en-US" sz="2000" dirty="0"/>
          </a:p>
          <a:p>
            <a:pPr lvl="0"/>
            <a:r>
              <a:rPr lang="cs-CZ" sz="2000" dirty="0"/>
              <a:t>Osvědčováním (</a:t>
            </a:r>
            <a:r>
              <a:rPr lang="cs-CZ" sz="2000" dirty="0" err="1"/>
              <a:t>attestation</a:t>
            </a:r>
            <a:r>
              <a:rPr lang="cs-CZ" sz="2000" dirty="0"/>
              <a:t>) obsahu paměti s legitimními uzly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E9E288-27F2-4A8D-AC80-FDF950971D2D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12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3357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Útoky na síťovou </a:t>
            </a:r>
            <a:r>
              <a:rPr lang="cs-CZ" dirty="0" smtClean="0"/>
              <a:t>úroveň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000" dirty="0"/>
              <a:t>Manipulace se směrováním</a:t>
            </a:r>
            <a:endParaRPr lang="en-US" sz="1800" dirty="0"/>
          </a:p>
          <a:p>
            <a:pPr lvl="1"/>
            <a:r>
              <a:rPr lang="cs-CZ" sz="1800" dirty="0" err="1"/>
              <a:t>Sinkhole</a:t>
            </a:r>
            <a:r>
              <a:rPr lang="cs-CZ" sz="1800" dirty="0"/>
              <a:t> </a:t>
            </a:r>
            <a:r>
              <a:rPr lang="cs-CZ" sz="1800" dirty="0" err="1"/>
              <a:t>attack</a:t>
            </a:r>
            <a:r>
              <a:rPr lang="cs-CZ" sz="1800" dirty="0"/>
              <a:t> – manipulace se směrovací informací tak, že velký počet uzlů směruje data na napadající uzel</a:t>
            </a:r>
            <a:endParaRPr lang="en-US" sz="1600" dirty="0"/>
          </a:p>
          <a:p>
            <a:pPr lvl="1"/>
            <a:r>
              <a:rPr lang="cs-CZ" sz="1800" dirty="0" err="1"/>
              <a:t>Wormhole</a:t>
            </a:r>
            <a:r>
              <a:rPr lang="cs-CZ" sz="1800" dirty="0"/>
              <a:t> </a:t>
            </a:r>
            <a:r>
              <a:rPr lang="cs-CZ" sz="1800" dirty="0" err="1"/>
              <a:t>attack</a:t>
            </a:r>
            <a:r>
              <a:rPr lang="cs-CZ" sz="1800" dirty="0"/>
              <a:t> – vytvoření tunelu (kratší cesty) pro přenos dat, vyloučení uzlů z komunikace, vytvoření podmínek pro odezírání dat</a:t>
            </a:r>
            <a:endParaRPr lang="en-US" sz="1600" dirty="0"/>
          </a:p>
          <a:p>
            <a:pPr lvl="1"/>
            <a:r>
              <a:rPr lang="cs-CZ" sz="1800" dirty="0"/>
              <a:t>Útok zaplavením HELLO pakety – vytvoření sousedství, přenos dat přes napadající uzel, zahazování dat, opakované vysílání, zahlcení cest</a:t>
            </a:r>
            <a:endParaRPr lang="en-US" sz="1600" dirty="0"/>
          </a:p>
          <a:p>
            <a:pPr lvl="1"/>
            <a:r>
              <a:rPr lang="cs-CZ" sz="1800" dirty="0"/>
              <a:t>Zaplavení potvrzovacími pakety – vytvoření falešného dojmu, že je přijímací uzel aktivní, vytvoření chybného pohledu na topologii sítě</a:t>
            </a:r>
            <a:endParaRPr lang="en-US" sz="1600" dirty="0"/>
          </a:p>
          <a:p>
            <a:pPr lvl="1"/>
            <a:r>
              <a:rPr lang="cs-CZ" sz="1800" dirty="0"/>
              <a:t>Selektivní přeposílání (</a:t>
            </a:r>
            <a:r>
              <a:rPr lang="cs-CZ" sz="1800" dirty="0" err="1"/>
              <a:t>forwarding</a:t>
            </a:r>
            <a:r>
              <a:rPr lang="cs-CZ" sz="1800" dirty="0"/>
              <a:t>) – využití velkého výkonu (nejkratší cesta v síti), přeposílání části zpráv, zahazování všech zpráv, spolupráce s </a:t>
            </a:r>
            <a:r>
              <a:rPr lang="cs-CZ" sz="1800" dirty="0" err="1"/>
              <a:t>black</a:t>
            </a:r>
            <a:r>
              <a:rPr lang="cs-CZ" sz="1800" dirty="0"/>
              <a:t> hole (černá díra)  nebo </a:t>
            </a:r>
            <a:r>
              <a:rPr lang="cs-CZ" sz="1800" dirty="0" err="1"/>
              <a:t>grey</a:t>
            </a:r>
            <a:r>
              <a:rPr lang="cs-CZ" sz="1800" dirty="0"/>
              <a:t> hole (šedá díra)</a:t>
            </a:r>
            <a:endParaRPr lang="en-US" sz="1600" dirty="0"/>
          </a:p>
          <a:p>
            <a:pPr lvl="0"/>
            <a:r>
              <a:rPr lang="cs-CZ" sz="2000" dirty="0"/>
              <a:t>Přeplnění směrovací tabulky – naplnění směrovací tabulky nesmyslnými cestami, přeplnění tabulky a vypuštění legálních cest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A5C6BC-68BA-4AFE-9F81-8BF64A332E96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13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9468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Obrana na síťové </a:t>
            </a:r>
            <a:r>
              <a:rPr lang="cs-CZ" dirty="0" smtClean="0"/>
              <a:t>úrovni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Použití vícecestného směrování zmírňuje efekt napadení</a:t>
            </a:r>
            <a:endParaRPr lang="en-US" dirty="0"/>
          </a:p>
          <a:p>
            <a:pPr lvl="0"/>
            <a:r>
              <a:rPr lang="cs-CZ" dirty="0"/>
              <a:t>Použití ověřovacích schémat pro úpravy směrovacích tabulek (MAC)</a:t>
            </a:r>
            <a:endParaRPr lang="en-US" dirty="0"/>
          </a:p>
          <a:p>
            <a:pPr lvl="0"/>
            <a:r>
              <a:rPr lang="cs-CZ" dirty="0"/>
              <a:t>Využití precizní časové synchronizace mezi komunikujícími uzly k odhadu vzdálenosti při přenosu paketu</a:t>
            </a:r>
            <a:endParaRPr lang="en-US" dirty="0"/>
          </a:p>
          <a:p>
            <a:r>
              <a:rPr lang="cs-CZ" dirty="0"/>
              <a:t>Geografické směrovací protokoly – omezení nebo detekce zaplavování HELLO pakety nebo zaplavení falešnými potvrzovacími pakety.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886C88-6E58-4A11-B948-4B9E8A8376DE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14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0839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Útoky na transportní </a:t>
            </a:r>
            <a:r>
              <a:rPr lang="cs-CZ" dirty="0" smtClean="0"/>
              <a:t>úroveň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000" dirty="0"/>
              <a:t>Odmítnutí služby – využívá se faktu, že si transportní protokoly pamatují stav transportní relace (aktivní spojení), útočník otevírá velké množství spojení v krátkém čase, stavová informace zahltí paměť</a:t>
            </a:r>
            <a:endParaRPr lang="en-US" sz="2000" dirty="0"/>
          </a:p>
          <a:p>
            <a:pPr lvl="0"/>
            <a:r>
              <a:rPr lang="cs-CZ" sz="2000" dirty="0"/>
              <a:t>Desynchronizace spojení – posílání falešných zpráv, vynucení opakovaného vysílání nebo rušení spojení, výsledkem je zvýšená spotřeba energie nebo zvýšená spotřeba paměti pro opakované přenosy</a:t>
            </a:r>
            <a:endParaRPr lang="en-US" sz="2000" dirty="0"/>
          </a:p>
          <a:p>
            <a:pPr marL="0" indent="0">
              <a:buNone/>
            </a:pPr>
            <a:r>
              <a:rPr lang="cs-CZ" sz="2000" dirty="0"/>
              <a:t>Obrana na transportní úrovni</a:t>
            </a:r>
            <a:endParaRPr lang="en-US" sz="2000" dirty="0"/>
          </a:p>
          <a:p>
            <a:pPr lvl="0"/>
            <a:r>
              <a:rPr lang="cs-CZ" sz="2000" dirty="0"/>
              <a:t>Ověřování přenášených zpráv</a:t>
            </a:r>
            <a:endParaRPr lang="en-US" sz="2000" dirty="0"/>
          </a:p>
          <a:p>
            <a:pPr lvl="0"/>
            <a:r>
              <a:rPr lang="cs-CZ" sz="2000" dirty="0"/>
              <a:t>Využití přenosu stavové informace do iniciátoru při navazování spojení</a:t>
            </a:r>
            <a:endParaRPr lang="en-US" sz="2000" dirty="0"/>
          </a:p>
          <a:p>
            <a:r>
              <a:rPr lang="cs-CZ" sz="2000" dirty="0"/>
              <a:t>Je třeba si pamatovat minimum informace nebo žádnou</a:t>
            </a: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857F-FA2C-4DA8-A137-2BA7253D35DC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15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3619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Útoky na aplikační </a:t>
            </a:r>
            <a:r>
              <a:rPr lang="cs-CZ" dirty="0" smtClean="0"/>
              <a:t>úrovni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000" dirty="0"/>
              <a:t>Útok na proces agregace dat – narušení agregace dat, zahazování agregovaných dat, základnová stanice vyvolá akce na základě chybných informací</a:t>
            </a:r>
            <a:endParaRPr lang="en-US" sz="2000" dirty="0"/>
          </a:p>
          <a:p>
            <a:pPr lvl="0"/>
            <a:r>
              <a:rPr lang="cs-CZ" sz="2000" dirty="0"/>
              <a:t>Útok na synchronizaci hodin – vyvolání událostí mimo správný čas (desynchronizace spolupráce uzlů), narušení všech funkcí, využívajících přesný čas (ověřování, časové značky sběru dat)</a:t>
            </a:r>
            <a:endParaRPr lang="en-US" sz="2000" dirty="0"/>
          </a:p>
          <a:p>
            <a:pPr lvl="0"/>
            <a:r>
              <a:rPr lang="cs-CZ" sz="2000" dirty="0"/>
              <a:t>Útok typu selektivní </a:t>
            </a:r>
            <a:r>
              <a:rPr lang="cs-CZ" sz="2000" dirty="0" err="1"/>
              <a:t>forwardování</a:t>
            </a:r>
            <a:r>
              <a:rPr lang="cs-CZ" sz="2000" dirty="0"/>
              <a:t> – změna směrování na základě obsahu zpráv.</a:t>
            </a:r>
            <a:endParaRPr lang="en-US" sz="2000" dirty="0"/>
          </a:p>
          <a:p>
            <a:pPr marL="0" indent="0">
              <a:buNone/>
            </a:pPr>
            <a:r>
              <a:rPr lang="cs-CZ" sz="2000" dirty="0"/>
              <a:t>Obrana na aplikační úrovni</a:t>
            </a:r>
            <a:endParaRPr lang="en-US" sz="2000" dirty="0"/>
          </a:p>
          <a:p>
            <a:r>
              <a:rPr lang="cs-CZ" sz="2000" dirty="0"/>
              <a:t>Ověřování zpráv</a:t>
            </a: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6C9BEF-505B-4312-823A-5C6985CDC198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16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6466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Kryptografie v senzorických </a:t>
            </a:r>
            <a:r>
              <a:rPr lang="cs-CZ" dirty="0" smtClean="0"/>
              <a:t>sítích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Symetrická kryptografie</a:t>
            </a:r>
            <a:endParaRPr lang="en-US" sz="2000" dirty="0"/>
          </a:p>
          <a:p>
            <a:pPr lvl="1"/>
            <a:r>
              <a:rPr lang="cs-CZ" dirty="0"/>
              <a:t>Náhodná </a:t>
            </a:r>
            <a:r>
              <a:rPr lang="cs-CZ" dirty="0" err="1"/>
              <a:t>predistribuce</a:t>
            </a:r>
            <a:r>
              <a:rPr lang="cs-CZ" dirty="0"/>
              <a:t> klíče</a:t>
            </a:r>
            <a:endParaRPr lang="en-US" sz="1800" dirty="0"/>
          </a:p>
          <a:p>
            <a:pPr lvl="1"/>
            <a:r>
              <a:rPr lang="cs-CZ" dirty="0"/>
              <a:t>Varianty náhodné </a:t>
            </a:r>
            <a:r>
              <a:rPr lang="cs-CZ" dirty="0" err="1"/>
              <a:t>predistribuce</a:t>
            </a:r>
            <a:endParaRPr lang="en-US" sz="1800" dirty="0"/>
          </a:p>
          <a:p>
            <a:pPr lvl="1"/>
            <a:r>
              <a:rPr lang="cs-CZ" dirty="0"/>
              <a:t>Deterministická distribuce klíče</a:t>
            </a:r>
            <a:endParaRPr lang="en-US" sz="1800" dirty="0"/>
          </a:p>
          <a:p>
            <a:pPr lvl="0"/>
            <a:r>
              <a:rPr lang="cs-CZ" dirty="0"/>
              <a:t>Asymetrická kryptografie</a:t>
            </a:r>
            <a:endParaRPr lang="en-US" sz="2000" dirty="0"/>
          </a:p>
          <a:p>
            <a:r>
              <a:rPr lang="cs-CZ" dirty="0" err="1" smtClean="0"/>
              <a:t>Hashovací</a:t>
            </a:r>
            <a:r>
              <a:rPr lang="cs-CZ" dirty="0" smtClean="0"/>
              <a:t> funkce (MAC)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7A4FB-FA2D-424A-8FA0-B63E397373F3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17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2699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distribuce klíčů pro symetrickou </a:t>
            </a:r>
            <a:r>
              <a:rPr lang="cs-CZ" dirty="0" smtClean="0"/>
              <a:t>kryptografii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7188"/>
            <a:ext cx="8229600" cy="4411662"/>
          </a:xfrm>
        </p:spPr>
        <p:txBody>
          <a:bodyPr/>
          <a:lstStyle/>
          <a:p>
            <a:r>
              <a:rPr lang="cs-CZ" sz="2000" dirty="0" smtClean="0"/>
              <a:t>Distribuce klíčů</a:t>
            </a:r>
          </a:p>
          <a:p>
            <a:pPr lvl="1"/>
            <a:r>
              <a:rPr lang="cs-CZ" sz="1800" dirty="0" smtClean="0"/>
              <a:t>Centralizované řešení</a:t>
            </a:r>
          </a:p>
          <a:p>
            <a:pPr lvl="1"/>
            <a:r>
              <a:rPr lang="cs-CZ" sz="1800" dirty="0" smtClean="0"/>
              <a:t>Decentralizované řešení</a:t>
            </a:r>
          </a:p>
          <a:p>
            <a:pPr lvl="1"/>
            <a:endParaRPr lang="cs-CZ" sz="1800" dirty="0" smtClean="0"/>
          </a:p>
          <a:p>
            <a:r>
              <a:rPr lang="cs-CZ" sz="2000" dirty="0" smtClean="0"/>
              <a:t>Základní </a:t>
            </a:r>
            <a:r>
              <a:rPr lang="cs-CZ" sz="2000" dirty="0"/>
              <a:t>metody distribuce</a:t>
            </a:r>
            <a:endParaRPr lang="en-US" sz="1800" dirty="0"/>
          </a:p>
          <a:p>
            <a:pPr lvl="1"/>
            <a:r>
              <a:rPr lang="cs-CZ" sz="1800" dirty="0"/>
              <a:t>Založené na hlavním klíči</a:t>
            </a:r>
            <a:endParaRPr lang="en-US" sz="1600" dirty="0"/>
          </a:p>
          <a:p>
            <a:pPr lvl="1"/>
            <a:r>
              <a:rPr lang="cs-CZ" sz="1800" dirty="0"/>
              <a:t>Založené na spoluúčasti základnové stanice</a:t>
            </a:r>
            <a:endParaRPr lang="en-US" sz="1600" dirty="0"/>
          </a:p>
          <a:p>
            <a:pPr lvl="1"/>
            <a:r>
              <a:rPr lang="cs-CZ" sz="1800" dirty="0"/>
              <a:t>Založené na důvěryhodnosti třetí strany</a:t>
            </a:r>
            <a:endParaRPr lang="en-US" sz="1600" dirty="0"/>
          </a:p>
          <a:p>
            <a:endParaRPr lang="en-US" sz="2000" dirty="0"/>
          </a:p>
          <a:p>
            <a:r>
              <a:rPr lang="cs-CZ" sz="2000" dirty="0" smtClean="0"/>
              <a:t>Mezní řešení distribuce klíčů – decentralizované řešení</a:t>
            </a:r>
          </a:p>
          <a:p>
            <a:pPr lvl="1"/>
            <a:r>
              <a:rPr lang="cs-CZ" sz="1800" dirty="0"/>
              <a:t>Jeden globální klíč</a:t>
            </a:r>
            <a:endParaRPr lang="en-US" sz="1800" dirty="0"/>
          </a:p>
          <a:p>
            <a:pPr lvl="1"/>
            <a:r>
              <a:rPr lang="cs-CZ" sz="1800" dirty="0"/>
              <a:t>Párové klíče</a:t>
            </a:r>
            <a:endParaRPr lang="en-US" sz="1800" dirty="0"/>
          </a:p>
          <a:p>
            <a:pPr lvl="1"/>
            <a:r>
              <a:rPr lang="cs-CZ" sz="1800" dirty="0"/>
              <a:t>Něco </a:t>
            </a:r>
            <a:r>
              <a:rPr lang="cs-CZ" sz="1800" dirty="0" smtClean="0"/>
              <a:t>mezi</a:t>
            </a:r>
          </a:p>
          <a:p>
            <a:pPr marL="0" indent="0">
              <a:buNone/>
            </a:pPr>
            <a:endParaRPr lang="cs-CZ" sz="2000" dirty="0" smtClean="0"/>
          </a:p>
          <a:p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52832F-2A81-4801-8A44-75F959CB2469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18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0947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distribuce klíčů pro symetrickou </a:t>
            </a:r>
            <a:r>
              <a:rPr lang="cs-CZ" dirty="0" smtClean="0"/>
              <a:t>kryptografii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7188"/>
            <a:ext cx="8229600" cy="4411662"/>
          </a:xfrm>
        </p:spPr>
        <p:txBody>
          <a:bodyPr/>
          <a:lstStyle/>
          <a:p>
            <a:r>
              <a:rPr lang="cs-CZ" sz="2000" dirty="0" smtClean="0"/>
              <a:t>Distribuční </a:t>
            </a:r>
            <a:r>
              <a:rPr lang="cs-CZ" sz="2000" dirty="0"/>
              <a:t>schéma založené na párových klíčích</a:t>
            </a:r>
            <a:endParaRPr lang="en-US" sz="1800" dirty="0"/>
          </a:p>
          <a:p>
            <a:r>
              <a:rPr lang="cs-CZ" sz="2000" dirty="0"/>
              <a:t>Čistě pravděpodobnostní distribuční schéma</a:t>
            </a:r>
            <a:endParaRPr lang="en-US" sz="1800" dirty="0"/>
          </a:p>
          <a:p>
            <a:r>
              <a:rPr lang="cs-CZ" sz="2000" dirty="0"/>
              <a:t>Distribuční schéma založené na polynomech</a:t>
            </a:r>
            <a:endParaRPr lang="en-US" sz="1800" dirty="0"/>
          </a:p>
          <a:p>
            <a:r>
              <a:rPr lang="cs-CZ" sz="2000" dirty="0"/>
              <a:t>Distribuční schéma založené na maticích</a:t>
            </a:r>
            <a:endParaRPr lang="en-US" sz="1800" dirty="0"/>
          </a:p>
          <a:p>
            <a:r>
              <a:rPr lang="cs-CZ" sz="2000" dirty="0"/>
              <a:t>Asymetrická distribuční schémata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cs-CZ" sz="2000" dirty="0" smtClean="0"/>
          </a:p>
          <a:p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44880-2FCF-4063-AA50-33233158E307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19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74911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 smtClean="0"/>
              <a:t>Úvod</a:t>
            </a:r>
            <a:endParaRPr lang="en-US" sz="3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Popis různých typů útoků</a:t>
            </a:r>
            <a:endParaRPr lang="en-US" dirty="0"/>
          </a:p>
          <a:p>
            <a:r>
              <a:rPr lang="cs-CZ" dirty="0"/>
              <a:t>Narušení výše uvedených požadavků</a:t>
            </a:r>
            <a:endParaRPr lang="en-US" dirty="0"/>
          </a:p>
          <a:p>
            <a:r>
              <a:rPr lang="cs-CZ" dirty="0"/>
              <a:t>Mechanizmy obrany</a:t>
            </a:r>
            <a:endParaRPr lang="en-US" dirty="0"/>
          </a:p>
          <a:p>
            <a:r>
              <a:rPr lang="cs-CZ" dirty="0"/>
              <a:t>WSN se liší od klasických sítí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0EEC8-0218-45DE-ABD8-B4234C2653BE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3761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metody </a:t>
            </a:r>
            <a:r>
              <a:rPr lang="cs-CZ" dirty="0" smtClean="0"/>
              <a:t>distribuce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7188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cs-CZ" sz="2000" dirty="0" smtClean="0"/>
              <a:t>Metody </a:t>
            </a:r>
            <a:r>
              <a:rPr lang="cs-CZ" sz="2000" dirty="0"/>
              <a:t>založené na hlavním </a:t>
            </a:r>
            <a:r>
              <a:rPr lang="cs-CZ" sz="2000" dirty="0" smtClean="0"/>
              <a:t>klíči</a:t>
            </a:r>
            <a:endParaRPr lang="en-US" sz="2000" dirty="0"/>
          </a:p>
          <a:p>
            <a:pPr lvl="0"/>
            <a:r>
              <a:rPr lang="cs-CZ" sz="2000" dirty="0"/>
              <a:t>Hlavní klíč je předem distribuován do všech uzlů</a:t>
            </a:r>
            <a:endParaRPr lang="en-US" sz="2000" dirty="0"/>
          </a:p>
          <a:p>
            <a:pPr lvl="0"/>
            <a:r>
              <a:rPr lang="cs-CZ" sz="2000" dirty="0"/>
              <a:t>Párový klíč je vytvořen z náhodného čísla</a:t>
            </a:r>
            <a:endParaRPr lang="en-US" sz="2000" dirty="0"/>
          </a:p>
          <a:p>
            <a:pPr lvl="0"/>
            <a:r>
              <a:rPr lang="cs-CZ" sz="2000" dirty="0"/>
              <a:t>Distribuce párového klíče v zašifrované podobě (použit hlavní klíč)</a:t>
            </a:r>
            <a:endParaRPr lang="en-US" sz="2000" dirty="0"/>
          </a:p>
          <a:p>
            <a:pPr lvl="0"/>
            <a:r>
              <a:rPr lang="cs-CZ" sz="2000" dirty="0"/>
              <a:t>Neomezená škálovatelnost</a:t>
            </a:r>
            <a:endParaRPr lang="en-US" sz="2000" dirty="0"/>
          </a:p>
          <a:p>
            <a:pPr lvl="0"/>
            <a:r>
              <a:rPr lang="cs-CZ" sz="2000" dirty="0"/>
              <a:t>Problém s kompromitací hlavního klíče</a:t>
            </a:r>
            <a:endParaRPr lang="en-US" sz="2000" dirty="0"/>
          </a:p>
          <a:p>
            <a:pPr lvl="0"/>
            <a:r>
              <a:rPr lang="cs-CZ" sz="2000" dirty="0"/>
              <a:t>Bez ověřování, všechny uzly sdílí hlavní klíč</a:t>
            </a:r>
            <a:endParaRPr lang="en-US" sz="2000" dirty="0"/>
          </a:p>
          <a:p>
            <a:pPr lvl="0"/>
            <a:r>
              <a:rPr lang="cs-CZ" sz="2000" dirty="0"/>
              <a:t>Vylepšení – hlavní klíč se po distribuci párových klíčů </a:t>
            </a:r>
            <a:r>
              <a:rPr lang="cs-CZ" sz="2000" dirty="0" smtClean="0"/>
              <a:t>smaže, krát </a:t>
            </a:r>
            <a:r>
              <a:rPr lang="cs-CZ" sz="2000" dirty="0"/>
              <a:t>– problém s přidáváním uzlů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3F5B7-70DA-4C3E-A98E-78746F74CEFC}" type="datetime1">
              <a:rPr lang="cs-CZ" altLang="cs-CZ" smtClean="0"/>
              <a:t>26. 11. 2019</a:t>
            </a:fld>
            <a:endParaRPr lang="cs-CZ" alt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20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8800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metody </a:t>
            </a:r>
            <a:r>
              <a:rPr lang="cs-CZ" dirty="0" smtClean="0"/>
              <a:t>distribuce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7188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cs-CZ" sz="2200" dirty="0"/>
              <a:t>Založené na spoluúčasti základnové </a:t>
            </a:r>
            <a:r>
              <a:rPr lang="cs-CZ" sz="2200" dirty="0" smtClean="0"/>
              <a:t>stanice</a:t>
            </a:r>
            <a:endParaRPr lang="en-US" sz="2200" dirty="0"/>
          </a:p>
          <a:p>
            <a:pPr lvl="0"/>
            <a:r>
              <a:rPr lang="cs-CZ" sz="2000" dirty="0"/>
              <a:t>Protokol SPINS</a:t>
            </a:r>
            <a:endParaRPr lang="en-US" sz="2000" dirty="0"/>
          </a:p>
          <a:p>
            <a:pPr lvl="0"/>
            <a:r>
              <a:rPr lang="cs-CZ" sz="2000" dirty="0"/>
              <a:t>Každý uzel sdílí se základnovou stanicí </a:t>
            </a:r>
            <a:endParaRPr lang="en-US" sz="2000" dirty="0"/>
          </a:p>
          <a:p>
            <a:pPr lvl="0"/>
            <a:r>
              <a:rPr lang="cs-CZ" sz="2000" dirty="0"/>
              <a:t>Základnová stanice posílá párový klíč šifrovaný hlavním klíčem</a:t>
            </a:r>
            <a:endParaRPr lang="en-US" sz="2000" dirty="0"/>
          </a:p>
          <a:p>
            <a:pPr lvl="0"/>
            <a:r>
              <a:rPr lang="cs-CZ" sz="2000" dirty="0"/>
              <a:t>Špatná škálovatelnost</a:t>
            </a:r>
            <a:endParaRPr lang="en-US" sz="2000" dirty="0"/>
          </a:p>
          <a:p>
            <a:pPr lvl="0"/>
            <a:r>
              <a:rPr lang="cs-CZ" sz="2000" dirty="0"/>
              <a:t>Základnová stanice musí poslat párové klíče do všech </a:t>
            </a:r>
            <a:r>
              <a:rPr lang="cs-CZ" sz="2000" dirty="0" smtClean="0"/>
              <a:t>uzlů</a:t>
            </a: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cs-CZ" sz="2200" dirty="0"/>
              <a:t>Založené na důvěryhodnosti třetí strany</a:t>
            </a:r>
            <a:endParaRPr lang="en-US" sz="2200" dirty="0"/>
          </a:p>
          <a:p>
            <a:pPr lvl="0"/>
            <a:r>
              <a:rPr lang="cs-CZ" sz="2000" dirty="0"/>
              <a:t>PIKE – </a:t>
            </a:r>
            <a:r>
              <a:rPr lang="en-US" sz="2000" dirty="0"/>
              <a:t>Peer Intermediaries for Key Establishment</a:t>
            </a:r>
          </a:p>
          <a:p>
            <a:pPr lvl="0"/>
            <a:r>
              <a:rPr lang="cs-CZ" sz="2000" dirty="0"/>
              <a:t>Společná důvěryhodná třetí strana</a:t>
            </a:r>
            <a:endParaRPr lang="en-US" sz="2000" dirty="0"/>
          </a:p>
          <a:p>
            <a:r>
              <a:rPr lang="cs-CZ" sz="2000" dirty="0"/>
              <a:t>Princip - uzel C sdílí klíč s uzly A </a:t>
            </a:r>
            <a:r>
              <a:rPr lang="cs-CZ" sz="2000" dirty="0" err="1"/>
              <a:t>a</a:t>
            </a:r>
            <a:r>
              <a:rPr lang="cs-CZ" sz="2000" dirty="0"/>
              <a:t> B</a:t>
            </a: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CF5BBE-ABE3-477C-9FF5-E917881410BD}" type="datetime1">
              <a:rPr lang="cs-CZ" altLang="cs-CZ" smtClean="0"/>
              <a:t>26. 11. 2019</a:t>
            </a:fld>
            <a:endParaRPr lang="cs-CZ" alt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21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09143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metody </a:t>
            </a:r>
            <a:r>
              <a:rPr lang="cs-CZ" dirty="0" smtClean="0"/>
              <a:t>distribuce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7188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cs-CZ" sz="2200" dirty="0"/>
              <a:t>Distribuční schéma založené na párových klíčích</a:t>
            </a:r>
            <a:endParaRPr lang="en-US" sz="2200" dirty="0"/>
          </a:p>
          <a:p>
            <a:pPr lvl="0"/>
            <a:r>
              <a:rPr lang="cs-CZ" sz="2000" dirty="0"/>
              <a:t>Předem generovaný párový klíč mezi všemi dvojicemi</a:t>
            </a:r>
            <a:endParaRPr lang="en-US" sz="2000" dirty="0"/>
          </a:p>
          <a:p>
            <a:pPr lvl="0"/>
            <a:r>
              <a:rPr lang="cs-CZ" sz="2000" dirty="0"/>
              <a:t>Perfektní pružnost a ověřování</a:t>
            </a:r>
            <a:endParaRPr lang="en-US" sz="2000" dirty="0"/>
          </a:p>
          <a:p>
            <a:pPr lvl="0"/>
            <a:r>
              <a:rPr lang="cs-CZ" sz="2000" dirty="0"/>
              <a:t>Při odhalení jednoho uzlu se ostatní neohrozí</a:t>
            </a:r>
            <a:endParaRPr lang="en-US" sz="2000" dirty="0"/>
          </a:p>
          <a:p>
            <a:pPr lvl="0"/>
            <a:r>
              <a:rPr lang="cs-CZ" sz="2000" dirty="0"/>
              <a:t>Ne příliš dobrá škálovatelnost</a:t>
            </a:r>
            <a:endParaRPr lang="en-US" sz="2000" dirty="0"/>
          </a:p>
          <a:p>
            <a:pPr lvl="0"/>
            <a:r>
              <a:rPr lang="cs-CZ" sz="2000" dirty="0"/>
              <a:t>Problém s přidělováním klíče za běhu</a:t>
            </a:r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378B44-F388-4083-AC1B-373700B5A543}" type="datetime1">
              <a:rPr lang="cs-CZ" altLang="cs-CZ" smtClean="0"/>
              <a:t>26. 11. 2019</a:t>
            </a:fld>
            <a:endParaRPr lang="cs-CZ" alt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22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7610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Pravděpodobnostní distribuční </a:t>
            </a:r>
            <a:r>
              <a:rPr lang="cs-CZ" dirty="0" smtClean="0"/>
              <a:t>schéma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200" dirty="0"/>
              <a:t>Neukládá všechny párové klíče</a:t>
            </a:r>
            <a:endParaRPr lang="en-US" sz="2200" dirty="0"/>
          </a:p>
          <a:p>
            <a:pPr lvl="0"/>
            <a:r>
              <a:rPr lang="cs-CZ" sz="2200" dirty="0"/>
              <a:t>Nastavení komunikačních klíčů probíhá ve třech fázích</a:t>
            </a:r>
            <a:endParaRPr lang="en-US" sz="2200" dirty="0"/>
          </a:p>
          <a:p>
            <a:pPr lvl="1"/>
            <a:r>
              <a:rPr lang="cs-CZ" dirty="0"/>
              <a:t>Distribuce klíčů</a:t>
            </a:r>
            <a:endParaRPr lang="en-US" sz="1800" dirty="0"/>
          </a:p>
          <a:p>
            <a:pPr lvl="1"/>
            <a:r>
              <a:rPr lang="cs-CZ" dirty="0"/>
              <a:t>Vyhledání sdíleného klíče (párového klíče)</a:t>
            </a:r>
            <a:endParaRPr lang="en-US" sz="1800" dirty="0"/>
          </a:p>
          <a:p>
            <a:pPr lvl="1"/>
            <a:r>
              <a:rPr lang="cs-CZ" dirty="0"/>
              <a:t>Vytvoření cesty (linku, seznamu) mezi uzly se stejným klíčem</a:t>
            </a:r>
            <a:endParaRPr lang="en-US" sz="1800" dirty="0"/>
          </a:p>
          <a:p>
            <a:r>
              <a:rPr lang="cs-CZ" sz="2200" dirty="0"/>
              <a:t>Distribuce klíčů</a:t>
            </a:r>
            <a:endParaRPr lang="en-US" sz="2200" dirty="0"/>
          </a:p>
          <a:p>
            <a:pPr lvl="1"/>
            <a:r>
              <a:rPr lang="cs-CZ" dirty="0"/>
              <a:t>Základnová stanice vytvoří velkou množinu klíčů P</a:t>
            </a:r>
            <a:endParaRPr lang="en-US" sz="1800" dirty="0"/>
          </a:p>
          <a:p>
            <a:pPr lvl="1"/>
            <a:r>
              <a:rPr lang="cs-CZ" dirty="0"/>
              <a:t>Do paměti uzlu je umístěno náhodně vybraných k klíčů, kde P</a:t>
            </a:r>
            <a:r>
              <a:rPr lang="en-US" dirty="0"/>
              <a:t>&gt;&gt;k</a:t>
            </a:r>
            <a:endParaRPr lang="en-US" sz="1800" dirty="0"/>
          </a:p>
          <a:p>
            <a:pPr lvl="1"/>
            <a:r>
              <a:rPr lang="cs-CZ" dirty="0"/>
              <a:t>Ukládá se klíč a jeho ID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1F6E3-47A9-4BCC-966F-D78C6361EDD2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23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7242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Pravděpodobnostní distribuční </a:t>
            </a:r>
            <a:r>
              <a:rPr lang="cs-CZ" dirty="0" smtClean="0"/>
              <a:t>schéma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Vyhledání </a:t>
            </a:r>
            <a:r>
              <a:rPr lang="cs-CZ" sz="2200" dirty="0"/>
              <a:t>sdíleného</a:t>
            </a:r>
            <a:r>
              <a:rPr lang="cs-CZ" dirty="0"/>
              <a:t> klíče</a:t>
            </a:r>
            <a:endParaRPr lang="en-US" sz="2000" dirty="0"/>
          </a:p>
          <a:p>
            <a:pPr lvl="1"/>
            <a:r>
              <a:rPr lang="cs-CZ" dirty="0"/>
              <a:t>Probíhá během nastavení sítě (počáteční fáze po rozmístění)</a:t>
            </a:r>
            <a:endParaRPr lang="en-US" sz="1800" dirty="0"/>
          </a:p>
          <a:p>
            <a:pPr lvl="1"/>
            <a:r>
              <a:rPr lang="cs-CZ" dirty="0"/>
              <a:t>Každý uzel vyhledá ve svém okolí sousedy </a:t>
            </a:r>
            <a:endParaRPr lang="en-US" sz="1800" dirty="0"/>
          </a:p>
          <a:p>
            <a:pPr lvl="1"/>
            <a:r>
              <a:rPr lang="cs-CZ" dirty="0" err="1"/>
              <a:t>Broadcastem</a:t>
            </a:r>
            <a:r>
              <a:rPr lang="cs-CZ" dirty="0"/>
              <a:t> si s nimi vymění seznam ID klíčů</a:t>
            </a:r>
            <a:endParaRPr lang="en-US" sz="1800" dirty="0"/>
          </a:p>
          <a:p>
            <a:pPr lvl="1"/>
            <a:r>
              <a:rPr lang="cs-CZ" dirty="0"/>
              <a:t>Pokud se seznam se sousedním uzlem kryje, dohodnou se na sdíleném klíči</a:t>
            </a:r>
            <a:endParaRPr lang="en-US" sz="1800" dirty="0"/>
          </a:p>
          <a:p>
            <a:pPr lvl="1"/>
            <a:r>
              <a:rPr lang="cs-CZ" dirty="0"/>
              <a:t>Problém s využitím téhož párového klíče více sousedy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BB92D6-270D-49D8-A87B-785A617CA9F8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24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4804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Pravděpodobnostní distribuční </a:t>
            </a:r>
            <a:r>
              <a:rPr lang="cs-CZ" dirty="0" smtClean="0"/>
              <a:t>schéma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200" dirty="0"/>
              <a:t>Fáze vytvoření cesty mezi uzly se stejným klíčem</a:t>
            </a:r>
            <a:endParaRPr lang="en-US" sz="2200" dirty="0"/>
          </a:p>
          <a:p>
            <a:pPr lvl="1"/>
            <a:r>
              <a:rPr lang="cs-CZ" dirty="0"/>
              <a:t>Pokud není nalezen sdílený klíč, hledá se pomocí spojení mezi uzly</a:t>
            </a:r>
            <a:endParaRPr lang="en-US" sz="1800" dirty="0"/>
          </a:p>
          <a:p>
            <a:pPr lvl="1"/>
            <a:r>
              <a:rPr lang="cs-CZ" dirty="0"/>
              <a:t>Uzly mohou být propojeny dvěma nebo více linkami</a:t>
            </a:r>
            <a:endParaRPr lang="en-US" sz="1800" dirty="0"/>
          </a:p>
          <a:p>
            <a:pPr lvl="1"/>
            <a:r>
              <a:rPr lang="cs-CZ" dirty="0"/>
              <a:t>Přenos seznamu ID spojeními</a:t>
            </a:r>
            <a:endParaRPr lang="en-US" sz="1800" dirty="0"/>
          </a:p>
          <a:p>
            <a:pPr lvl="1"/>
            <a:r>
              <a:rPr lang="cs-CZ" dirty="0"/>
              <a:t>Vyhledání stejného klíče, vytvoření sdíleného klíče (důvěra mezi uzly)</a:t>
            </a:r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636C66-3A45-4BA3-82BD-33667E12C2A5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25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44054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Pravděpodobnostní distribuční </a:t>
            </a:r>
            <a:r>
              <a:rPr lang="cs-CZ" dirty="0" smtClean="0"/>
              <a:t>schéma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200" dirty="0"/>
              <a:t>Problém změny klíče</a:t>
            </a:r>
            <a:endParaRPr lang="en-US" sz="2200" dirty="0"/>
          </a:p>
          <a:p>
            <a:pPr lvl="1"/>
            <a:r>
              <a:rPr lang="cs-CZ" dirty="0"/>
              <a:t>Dojde-li ke kompromitaci klíče, kompromitaci uzlu nebo k vyčerpání doby platnosti</a:t>
            </a:r>
            <a:endParaRPr lang="en-US" sz="1800" dirty="0"/>
          </a:p>
          <a:p>
            <a:pPr lvl="1"/>
            <a:r>
              <a:rPr lang="cs-CZ" dirty="0" smtClean="0"/>
              <a:t>Sdílený(é</a:t>
            </a:r>
            <a:r>
              <a:rPr lang="cs-CZ" dirty="0"/>
              <a:t>) klíče uzlu se musí zneplatnit</a:t>
            </a:r>
            <a:endParaRPr lang="en-US" sz="1800" dirty="0"/>
          </a:p>
          <a:p>
            <a:pPr lvl="1"/>
            <a:r>
              <a:rPr lang="cs-CZ" dirty="0"/>
              <a:t>Vyšle se </a:t>
            </a:r>
            <a:r>
              <a:rPr lang="cs-CZ" dirty="0" err="1"/>
              <a:t>broadcastem</a:t>
            </a:r>
            <a:r>
              <a:rPr lang="cs-CZ" dirty="0"/>
              <a:t> zpráva odvolání klíče (</a:t>
            </a:r>
            <a:r>
              <a:rPr lang="cs-CZ" dirty="0" err="1"/>
              <a:t>revocation</a:t>
            </a:r>
            <a:r>
              <a:rPr lang="cs-CZ" dirty="0"/>
              <a:t>)</a:t>
            </a:r>
            <a:endParaRPr lang="en-US" sz="1800" dirty="0"/>
          </a:p>
          <a:p>
            <a:pPr lvl="1"/>
            <a:r>
              <a:rPr lang="cs-CZ" dirty="0"/>
              <a:t>Uzly si klíč vymažou nebo přesunou do seznamu odvolaných klíčů</a:t>
            </a:r>
            <a:endParaRPr lang="en-US" sz="1800" dirty="0"/>
          </a:p>
          <a:p>
            <a:pPr lvl="1"/>
            <a:r>
              <a:rPr lang="cs-CZ" dirty="0"/>
              <a:t>Následuje fáze vyhledání nového klíče</a:t>
            </a:r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5BA158-B79A-43A5-9399-DC027202DA0B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26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23277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Pravděpodobnostní distribuční </a:t>
            </a:r>
            <a:r>
              <a:rPr lang="cs-CZ" dirty="0" smtClean="0"/>
              <a:t>schéma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200" dirty="0"/>
              <a:t>Různá vylepšení</a:t>
            </a:r>
            <a:endParaRPr lang="en-US" sz="2200" dirty="0"/>
          </a:p>
          <a:p>
            <a:pPr lvl="1"/>
            <a:r>
              <a:rPr lang="cs-CZ" dirty="0"/>
              <a:t>Každý klíč je sdílen pouze jednou dvojicí</a:t>
            </a:r>
            <a:endParaRPr lang="en-US" sz="1800" dirty="0"/>
          </a:p>
          <a:p>
            <a:pPr lvl="1"/>
            <a:r>
              <a:rPr lang="cs-CZ" dirty="0"/>
              <a:t>Pro nalezení sdíleného klíče se vytvoří více cest</a:t>
            </a:r>
            <a:endParaRPr lang="en-US" sz="1800" dirty="0"/>
          </a:p>
          <a:p>
            <a:pPr lvl="1"/>
            <a:r>
              <a:rPr lang="cs-CZ" dirty="0"/>
              <a:t>Množina klíčů se rozdělí na menší celky (klíče clusteru)</a:t>
            </a:r>
            <a:endParaRPr lang="en-US" sz="1800" dirty="0"/>
          </a:p>
          <a:p>
            <a:pPr lvl="1"/>
            <a:r>
              <a:rPr lang="cs-CZ" dirty="0"/>
              <a:t>Různé množiny klíčů</a:t>
            </a:r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13D18C-267E-43F0-9D16-DCE39FEA5851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27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75785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Distribuční schéma založené na </a:t>
            </a:r>
            <a:r>
              <a:rPr lang="cs-CZ" dirty="0" smtClean="0"/>
              <a:t>polynomech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cs-CZ" sz="2000" dirty="0" smtClean="0"/>
                  <a:t>Nad polem </a:t>
                </a:r>
                <a:r>
                  <a:rPr lang="cs-CZ" sz="2000" dirty="0" err="1"/>
                  <a:t>F</a:t>
                </a:r>
                <a:r>
                  <a:rPr lang="cs-CZ" sz="2000" baseline="-25000" dirty="0" err="1"/>
                  <a:t>q</a:t>
                </a:r>
                <a:r>
                  <a:rPr lang="cs-CZ" sz="2000" dirty="0"/>
                  <a:t> (</a:t>
                </a:r>
                <a:r>
                  <a:rPr lang="cs-CZ" sz="2000" i="1" dirty="0"/>
                  <a:t>q</a:t>
                </a:r>
                <a:r>
                  <a:rPr lang="cs-CZ" sz="2000" dirty="0"/>
                  <a:t> – prvočíslo) se vytvoří polynom se dvěma proměnnými (</a:t>
                </a:r>
                <a:r>
                  <a:rPr lang="cs-CZ" sz="2000" dirty="0" err="1" smtClean="0"/>
                  <a:t>bivariantní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polynom</a:t>
                </a:r>
                <a:r>
                  <a:rPr lang="cs-CZ" sz="2000" dirty="0" smtClean="0"/>
                  <a:t>)</a:t>
                </a:r>
              </a:p>
              <a:p>
                <a:pPr lvl="0"/>
                <a:endParaRPr lang="cs-CZ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0"/>
                <a:r>
                  <a:rPr lang="cs-CZ" sz="2000" dirty="0"/>
                  <a:t>Polynom je symetrický </a:t>
                </a:r>
                <a:r>
                  <a:rPr lang="cs-CZ" sz="2000" i="1" dirty="0"/>
                  <a:t>f(</a:t>
                </a:r>
                <a:r>
                  <a:rPr lang="cs-CZ" sz="2000" i="1" dirty="0" err="1"/>
                  <a:t>x,y</a:t>
                </a:r>
                <a:r>
                  <a:rPr lang="cs-CZ" sz="2000" i="1" dirty="0"/>
                  <a:t>) = f(</a:t>
                </a:r>
                <a:r>
                  <a:rPr lang="cs-CZ" sz="2000" i="1" dirty="0" err="1"/>
                  <a:t>y,x</a:t>
                </a:r>
                <a:r>
                  <a:rPr lang="cs-CZ" sz="2000" i="1" dirty="0"/>
                  <a:t>)</a:t>
                </a:r>
                <a:endParaRPr lang="en-US" sz="2000" i="1" dirty="0"/>
              </a:p>
              <a:p>
                <a:pPr lvl="0"/>
                <a:r>
                  <a:rPr lang="cs-CZ" sz="2000" dirty="0"/>
                  <a:t>Základnový uzel </a:t>
                </a:r>
                <a:r>
                  <a:rPr lang="cs-CZ" sz="2000" i="1" dirty="0"/>
                  <a:t>i </a:t>
                </a:r>
                <a:r>
                  <a:rPr lang="cs-CZ" sz="2000" dirty="0"/>
                  <a:t> vypočte pro každý uzel sítě koeficienty pro </a:t>
                </a:r>
                <a:r>
                  <a:rPr lang="cs-CZ" sz="2000" i="1" dirty="0"/>
                  <a:t>f(</a:t>
                </a:r>
                <a:r>
                  <a:rPr lang="cs-CZ" sz="2000" i="1" dirty="0" err="1"/>
                  <a:t>i,y</a:t>
                </a:r>
                <a:r>
                  <a:rPr lang="cs-CZ" sz="2000" i="1" dirty="0"/>
                  <a:t>)</a:t>
                </a:r>
                <a:endParaRPr lang="en-US" sz="2000" i="1" dirty="0"/>
              </a:p>
              <a:p>
                <a:pPr lvl="0"/>
                <a:r>
                  <a:rPr lang="cs-CZ" sz="2000" dirty="0"/>
                  <a:t>Pro uzel </a:t>
                </a:r>
                <a:r>
                  <a:rPr lang="cs-CZ" sz="2000" i="1" dirty="0"/>
                  <a:t>j</a:t>
                </a:r>
                <a:r>
                  <a:rPr lang="cs-CZ" sz="2000" dirty="0"/>
                  <a:t> koeficienty pro </a:t>
                </a:r>
                <a:r>
                  <a:rPr lang="cs-CZ" sz="2000" i="1" dirty="0"/>
                  <a:t>f(</a:t>
                </a:r>
                <a:r>
                  <a:rPr lang="cs-CZ" sz="2000" i="1" dirty="0" err="1"/>
                  <a:t>j,y</a:t>
                </a:r>
                <a:r>
                  <a:rPr lang="cs-CZ" sz="2000" i="1" dirty="0"/>
                  <a:t>)</a:t>
                </a:r>
                <a:endParaRPr lang="en-US" sz="2000" i="1" dirty="0"/>
              </a:p>
              <a:p>
                <a:pPr lvl="0"/>
                <a:r>
                  <a:rPr lang="cs-CZ" sz="2000" dirty="0"/>
                  <a:t>Uzly stanoví sdílený klíč tak, že si vzájemně pošlou svá ID</a:t>
                </a:r>
                <a:endParaRPr lang="en-US" sz="2000" dirty="0"/>
              </a:p>
              <a:p>
                <a:pPr lvl="0"/>
                <a:r>
                  <a:rPr lang="cs-CZ" sz="2000" i="1" dirty="0"/>
                  <a:t>f(</a:t>
                </a:r>
                <a:r>
                  <a:rPr lang="cs-CZ" sz="2000" i="1" dirty="0" err="1"/>
                  <a:t>i,j</a:t>
                </a:r>
                <a:r>
                  <a:rPr lang="cs-CZ" sz="2000" i="1" dirty="0"/>
                  <a:t>) = f(</a:t>
                </a:r>
                <a:r>
                  <a:rPr lang="cs-CZ" sz="2000" i="1" dirty="0" err="1"/>
                  <a:t>j,i</a:t>
                </a:r>
                <a:r>
                  <a:rPr lang="cs-CZ" sz="2000" i="1" dirty="0"/>
                  <a:t>)</a:t>
                </a:r>
                <a:endParaRPr lang="en-US" sz="2000" i="1" dirty="0"/>
              </a:p>
              <a:p>
                <a:pPr lvl="0"/>
                <a:r>
                  <a:rPr lang="cs-CZ" sz="2000" dirty="0"/>
                  <a:t>Vylepšení – množina více náhodných polynomů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" t="-69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FF396A-6FCD-4946-90E0-AC0EB257A0A6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28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51729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Distribuční schéma založené na </a:t>
            </a:r>
            <a:r>
              <a:rPr lang="cs-CZ" dirty="0" smtClean="0"/>
              <a:t>polynomech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200" dirty="0"/>
              <a:t>Vytvoření párového klíče</a:t>
            </a:r>
            <a:endParaRPr lang="en-US" sz="2200" dirty="0"/>
          </a:p>
          <a:p>
            <a:pPr lvl="1"/>
            <a:r>
              <a:rPr lang="cs-CZ" dirty="0"/>
              <a:t>Při spouštění vygeneruje základnová stanice (server) množinu polynomů</a:t>
            </a:r>
            <a:endParaRPr lang="en-US" sz="1800" dirty="0"/>
          </a:p>
          <a:p>
            <a:pPr lvl="1"/>
            <a:r>
              <a:rPr lang="cs-CZ" dirty="0"/>
              <a:t>Distribuuje náhodně polynomy do uzlů</a:t>
            </a:r>
            <a:endParaRPr lang="en-US" sz="1800" dirty="0"/>
          </a:p>
          <a:p>
            <a:pPr lvl="1"/>
            <a:r>
              <a:rPr lang="cs-CZ" dirty="0"/>
              <a:t>Uzly nesdílí klíče, ale funkce</a:t>
            </a:r>
            <a:endParaRPr lang="en-US" sz="1800" dirty="0"/>
          </a:p>
          <a:p>
            <a:pPr lvl="1"/>
            <a:r>
              <a:rPr lang="cs-CZ" dirty="0"/>
              <a:t>Vytvoření cesty ke společné funkci – generování párového klíče</a:t>
            </a:r>
            <a:endParaRPr lang="en-US" sz="1800" dirty="0"/>
          </a:p>
          <a:p>
            <a:pPr lvl="0"/>
            <a:r>
              <a:rPr lang="cs-CZ" sz="2200" dirty="0"/>
              <a:t>Vylepšení</a:t>
            </a:r>
            <a:endParaRPr lang="en-US" sz="2200" dirty="0"/>
          </a:p>
          <a:p>
            <a:pPr lvl="1"/>
            <a:r>
              <a:rPr lang="cs-CZ" dirty="0" err="1"/>
              <a:t>Predistribuční</a:t>
            </a:r>
            <a:r>
              <a:rPr lang="cs-CZ" dirty="0"/>
              <a:t> schéma založené na mřížce</a:t>
            </a:r>
            <a:endParaRPr lang="en-US" sz="1800" dirty="0"/>
          </a:p>
          <a:p>
            <a:pPr lvl="1"/>
            <a:r>
              <a:rPr lang="cs-CZ" dirty="0"/>
              <a:t>Server přidělí funkce podle umístění ve mřížce</a:t>
            </a:r>
            <a:endParaRPr lang="en-US" sz="1800" dirty="0"/>
          </a:p>
          <a:p>
            <a:pPr lvl="1"/>
            <a:r>
              <a:rPr lang="cs-CZ" dirty="0"/>
              <a:t>Vytvoření průniku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AD9213-B813-47A2-A2F0-DC4FC3CA834A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29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3889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0DD8-2940-4CE0-B3A9-3F28DE5F7009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senzorické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103-A818-4C44-B01F-3A9AE875419E}" type="slidenum">
              <a:rPr lang="cs-CZ"/>
              <a:pPr/>
              <a:t>3</a:t>
            </a:fld>
            <a:endParaRPr lang="cs-CZ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sz="3200" dirty="0" smtClean="0"/>
              <a:t>Úvod</a:t>
            </a:r>
            <a:endParaRPr lang="en-US" sz="3200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229600" cy="2448272"/>
          </a:xfrm>
        </p:spPr>
        <p:txBody>
          <a:bodyPr/>
          <a:lstStyle/>
          <a:p>
            <a:pPr marL="0" indent="0">
              <a:buNone/>
            </a:pPr>
            <a:r>
              <a:rPr lang="cs-CZ" altLang="ko-KR" dirty="0" smtClean="0"/>
              <a:t>Problémy</a:t>
            </a:r>
          </a:p>
          <a:p>
            <a:pPr lvl="1"/>
            <a:r>
              <a:rPr lang="cs-CZ" altLang="ko-KR" sz="1800" dirty="0" smtClean="0"/>
              <a:t>Vytváření </a:t>
            </a:r>
            <a:r>
              <a:rPr lang="cs-CZ" altLang="ko-KR" sz="1800" dirty="0"/>
              <a:t>klíčů</a:t>
            </a:r>
          </a:p>
          <a:p>
            <a:pPr lvl="1"/>
            <a:r>
              <a:rPr lang="cs-CZ" altLang="ko-KR" sz="1800" dirty="0" smtClean="0"/>
              <a:t>Bezpečnost</a:t>
            </a:r>
            <a:endParaRPr lang="cs-CZ" altLang="ko-KR" sz="1800" dirty="0"/>
          </a:p>
          <a:p>
            <a:pPr lvl="1"/>
            <a:r>
              <a:rPr lang="cs-CZ" altLang="ko-KR" sz="1800" dirty="0" smtClean="0"/>
              <a:t>Ověřování</a:t>
            </a:r>
            <a:endParaRPr lang="cs-CZ" altLang="ko-KR" sz="1800" dirty="0"/>
          </a:p>
          <a:p>
            <a:pPr lvl="1"/>
            <a:r>
              <a:rPr lang="cs-CZ" altLang="ko-KR" sz="1800" dirty="0" smtClean="0"/>
              <a:t>Soukromí</a:t>
            </a:r>
            <a:endParaRPr lang="cs-CZ" altLang="ko-KR" sz="1800" dirty="0"/>
          </a:p>
          <a:p>
            <a:pPr lvl="1"/>
            <a:r>
              <a:rPr lang="cs-CZ" altLang="ko-KR" sz="1800" dirty="0" smtClean="0"/>
              <a:t>Útoky typu </a:t>
            </a:r>
            <a:r>
              <a:rPr lang="cs-CZ" altLang="ko-KR" sz="1800" dirty="0" err="1" smtClean="0"/>
              <a:t>Denial</a:t>
            </a:r>
            <a:r>
              <a:rPr lang="cs-CZ" altLang="ko-KR" sz="1800" dirty="0" smtClean="0"/>
              <a:t> </a:t>
            </a:r>
            <a:r>
              <a:rPr lang="cs-CZ" altLang="ko-KR" sz="1800" dirty="0" err="1" smtClean="0"/>
              <a:t>of</a:t>
            </a:r>
            <a:r>
              <a:rPr lang="cs-CZ" altLang="ko-KR" sz="1800" dirty="0" smtClean="0"/>
              <a:t> </a:t>
            </a:r>
            <a:r>
              <a:rPr lang="cs-CZ" altLang="ko-KR" sz="1800" dirty="0" err="1" smtClean="0"/>
              <a:t>Services</a:t>
            </a:r>
            <a:endParaRPr lang="cs-CZ" altLang="ko-KR" sz="1800" dirty="0"/>
          </a:p>
          <a:p>
            <a:pPr lvl="1"/>
            <a:r>
              <a:rPr lang="cs-CZ" altLang="ko-KR" sz="1800" dirty="0" smtClean="0"/>
              <a:t>Bezpečné </a:t>
            </a:r>
            <a:r>
              <a:rPr lang="cs-CZ" altLang="ko-KR" sz="1800" dirty="0"/>
              <a:t>směrování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42601"/>
            <a:ext cx="8229600" cy="194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cs-CZ" altLang="ko-KR" kern="0" dirty="0" smtClean="0"/>
              <a:t>Předpoklady</a:t>
            </a:r>
          </a:p>
          <a:p>
            <a:pPr lvl="1"/>
            <a:r>
              <a:rPr lang="cs-CZ" altLang="ko-KR" sz="1800" kern="0" dirty="0" smtClean="0"/>
              <a:t>Senzory </a:t>
            </a:r>
            <a:r>
              <a:rPr lang="cs-CZ" altLang="ko-KR" sz="1800" kern="0" dirty="0"/>
              <a:t>mají omezenou energii, výpočetní a komunikační </a:t>
            </a:r>
            <a:r>
              <a:rPr lang="cs-CZ" altLang="ko-KR" sz="1800" kern="0" dirty="0" smtClean="0"/>
              <a:t>schopnosti</a:t>
            </a:r>
          </a:p>
          <a:p>
            <a:pPr lvl="1"/>
            <a:r>
              <a:rPr lang="cs-CZ" altLang="ko-KR" sz="1800" kern="0" dirty="0" smtClean="0"/>
              <a:t>Jsou </a:t>
            </a:r>
            <a:r>
              <a:rPr lang="cs-CZ" altLang="ko-KR" sz="1800" kern="0" dirty="0"/>
              <a:t>rozmístěny v otevřeném terénu, vystaveny fyzickému útoku</a:t>
            </a:r>
          </a:p>
          <a:p>
            <a:pPr lvl="1"/>
            <a:r>
              <a:rPr lang="cs-CZ" altLang="ko-KR" sz="1800" kern="0" dirty="0" smtClean="0"/>
              <a:t>Komunikují </a:t>
            </a:r>
            <a:r>
              <a:rPr lang="cs-CZ" altLang="ko-KR" sz="1800" kern="0" dirty="0"/>
              <a:t>s bezprostředním okolím a lidmi, nové bezpečnostní problémy</a:t>
            </a:r>
          </a:p>
        </p:txBody>
      </p:sp>
    </p:spTree>
    <p:extLst>
      <p:ext uri="{BB962C8B-B14F-4D97-AF65-F5344CB8AC3E}">
        <p14:creationId xmlns:p14="http://schemas.microsoft.com/office/powerpoint/2010/main" val="311367276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Distribuční schéma založené na </a:t>
            </a:r>
            <a:r>
              <a:rPr lang="cs-CZ" dirty="0" smtClean="0"/>
              <a:t>maticích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K vytvoření klíče se použijí maticové operace</a:t>
            </a:r>
            <a:endParaRPr lang="en-US" dirty="0"/>
          </a:p>
          <a:p>
            <a:pPr lvl="0"/>
            <a:r>
              <a:rPr lang="cs-CZ" dirty="0"/>
              <a:t>Symetrická matice </a:t>
            </a:r>
            <a:r>
              <a:rPr lang="cs-CZ" i="1" dirty="0"/>
              <a:t>K(</a:t>
            </a:r>
            <a:r>
              <a:rPr lang="cs-CZ" i="1" dirty="0" err="1"/>
              <a:t>n,n</a:t>
            </a:r>
            <a:r>
              <a:rPr lang="cs-CZ" i="1" dirty="0"/>
              <a:t>)</a:t>
            </a:r>
            <a:r>
              <a:rPr lang="cs-CZ" dirty="0"/>
              <a:t> obsahuje všechny párové klíče</a:t>
            </a:r>
            <a:endParaRPr lang="en-US" dirty="0"/>
          </a:p>
          <a:p>
            <a:pPr lvl="0"/>
            <a:r>
              <a:rPr lang="cs-CZ" dirty="0"/>
              <a:t>D – </a:t>
            </a:r>
            <a:r>
              <a:rPr lang="cs-CZ" dirty="0" smtClean="0"/>
              <a:t>tajná symetrická </a:t>
            </a:r>
            <a:r>
              <a:rPr lang="cs-CZ" dirty="0"/>
              <a:t>matice </a:t>
            </a:r>
            <a:r>
              <a:rPr lang="cs-CZ" i="1" dirty="0"/>
              <a:t>D(λ+1 ,λ+1)</a:t>
            </a:r>
            <a:endParaRPr lang="en-US" i="1" dirty="0"/>
          </a:p>
          <a:p>
            <a:pPr lvl="0"/>
            <a:r>
              <a:rPr lang="cs-CZ" dirty="0"/>
              <a:t>G – veřejná matice </a:t>
            </a:r>
            <a:r>
              <a:rPr lang="cs-CZ" i="1" dirty="0"/>
              <a:t>G(λ+1, n)</a:t>
            </a:r>
            <a:endParaRPr lang="en-US" i="1" dirty="0"/>
          </a:p>
          <a:p>
            <a:pPr lvl="0"/>
            <a:r>
              <a:rPr lang="cs-CZ" i="1" dirty="0" smtClean="0"/>
              <a:t>A = (DG)</a:t>
            </a:r>
            <a:r>
              <a:rPr lang="cs-CZ" i="1" baseline="30000" dirty="0" smtClean="0"/>
              <a:t>T</a:t>
            </a:r>
            <a:r>
              <a:rPr lang="cs-CZ" i="1" dirty="0" smtClean="0"/>
              <a:t> </a:t>
            </a:r>
            <a:r>
              <a:rPr lang="cs-CZ" dirty="0"/>
              <a:t>– tajná matice ve všech uzlech (její část)</a:t>
            </a:r>
            <a:endParaRPr lang="en-US" dirty="0"/>
          </a:p>
          <a:p>
            <a:pPr lvl="0"/>
            <a:r>
              <a:rPr lang="cs-CZ" dirty="0"/>
              <a:t>V každém uzlu </a:t>
            </a:r>
            <a:r>
              <a:rPr lang="cs-CZ" i="1" dirty="0"/>
              <a:t>i </a:t>
            </a:r>
            <a:r>
              <a:rPr lang="cs-CZ" dirty="0"/>
              <a:t>se ukládá </a:t>
            </a:r>
            <a:r>
              <a:rPr lang="cs-CZ" i="1" dirty="0"/>
              <a:t>i-</a:t>
            </a:r>
            <a:r>
              <a:rPr lang="cs-CZ" i="1" dirty="0" err="1"/>
              <a:t>tý</a:t>
            </a:r>
            <a:r>
              <a:rPr lang="cs-CZ" i="1" dirty="0"/>
              <a:t> </a:t>
            </a:r>
            <a:r>
              <a:rPr lang="cs-CZ" dirty="0"/>
              <a:t>řádek a </a:t>
            </a:r>
            <a:r>
              <a:rPr lang="cs-CZ" i="1" dirty="0"/>
              <a:t>i-</a:t>
            </a:r>
            <a:r>
              <a:rPr lang="cs-CZ" i="1" dirty="0" err="1"/>
              <a:t>tý</a:t>
            </a:r>
            <a:r>
              <a:rPr lang="cs-CZ" dirty="0"/>
              <a:t> sloupec </a:t>
            </a:r>
            <a:r>
              <a:rPr lang="cs-CZ" i="1" dirty="0"/>
              <a:t>(DG)</a:t>
            </a:r>
            <a:endParaRPr lang="en-US" i="1" dirty="0"/>
          </a:p>
          <a:p>
            <a:pPr lvl="0"/>
            <a:r>
              <a:rPr lang="cs-CZ" dirty="0"/>
              <a:t>Výpočet klíče </a:t>
            </a:r>
            <a:r>
              <a:rPr lang="cs-CZ" i="1" dirty="0"/>
              <a:t>K = (DG)</a:t>
            </a:r>
            <a:r>
              <a:rPr lang="cs-CZ" i="1" baseline="30000" dirty="0"/>
              <a:t>T</a:t>
            </a:r>
            <a:r>
              <a:rPr lang="cs-CZ" i="1" dirty="0"/>
              <a:t>G </a:t>
            </a:r>
            <a:r>
              <a:rPr lang="cs-CZ" dirty="0"/>
              <a:t>symetrická, </a:t>
            </a:r>
            <a:r>
              <a:rPr lang="cs-CZ" i="1" dirty="0" err="1"/>
              <a:t>k</a:t>
            </a:r>
            <a:r>
              <a:rPr lang="cs-CZ" i="1" baseline="-25000" dirty="0" err="1"/>
              <a:t>i,j</a:t>
            </a:r>
            <a:r>
              <a:rPr lang="cs-CZ" i="1" dirty="0"/>
              <a:t> = </a:t>
            </a:r>
            <a:r>
              <a:rPr lang="cs-CZ" i="1" dirty="0" err="1"/>
              <a:t>k</a:t>
            </a:r>
            <a:r>
              <a:rPr lang="cs-CZ" i="1" baseline="-25000" dirty="0" err="1"/>
              <a:t>j,i</a:t>
            </a:r>
            <a:endParaRPr lang="en-US" i="1" dirty="0"/>
          </a:p>
          <a:p>
            <a:pPr lvl="0"/>
            <a:r>
              <a:rPr lang="cs-CZ" dirty="0"/>
              <a:t> </a:t>
            </a:r>
            <a:r>
              <a:rPr lang="cs-CZ" i="1" dirty="0"/>
              <a:t>λ</a:t>
            </a:r>
            <a:r>
              <a:rPr lang="cs-CZ" dirty="0"/>
              <a:t>  bezpečnost – po napadení </a:t>
            </a:r>
            <a:r>
              <a:rPr lang="cs-CZ" i="1" dirty="0"/>
              <a:t>λ</a:t>
            </a:r>
            <a:r>
              <a:rPr lang="cs-CZ" dirty="0"/>
              <a:t> uzlů je možné odvodit celou matici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7EB022-1004-47EB-B35F-3BBE80F2E73A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30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88247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200" dirty="0" smtClean="0">
                <a:latin typeface="Palatino Linotype" panose="02040502050505030304" pitchFamily="18" charset="0"/>
              </a:rPr>
              <a:t>Distribuční schéma založené na maticích</a:t>
            </a:r>
            <a:endParaRPr lang="cs-CZ" sz="3200" dirty="0">
              <a:latin typeface="Palatino Linotype" panose="02040502050505030304" pitchFamily="18" charset="0"/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F5D7A-6367-42BA-995A-EE278B4EAC9C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31</a:t>
            </a:fld>
            <a:endParaRPr lang="cs-CZ" alt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/>
              <p:cNvSpPr txBox="1"/>
              <p:nvPr/>
            </p:nvSpPr>
            <p:spPr>
              <a:xfrm>
                <a:off x="1288950" y="2248481"/>
                <a:ext cx="2904449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cs-CZ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cs-CZ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7" name="TextovéPo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950" y="2248481"/>
                <a:ext cx="2904449" cy="9727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/>
              <p:cNvSpPr txBox="1"/>
              <p:nvPr/>
            </p:nvSpPr>
            <p:spPr>
              <a:xfrm>
                <a:off x="5108813" y="2521279"/>
                <a:ext cx="1821974" cy="427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8" name="TextovéPol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13" y="2521279"/>
                <a:ext cx="1821974" cy="427105"/>
              </a:xfrm>
              <a:prstGeom prst="rect">
                <a:avLst/>
              </a:prstGeom>
              <a:blipFill rotWithShape="0"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ovéPole 8"/>
          <p:cNvSpPr txBox="1"/>
          <p:nvPr/>
        </p:nvSpPr>
        <p:spPr>
          <a:xfrm>
            <a:off x="850547" y="1693594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cs-CZ" dirty="0" err="1" smtClean="0"/>
              <a:t>ěleso</a:t>
            </a:r>
            <a:r>
              <a:rPr lang="cs-CZ" dirty="0" smtClean="0"/>
              <a:t> GF(</a:t>
            </a:r>
            <a:r>
              <a:rPr lang="cs-CZ" dirty="0" err="1" smtClean="0"/>
              <a:t>p</a:t>
            </a:r>
            <a:r>
              <a:rPr lang="cs-CZ" baseline="30000" dirty="0" err="1" smtClean="0"/>
              <a:t>q</a:t>
            </a:r>
            <a:r>
              <a:rPr lang="cs-CZ" dirty="0" smtClean="0"/>
              <a:t>)  </a:t>
            </a:r>
            <a:r>
              <a:rPr lang="cs-CZ" dirty="0" err="1" smtClean="0"/>
              <a:t>p</a:t>
            </a:r>
            <a:r>
              <a:rPr lang="cs-CZ" baseline="30000" dirty="0" err="1" smtClean="0"/>
              <a:t>q</a:t>
            </a:r>
            <a:r>
              <a:rPr lang="cs-CZ" dirty="0" smtClean="0"/>
              <a:t> </a:t>
            </a:r>
            <a:r>
              <a:rPr lang="en-US" dirty="0" smtClean="0"/>
              <a:t>&gt; N </a:t>
            </a:r>
            <a:r>
              <a:rPr lang="cs-CZ" dirty="0" smtClean="0"/>
              <a:t>(počet uzlů sítě)</a:t>
            </a:r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1420845" y="3385004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 smtClean="0"/>
              <a:t>g</a:t>
            </a:r>
            <a:r>
              <a:rPr lang="en-US" i="1" baseline="-25000" dirty="0" smtClean="0"/>
              <a:t>1</a:t>
            </a:r>
            <a:r>
              <a:rPr lang="en-US" i="1" dirty="0" smtClean="0"/>
              <a:t>, g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 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err="1" smtClean="0"/>
              <a:t>jsou</a:t>
            </a:r>
            <a:r>
              <a:rPr lang="en-US" dirty="0" smtClean="0"/>
              <a:t> line</a:t>
            </a:r>
            <a:r>
              <a:rPr lang="cs-CZ" dirty="0" err="1" smtClean="0"/>
              <a:t>árně</a:t>
            </a:r>
            <a:r>
              <a:rPr lang="cs-CZ" dirty="0" smtClean="0"/>
              <a:t> nezávislé prvky z </a:t>
            </a:r>
            <a:r>
              <a:rPr lang="cs-CZ" i="1" dirty="0" smtClean="0"/>
              <a:t>GF(</a:t>
            </a:r>
            <a:r>
              <a:rPr lang="cs-CZ" i="1" dirty="0" err="1" smtClean="0"/>
              <a:t>p</a:t>
            </a:r>
            <a:r>
              <a:rPr lang="cs-CZ" i="1" baseline="30000" dirty="0" err="1" smtClean="0"/>
              <a:t>q</a:t>
            </a:r>
            <a:r>
              <a:rPr lang="cs-CZ" i="1" dirty="0" smtClean="0"/>
              <a:t>)</a:t>
            </a:r>
            <a:endParaRPr lang="cs-CZ" i="1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850547" y="3821624"/>
            <a:ext cx="613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Tajná symetrická matice </a:t>
            </a:r>
            <a:r>
              <a:rPr lang="cs-CZ" i="1" dirty="0" smtClean="0"/>
              <a:t>D</a:t>
            </a:r>
            <a:r>
              <a:rPr lang="en-US" i="1" dirty="0" smtClean="0"/>
              <a:t>[k </a:t>
            </a:r>
            <a:r>
              <a:rPr lang="en-US" sz="1200" i="1" dirty="0" smtClean="0"/>
              <a:t>x</a:t>
            </a:r>
            <a:r>
              <a:rPr lang="en-US" i="1" dirty="0" smtClean="0"/>
              <a:t> k] a </a:t>
            </a:r>
            <a:r>
              <a:rPr lang="cs-CZ" i="1" dirty="0" smtClean="0"/>
              <a:t>tajná matice </a:t>
            </a:r>
            <a:r>
              <a:rPr lang="en-US" i="1" dirty="0" smtClean="0"/>
              <a:t>A = (D . G)</a:t>
            </a:r>
            <a:r>
              <a:rPr lang="en-US" i="1" baseline="30000" dirty="0" smtClean="0"/>
              <a:t>T</a:t>
            </a:r>
            <a:endParaRPr lang="cs-CZ" i="1" baseline="300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850547" y="4309018"/>
            <a:ext cx="574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cs-CZ" dirty="0" err="1" smtClean="0"/>
              <a:t>árová</a:t>
            </a:r>
            <a:r>
              <a:rPr lang="cs-CZ" dirty="0" smtClean="0"/>
              <a:t> matice </a:t>
            </a:r>
            <a:r>
              <a:rPr lang="cs-CZ" i="1" dirty="0" smtClean="0"/>
              <a:t>K = A . G  = </a:t>
            </a:r>
            <a:r>
              <a:rPr lang="en-US" i="1" dirty="0"/>
              <a:t>(D . </a:t>
            </a:r>
            <a:r>
              <a:rPr lang="en-US" i="1" dirty="0" smtClean="0"/>
              <a:t>G)</a:t>
            </a:r>
            <a:r>
              <a:rPr lang="en-US" i="1" baseline="30000" dirty="0" smtClean="0"/>
              <a:t>T</a:t>
            </a:r>
            <a:r>
              <a:rPr lang="cs-CZ" i="1" dirty="0" smtClean="0"/>
              <a:t>G,  K </a:t>
            </a:r>
            <a:r>
              <a:rPr lang="cs-CZ" dirty="0" smtClean="0"/>
              <a:t>je symetrická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/>
              <p:cNvSpPr txBox="1"/>
              <p:nvPr/>
            </p:nvSpPr>
            <p:spPr>
              <a:xfrm>
                <a:off x="926433" y="4885836"/>
                <a:ext cx="1998560" cy="877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5" name="TextovéPo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3" y="4885836"/>
                <a:ext cx="1998560" cy="8771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>
              <a:xfrm>
                <a:off x="3124200" y="4883906"/>
                <a:ext cx="1966308" cy="877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883906"/>
                <a:ext cx="1966308" cy="8771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548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Distribuční schéma založené na </a:t>
            </a:r>
            <a:r>
              <a:rPr lang="cs-CZ" dirty="0" smtClean="0"/>
              <a:t>maticích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EAFA09-9805-4ABD-BC1A-D35B3BBCB567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senzorové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32</a:t>
            </a:fld>
            <a:endParaRPr lang="cs-CZ" alt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751049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68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Distribuční schéma založené na </a:t>
            </a:r>
            <a:r>
              <a:rPr lang="cs-CZ" dirty="0" smtClean="0"/>
              <a:t>maticích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EAFA09-9805-4ABD-BC1A-D35B3BBCB567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senzorové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33</a:t>
            </a:fld>
            <a:endParaRPr lang="cs-CZ" alt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751049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78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Asymetrická distribuční </a:t>
            </a:r>
            <a:r>
              <a:rPr lang="cs-CZ" dirty="0" smtClean="0"/>
              <a:t>schémata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9263"/>
                <a:ext cx="8507288" cy="4411662"/>
              </a:xfrm>
            </p:spPr>
            <p:txBody>
              <a:bodyPr/>
              <a:lstStyle/>
              <a:p>
                <a:pPr lvl="0"/>
                <a:r>
                  <a:rPr lang="cs-CZ" dirty="0" smtClean="0"/>
                  <a:t>Založená na použití RSA  - modulární exponenciální funkce</a:t>
                </a:r>
                <a:endParaRPr lang="en-US" dirty="0"/>
              </a:p>
              <a:p>
                <a:pPr lvl="0"/>
                <a:r>
                  <a:rPr lang="cs-CZ" dirty="0"/>
                  <a:t>Založená na ECC – </a:t>
                </a:r>
                <a:r>
                  <a:rPr lang="cs-CZ" dirty="0" err="1"/>
                  <a:t>elliptic</a:t>
                </a:r>
                <a:r>
                  <a:rPr lang="cs-CZ" dirty="0"/>
                  <a:t> </a:t>
                </a:r>
                <a:r>
                  <a:rPr lang="cs-CZ" dirty="0" err="1"/>
                  <a:t>curve</a:t>
                </a:r>
                <a:r>
                  <a:rPr lang="cs-CZ" dirty="0"/>
                  <a:t> </a:t>
                </a:r>
                <a:r>
                  <a:rPr lang="cs-CZ" dirty="0" err="1"/>
                  <a:t>cryptography</a:t>
                </a:r>
                <a:r>
                  <a:rPr lang="cs-CZ" dirty="0"/>
                  <a:t> – operace násobení </a:t>
                </a:r>
                <a:endParaRPr lang="en-US" dirty="0"/>
              </a:p>
              <a:p>
                <a:r>
                  <a:rPr lang="cs-CZ" dirty="0" smtClean="0"/>
                  <a:t>D</a:t>
                </a:r>
                <a:r>
                  <a:rPr lang="en-US" dirty="0" err="1" smtClean="0"/>
                  <a:t>i</a:t>
                </a:r>
                <a:r>
                  <a:rPr lang="cs-CZ" dirty="0" err="1" smtClean="0"/>
                  <a:t>ffie</a:t>
                </a:r>
                <a:r>
                  <a:rPr lang="cs-CZ" dirty="0" smtClean="0"/>
                  <a:t> </a:t>
                </a:r>
                <a:r>
                  <a:rPr lang="cs-CZ" dirty="0"/>
                  <a:t>Hellman distribuce </a:t>
                </a:r>
                <a:r>
                  <a:rPr lang="cs-CZ" dirty="0" smtClean="0"/>
                  <a:t>klíče</a:t>
                </a:r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cs-CZ" dirty="0" smtClean="0"/>
              </a:p>
              <a:p>
                <a:r>
                  <a:rPr lang="cs-CZ" dirty="0" smtClean="0"/>
                  <a:t>Certifikáty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9263"/>
                <a:ext cx="8507288" cy="4411662"/>
              </a:xfrm>
              <a:blipFill rotWithShape="0">
                <a:blip r:embed="rId2"/>
                <a:stretch>
                  <a:fillRect l="-287" t="-110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6286C-FB33-48F1-9C82-9B5EF992E8AE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34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7490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Asymetrická distribuční </a:t>
            </a:r>
            <a:r>
              <a:rPr lang="cs-CZ" dirty="0" smtClean="0"/>
              <a:t>schémata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2B8D9-AC2C-4F85-A890-6C3EBFF53838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35</a:t>
            </a:fld>
            <a:endParaRPr lang="cs-CZ" altLang="cs-CZ"/>
          </a:p>
        </p:txBody>
      </p:sp>
      <p:sp>
        <p:nvSpPr>
          <p:cNvPr id="10" name="TextovéPole 9"/>
          <p:cNvSpPr txBox="1"/>
          <p:nvPr/>
        </p:nvSpPr>
        <p:spPr>
          <a:xfrm>
            <a:off x="1691680" y="4236160"/>
            <a:ext cx="547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ECDLP – </a:t>
            </a:r>
            <a:r>
              <a:rPr lang="cs-CZ" dirty="0" err="1" smtClean="0"/>
              <a:t>Elliptic</a:t>
            </a:r>
            <a:r>
              <a:rPr lang="cs-CZ" dirty="0" smtClean="0"/>
              <a:t> </a:t>
            </a:r>
            <a:r>
              <a:rPr lang="cs-CZ" dirty="0" err="1" smtClean="0"/>
              <a:t>Curve</a:t>
            </a:r>
            <a:r>
              <a:rPr lang="cs-CZ" dirty="0" smtClean="0"/>
              <a:t> </a:t>
            </a:r>
            <a:r>
              <a:rPr lang="cs-CZ" dirty="0" err="1" smtClean="0"/>
              <a:t>Discrete</a:t>
            </a:r>
            <a:r>
              <a:rPr lang="cs-CZ" dirty="0" smtClean="0"/>
              <a:t> </a:t>
            </a:r>
            <a:r>
              <a:rPr lang="cs-CZ" dirty="0" err="1" smtClean="0"/>
              <a:t>Logarithm</a:t>
            </a:r>
            <a:r>
              <a:rPr lang="cs-CZ" dirty="0" smtClean="0"/>
              <a:t> </a:t>
            </a:r>
            <a:r>
              <a:rPr lang="cs-CZ" dirty="0" err="1" smtClean="0"/>
              <a:t>Problem</a:t>
            </a:r>
            <a:endParaRPr lang="en-US" dirty="0"/>
          </a:p>
        </p:txBody>
      </p:sp>
      <p:sp>
        <p:nvSpPr>
          <p:cNvPr id="11" name="Obdélník 10"/>
          <p:cNvSpPr/>
          <p:nvPr/>
        </p:nvSpPr>
        <p:spPr>
          <a:xfrm>
            <a:off x="481744" y="4694713"/>
            <a:ext cx="8507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y</a:t>
            </a:r>
            <a:r>
              <a:rPr lang="en-US" i="1" baseline="30000" dirty="0"/>
              <a:t>2</a:t>
            </a:r>
            <a:r>
              <a:rPr lang="en-US" i="1" dirty="0"/>
              <a:t> mod p = x</a:t>
            </a:r>
            <a:r>
              <a:rPr lang="en-US" i="1" baseline="30000" dirty="0"/>
              <a:t>3</a:t>
            </a:r>
            <a:r>
              <a:rPr lang="en-US" i="1" dirty="0"/>
              <a:t> + ax + b mod p </a:t>
            </a:r>
            <a:r>
              <a:rPr lang="cs-CZ" dirty="0" smtClean="0"/>
              <a:t>je definována nad konečným tělesem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p</a:t>
            </a:r>
            <a:r>
              <a:rPr lang="en-US" dirty="0" smtClean="0"/>
              <a:t> </a:t>
            </a:r>
            <a:r>
              <a:rPr lang="cs-CZ" dirty="0" smtClean="0"/>
              <a:t>jestliže</a:t>
            </a:r>
            <a:r>
              <a:rPr lang="en-US" dirty="0" smtClean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cs-CZ" dirty="0" smtClean="0"/>
              <a:t>i</a:t>
            </a:r>
            <a:r>
              <a:rPr lang="en-US" dirty="0" smtClean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cs-CZ" dirty="0" smtClean="0"/>
              <a:t>jsou v </a:t>
            </a:r>
            <a:r>
              <a:rPr lang="en-US" i="1" dirty="0" smtClean="0"/>
              <a:t>F</a:t>
            </a:r>
            <a:r>
              <a:rPr lang="en-US" i="1" baseline="-25000" dirty="0" smtClean="0"/>
              <a:t>p</a:t>
            </a:r>
            <a:r>
              <a:rPr lang="en-US" dirty="0"/>
              <a:t>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1317465" y="1807219"/>
            <a:ext cx="244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</a:p>
          <a:p>
            <a:r>
              <a:rPr lang="en-US" dirty="0" smtClean="0"/>
              <a:t>Vol</a:t>
            </a:r>
            <a:r>
              <a:rPr lang="cs-CZ" dirty="0" smtClean="0"/>
              <a:t>í náhodné číslo K</a:t>
            </a:r>
            <a:r>
              <a:rPr lang="cs-CZ" baseline="-25000" dirty="0" smtClean="0"/>
              <a:t>A</a:t>
            </a:r>
            <a:endParaRPr lang="cs-CZ" baseline="-250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5190464" y="1807218"/>
            <a:ext cx="239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Bob</a:t>
            </a:r>
            <a:endParaRPr lang="en-US" dirty="0" smtClean="0"/>
          </a:p>
          <a:p>
            <a:r>
              <a:rPr lang="en-US" dirty="0" smtClean="0"/>
              <a:t>Vol</a:t>
            </a:r>
            <a:r>
              <a:rPr lang="cs-CZ" dirty="0" smtClean="0"/>
              <a:t>í náhodné číslo K</a:t>
            </a:r>
            <a:r>
              <a:rPr lang="cs-CZ" baseline="-25000" dirty="0"/>
              <a:t>B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3759224" y="2453549"/>
            <a:ext cx="131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T</a:t>
            </a:r>
            <a:r>
              <a:rPr lang="cs-CZ" baseline="-25000" dirty="0" smtClean="0"/>
              <a:t>A</a:t>
            </a:r>
            <a:r>
              <a:rPr lang="cs-CZ" dirty="0" smtClean="0"/>
              <a:t> = K</a:t>
            </a:r>
            <a:r>
              <a:rPr lang="cs-CZ" baseline="-25000" dirty="0" smtClean="0"/>
              <a:t>A</a:t>
            </a:r>
            <a:r>
              <a:rPr lang="cs-CZ" dirty="0" smtClean="0"/>
              <a:t> </a:t>
            </a:r>
            <a:r>
              <a:rPr lang="en-US" dirty="0" smtClean="0"/>
              <a:t>* G</a:t>
            </a:r>
            <a:endParaRPr lang="cs-CZ" dirty="0"/>
          </a:p>
        </p:txBody>
      </p:sp>
      <p:cxnSp>
        <p:nvCxnSpPr>
          <p:cNvPr id="13" name="Přímá spojnice se šipkou 12"/>
          <p:cNvCxnSpPr/>
          <p:nvPr/>
        </p:nvCxnSpPr>
        <p:spPr bwMode="auto">
          <a:xfrm>
            <a:off x="2339752" y="2842444"/>
            <a:ext cx="40337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ovéPole 13"/>
          <p:cNvSpPr txBox="1"/>
          <p:nvPr/>
        </p:nvSpPr>
        <p:spPr>
          <a:xfrm>
            <a:off x="3792850" y="290177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T</a:t>
            </a:r>
            <a:r>
              <a:rPr lang="en-US" baseline="-25000" dirty="0" smtClean="0"/>
              <a:t>B</a:t>
            </a:r>
            <a:r>
              <a:rPr lang="cs-CZ" dirty="0" smtClean="0"/>
              <a:t> = K</a:t>
            </a:r>
            <a:r>
              <a:rPr lang="en-US" baseline="-25000" dirty="0" smtClean="0"/>
              <a:t>B</a:t>
            </a:r>
            <a:r>
              <a:rPr lang="en-US" dirty="0" smtClean="0"/>
              <a:t>* G</a:t>
            </a:r>
            <a:endParaRPr lang="cs-CZ" dirty="0"/>
          </a:p>
        </p:txBody>
      </p:sp>
      <p:cxnSp>
        <p:nvCxnSpPr>
          <p:cNvPr id="16" name="Přímá spojnice se šipkou 15"/>
          <p:cNvCxnSpPr/>
          <p:nvPr/>
        </p:nvCxnSpPr>
        <p:spPr bwMode="auto">
          <a:xfrm flipH="1">
            <a:off x="2329813" y="3277227"/>
            <a:ext cx="40337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ovéPole 16"/>
          <p:cNvSpPr txBox="1"/>
          <p:nvPr/>
        </p:nvSpPr>
        <p:spPr>
          <a:xfrm>
            <a:off x="1433015" y="3353655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</a:t>
            </a:r>
            <a:r>
              <a:rPr lang="cs-CZ" dirty="0" smtClean="0"/>
              <a:t>čítá K</a:t>
            </a:r>
            <a:r>
              <a:rPr lang="cs-CZ" baseline="-25000" dirty="0" smtClean="0"/>
              <a:t>A</a:t>
            </a:r>
            <a:r>
              <a:rPr lang="cs-CZ" dirty="0" smtClean="0"/>
              <a:t> </a:t>
            </a:r>
            <a:r>
              <a:rPr lang="en-US" dirty="0" smtClean="0"/>
              <a:t>* T</a:t>
            </a:r>
            <a:r>
              <a:rPr lang="en-US" baseline="-25000" dirty="0" smtClean="0"/>
              <a:t>B</a:t>
            </a:r>
            <a:endParaRPr lang="cs-CZ" baseline="-25000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5219965" y="3350174"/>
            <a:ext cx="15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</a:t>
            </a:r>
            <a:r>
              <a:rPr lang="cs-CZ" dirty="0" smtClean="0"/>
              <a:t>čítá K</a:t>
            </a:r>
            <a:r>
              <a:rPr lang="en-US" baseline="-25000" dirty="0" smtClean="0"/>
              <a:t>B</a:t>
            </a:r>
            <a:r>
              <a:rPr lang="cs-CZ" dirty="0" smtClean="0"/>
              <a:t> </a:t>
            </a:r>
            <a:r>
              <a:rPr lang="en-US" dirty="0" smtClean="0"/>
              <a:t>* T</a:t>
            </a:r>
            <a:r>
              <a:rPr lang="en-US" baseline="-25000" dirty="0"/>
              <a:t>A</a:t>
            </a:r>
            <a:endParaRPr lang="cs-CZ" baseline="-250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2930578" y="3751238"/>
            <a:ext cx="30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Dohoda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/>
              <a:t>K</a:t>
            </a:r>
            <a:r>
              <a:rPr lang="cs-CZ" baseline="-25000" dirty="0"/>
              <a:t>A</a:t>
            </a:r>
            <a:r>
              <a:rPr lang="cs-CZ" dirty="0"/>
              <a:t> </a:t>
            </a:r>
            <a:r>
              <a:rPr lang="en-US" dirty="0"/>
              <a:t>* </a:t>
            </a:r>
            <a:r>
              <a:rPr lang="en-US" dirty="0" smtClean="0"/>
              <a:t>K</a:t>
            </a:r>
            <a:r>
              <a:rPr lang="en-US" baseline="-25000" dirty="0" smtClean="0"/>
              <a:t>B  </a:t>
            </a:r>
            <a:r>
              <a:rPr lang="en-US" dirty="0" smtClean="0"/>
              <a:t>* G</a:t>
            </a:r>
            <a:endParaRPr lang="cs-CZ" baseline="-25000" dirty="0"/>
          </a:p>
        </p:txBody>
      </p:sp>
    </p:spTree>
    <p:extLst>
      <p:ext uri="{BB962C8B-B14F-4D97-AF65-F5344CB8AC3E}">
        <p14:creationId xmlns:p14="http://schemas.microsoft.com/office/powerpoint/2010/main" val="10474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Šest základních </a:t>
            </a:r>
            <a:r>
              <a:rPr lang="cs-CZ" dirty="0" smtClean="0"/>
              <a:t>požadavků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 smtClean="0"/>
              <a:t>Autentizace</a:t>
            </a:r>
            <a:endParaRPr lang="en-US" dirty="0"/>
          </a:p>
          <a:p>
            <a:pPr lvl="0"/>
            <a:r>
              <a:rPr lang="cs-CZ" dirty="0"/>
              <a:t>Důvěrnost</a:t>
            </a:r>
            <a:endParaRPr lang="en-US" dirty="0"/>
          </a:p>
          <a:p>
            <a:pPr lvl="0"/>
            <a:r>
              <a:rPr lang="cs-CZ" dirty="0"/>
              <a:t>Integrita</a:t>
            </a:r>
            <a:endParaRPr lang="en-US" dirty="0"/>
          </a:p>
          <a:p>
            <a:pPr lvl="0"/>
            <a:r>
              <a:rPr lang="cs-CZ" dirty="0"/>
              <a:t>Spolehlivost</a:t>
            </a:r>
            <a:endParaRPr lang="en-US" dirty="0"/>
          </a:p>
          <a:p>
            <a:pPr lvl="0"/>
            <a:r>
              <a:rPr lang="cs-CZ" dirty="0"/>
              <a:t>Dostupnost</a:t>
            </a:r>
            <a:endParaRPr lang="en-US" dirty="0"/>
          </a:p>
          <a:p>
            <a:pPr lvl="0"/>
            <a:r>
              <a:rPr lang="cs-CZ" dirty="0"/>
              <a:t>Čerstvá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56EFF2-CDB0-42A3-AC15-005D27B42767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3037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WSN vzhledem k útokům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Omezené zdroje</a:t>
            </a:r>
            <a:endParaRPr lang="en-US" sz="2000" dirty="0"/>
          </a:p>
          <a:p>
            <a:pPr lvl="0"/>
            <a:r>
              <a:rPr lang="cs-CZ" dirty="0"/>
              <a:t>Rozmístění v rozlehlé oblasti</a:t>
            </a:r>
            <a:endParaRPr lang="en-US" sz="2000" dirty="0"/>
          </a:p>
          <a:p>
            <a:pPr lvl="1"/>
            <a:r>
              <a:rPr lang="cs-CZ" dirty="0"/>
              <a:t>Mnoho uzlů</a:t>
            </a:r>
            <a:endParaRPr lang="en-US" sz="1800" dirty="0"/>
          </a:p>
          <a:p>
            <a:pPr lvl="1"/>
            <a:r>
              <a:rPr lang="cs-CZ" dirty="0"/>
              <a:t>Jeden napadený uzel může kompromitovat celou síť</a:t>
            </a:r>
            <a:endParaRPr lang="en-US" sz="1800" dirty="0"/>
          </a:p>
          <a:p>
            <a:pPr lvl="0"/>
            <a:r>
              <a:rPr lang="cs-CZ" dirty="0"/>
              <a:t>Rozmisťování ve volném prostoru</a:t>
            </a:r>
            <a:endParaRPr lang="en-US" sz="2000" dirty="0"/>
          </a:p>
          <a:p>
            <a:pPr lvl="1"/>
            <a:r>
              <a:rPr lang="cs-CZ" dirty="0"/>
              <a:t>Rozmístění ve volném prostoru</a:t>
            </a:r>
            <a:endParaRPr lang="en-US" sz="1800" dirty="0"/>
          </a:p>
          <a:p>
            <a:pPr lvl="1"/>
            <a:r>
              <a:rPr lang="cs-CZ" dirty="0"/>
              <a:t>Snadný přístup k uzlům sítě</a:t>
            </a:r>
            <a:endParaRPr lang="en-US" sz="1800" dirty="0"/>
          </a:p>
          <a:p>
            <a:pPr lvl="0"/>
            <a:r>
              <a:rPr lang="cs-CZ" dirty="0"/>
              <a:t>Bezdrátové propojení</a:t>
            </a:r>
            <a:endParaRPr lang="en-US" sz="2000" dirty="0"/>
          </a:p>
          <a:p>
            <a:pPr lvl="1"/>
            <a:r>
              <a:rPr lang="cs-CZ" dirty="0"/>
              <a:t>Možnost odposlouchávání komunikace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E615CD-22E1-4284-8E0B-5A4337E142F2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0771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na </a:t>
            </a:r>
            <a:r>
              <a:rPr lang="cs-CZ" dirty="0" smtClean="0"/>
              <a:t>bezpečnost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 smtClean="0"/>
              <a:t>Autentizace</a:t>
            </a:r>
            <a:endParaRPr lang="en-US" sz="2000" dirty="0"/>
          </a:p>
          <a:p>
            <a:pPr lvl="1"/>
            <a:r>
              <a:rPr lang="cs-CZ" dirty="0"/>
              <a:t>Potvrzení identity uzlů</a:t>
            </a:r>
            <a:endParaRPr lang="en-US" sz="1800" dirty="0"/>
          </a:p>
          <a:p>
            <a:pPr lvl="1"/>
            <a:r>
              <a:rPr lang="cs-CZ" dirty="0"/>
              <a:t>Pomáhá verifikovat zdroj paketů</a:t>
            </a:r>
            <a:endParaRPr lang="en-US" sz="1800" dirty="0"/>
          </a:p>
          <a:p>
            <a:pPr lvl="1"/>
            <a:r>
              <a:rPr lang="cs-CZ" dirty="0"/>
              <a:t>Odlišení falešných paketů nebo zlomyslně vložených</a:t>
            </a:r>
            <a:endParaRPr lang="en-US" sz="1800" dirty="0"/>
          </a:p>
          <a:p>
            <a:pPr lvl="1"/>
            <a:r>
              <a:rPr lang="cs-CZ" dirty="0"/>
              <a:t>Používá se MAC (Message A</a:t>
            </a:r>
            <a:r>
              <a:rPr lang="cs-CZ" dirty="0" smtClean="0"/>
              <a:t>uthentication </a:t>
            </a:r>
            <a:r>
              <a:rPr lang="cs-CZ" dirty="0"/>
              <a:t>C</a:t>
            </a:r>
            <a:r>
              <a:rPr lang="cs-CZ" dirty="0" smtClean="0"/>
              <a:t>ode</a:t>
            </a:r>
            <a:r>
              <a:rPr lang="cs-CZ" dirty="0"/>
              <a:t>)</a:t>
            </a:r>
            <a:endParaRPr lang="en-US" sz="1800" dirty="0"/>
          </a:p>
          <a:p>
            <a:pPr lvl="0"/>
            <a:r>
              <a:rPr lang="cs-CZ" dirty="0"/>
              <a:t>Důvěrnost</a:t>
            </a:r>
            <a:endParaRPr lang="en-US" sz="2000" dirty="0"/>
          </a:p>
          <a:p>
            <a:pPr lvl="1"/>
            <a:r>
              <a:rPr lang="cs-CZ" dirty="0"/>
              <a:t>Zajišťuje, že informace je srozumitelná pouze uzlům, kterým je určena</a:t>
            </a:r>
            <a:endParaRPr lang="en-US" sz="1800" dirty="0"/>
          </a:p>
          <a:p>
            <a:pPr lvl="1"/>
            <a:r>
              <a:rPr lang="cs-CZ" dirty="0"/>
              <a:t>Používá se šifrování celého paketu nebo jeho části</a:t>
            </a:r>
            <a:endParaRPr lang="en-US" sz="1800" dirty="0"/>
          </a:p>
          <a:p>
            <a:pPr lvl="1"/>
            <a:r>
              <a:rPr lang="cs-CZ" dirty="0"/>
              <a:t>Úplné šifrování pomáhá skrýt identitu uzlu, což snižuje šanci, že bude identita uzlu zneužita ve falešných zprávách po tajných odposleších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AA1C1A-8FEA-4A71-BA54-4AD90FBDE5CA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6794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na </a:t>
            </a:r>
            <a:r>
              <a:rPr lang="cs-CZ" dirty="0" smtClean="0"/>
              <a:t>bezpečnost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Integrita</a:t>
            </a:r>
            <a:endParaRPr lang="en-US" sz="2000" dirty="0"/>
          </a:p>
          <a:p>
            <a:pPr lvl="1"/>
            <a:r>
              <a:rPr lang="cs-CZ" dirty="0"/>
              <a:t>Zajišťuje, zpráva přenesená mezi dvěma uzly nebude modifikovaná</a:t>
            </a:r>
            <a:endParaRPr lang="en-US" sz="1800" dirty="0"/>
          </a:p>
          <a:p>
            <a:pPr lvl="1"/>
            <a:r>
              <a:rPr lang="cs-CZ" dirty="0"/>
              <a:t>Nebezpečné je narušení časové synchronizace nebo směrovací informace</a:t>
            </a:r>
            <a:endParaRPr lang="en-US" sz="1800" dirty="0"/>
          </a:p>
          <a:p>
            <a:pPr lvl="1"/>
            <a:r>
              <a:rPr lang="cs-CZ" dirty="0"/>
              <a:t>Agregace dat</a:t>
            </a:r>
            <a:endParaRPr lang="en-US" sz="1800" dirty="0"/>
          </a:p>
          <a:p>
            <a:pPr lvl="2"/>
            <a:r>
              <a:rPr lang="cs-CZ" dirty="0"/>
              <a:t>Může být narušen výpočet minimální, maximální nebo průměrné hodnoty</a:t>
            </a:r>
            <a:endParaRPr lang="en-US" sz="1800" dirty="0"/>
          </a:p>
          <a:p>
            <a:pPr lvl="1"/>
            <a:r>
              <a:rPr lang="cs-CZ" dirty="0"/>
              <a:t>Používá se symetrický klíč uložený před zprávou a za zprávou pro výpočet MAC</a:t>
            </a:r>
            <a:endParaRPr lang="en-US" sz="1800" dirty="0"/>
          </a:p>
          <a:p>
            <a:pPr lvl="1"/>
            <a:r>
              <a:rPr lang="cs-CZ" dirty="0"/>
              <a:t>Klíč se nepřenáší, kontrola se provede přepočítáním MAC na straně příjemce</a:t>
            </a:r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03675-9F16-46C8-9CF7-2C8055046900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6346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na </a:t>
            </a:r>
            <a:r>
              <a:rPr lang="cs-CZ" dirty="0" smtClean="0"/>
              <a:t>bezpečnost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Dostupnost</a:t>
            </a:r>
            <a:endParaRPr lang="en-US" sz="2000" dirty="0"/>
          </a:p>
          <a:p>
            <a:pPr lvl="1"/>
            <a:r>
              <a:rPr lang="cs-CZ" dirty="0"/>
              <a:t>Zajištění funkčnosti po celou dobu</a:t>
            </a:r>
            <a:endParaRPr lang="en-US" sz="1800" dirty="0"/>
          </a:p>
          <a:p>
            <a:pPr lvl="1"/>
            <a:r>
              <a:rPr lang="cs-CZ" dirty="0"/>
              <a:t>Zajištění spolehlivosti na úrovni uzlu i sítě (odolnost proti poruchám)</a:t>
            </a:r>
            <a:endParaRPr lang="en-US" sz="1800" dirty="0"/>
          </a:p>
          <a:p>
            <a:pPr lvl="1"/>
            <a:r>
              <a:rPr lang="cs-CZ" dirty="0"/>
              <a:t>Zajištění odolnosti proti útokům typu </a:t>
            </a:r>
            <a:r>
              <a:rPr lang="cs-CZ" dirty="0" err="1"/>
              <a:t>DoS</a:t>
            </a:r>
            <a:endParaRPr lang="en-US" sz="1800" dirty="0"/>
          </a:p>
          <a:p>
            <a:pPr lvl="0"/>
            <a:r>
              <a:rPr lang="cs-CZ" dirty="0"/>
              <a:t>Čerstvost dat</a:t>
            </a:r>
            <a:endParaRPr lang="en-US" sz="2000" dirty="0"/>
          </a:p>
          <a:p>
            <a:pPr lvl="1"/>
            <a:r>
              <a:rPr lang="cs-CZ" dirty="0"/>
              <a:t>Uzly WSN typicky průběžně snímají data z prostředí a posílají je do sítě</a:t>
            </a:r>
            <a:endParaRPr lang="en-US" sz="1800" dirty="0"/>
          </a:p>
          <a:p>
            <a:pPr lvl="1"/>
            <a:r>
              <a:rPr lang="cs-CZ" dirty="0"/>
              <a:t>Nebo posílají data na základě nějaké události</a:t>
            </a:r>
            <a:endParaRPr lang="en-US" sz="1800" dirty="0"/>
          </a:p>
          <a:p>
            <a:pPr lvl="1"/>
            <a:r>
              <a:rPr lang="cs-CZ" dirty="0"/>
              <a:t>Vyžaduje spolehlivý transport a směrování, které minimalizuje ztráty i zpoždění při přenosu.</a:t>
            </a:r>
            <a:endParaRPr lang="en-US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EC168-6B6D-43D8-A2CC-A840AFAB93A4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5424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Útoky na WSN a obrana proti </a:t>
            </a:r>
            <a:r>
              <a:rPr lang="cs-CZ" dirty="0" smtClean="0"/>
              <a:t>nim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Existují různá kritéria pro kategorizaci útoků</a:t>
            </a:r>
            <a:endParaRPr lang="en-US" sz="2000" dirty="0"/>
          </a:p>
          <a:p>
            <a:pPr lvl="1"/>
            <a:r>
              <a:rPr lang="cs-CZ" dirty="0"/>
              <a:t>Aktivní útoky – narušují funkčnost sítě</a:t>
            </a:r>
            <a:endParaRPr lang="en-US" sz="1800" dirty="0"/>
          </a:p>
          <a:p>
            <a:pPr lvl="1"/>
            <a:r>
              <a:rPr lang="cs-CZ" dirty="0"/>
              <a:t>Pasivní útoky – nenarušují funkčnost sítě, odposlech a analýza zpráv nebo analýza toků.</a:t>
            </a:r>
            <a:endParaRPr lang="en-US" sz="1800" dirty="0"/>
          </a:p>
          <a:p>
            <a:pPr lvl="0"/>
            <a:r>
              <a:rPr lang="cs-CZ" dirty="0"/>
              <a:t>Podle umístění útočníka</a:t>
            </a:r>
            <a:endParaRPr lang="en-US" sz="2000" dirty="0"/>
          </a:p>
          <a:p>
            <a:pPr lvl="1"/>
            <a:r>
              <a:rPr lang="cs-CZ" dirty="0"/>
              <a:t>Vnější útoky – rušení</a:t>
            </a:r>
            <a:r>
              <a:rPr lang="cs-CZ" dirty="0" smtClean="0"/>
              <a:t>, útok </a:t>
            </a:r>
            <a:r>
              <a:rPr lang="cs-CZ" dirty="0"/>
              <a:t>na základě získání oprávnění</a:t>
            </a:r>
            <a:endParaRPr lang="en-US" sz="1800" dirty="0"/>
          </a:p>
          <a:p>
            <a:pPr lvl="1"/>
            <a:r>
              <a:rPr lang="cs-CZ" dirty="0"/>
              <a:t>Vnitřní útoky – </a:t>
            </a:r>
            <a:r>
              <a:rPr lang="cs-CZ" dirty="0" err="1"/>
              <a:t>Sybil</a:t>
            </a:r>
            <a:r>
              <a:rPr lang="cs-CZ" dirty="0"/>
              <a:t> </a:t>
            </a:r>
            <a:r>
              <a:rPr lang="cs-CZ" dirty="0" err="1"/>
              <a:t>attack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117422-1217-4912-92DC-E0E1A3B2AD70}" type="datetime1">
              <a:rPr lang="cs-CZ" altLang="cs-CZ" smtClean="0"/>
              <a:t>26. 11. 2019</a:t>
            </a:fld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altLang="cs-CZ" smtClean="0"/>
              <a:t>Bezdrátové senzorické sítě</a:t>
            </a:r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8A25A-9706-42C1-B02E-130CEEE3837A}" type="slidenum">
              <a:rPr lang="cs-CZ" altLang="cs-CZ" smtClean="0"/>
              <a:pPr>
                <a:defRPr/>
              </a:pPr>
              <a:t>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52636906"/>
      </p:ext>
    </p:extLst>
  </p:cSld>
  <p:clrMapOvr>
    <a:masterClrMapping/>
  </p:clrMapOvr>
</p:sld>
</file>

<file path=ppt/theme/theme1.xml><?xml version="1.0" encoding="utf-8"?>
<a:theme xmlns:a="http://schemas.openxmlformats.org/drawingml/2006/main" name="06088808">
  <a:themeElements>
    <a:clrScheme name="06088808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060888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6088808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8808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8808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8808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8808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8808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8808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8808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8808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088808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06088808</Template>
  <TotalTime>619</TotalTime>
  <Words>1357</Words>
  <Application>Microsoft Office PowerPoint</Application>
  <PresentationFormat>Předvádění na obrazovce (4:3)</PresentationFormat>
  <Paragraphs>390</Paragraphs>
  <Slides>35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Palatino Linotype</vt:lpstr>
      <vt:lpstr>Wingdings</vt:lpstr>
      <vt:lpstr>06088808</vt:lpstr>
      <vt:lpstr>Bezdrátové senzorické sítě Bezpečnost</vt:lpstr>
      <vt:lpstr>Úvod</vt:lpstr>
      <vt:lpstr>Úvod</vt:lpstr>
      <vt:lpstr>Šest základních požadavků</vt:lpstr>
      <vt:lpstr>Vlastnosti WSN vzhledem k útokům</vt:lpstr>
      <vt:lpstr>Požadavky na bezpečnost</vt:lpstr>
      <vt:lpstr>Požadavky na bezpečnost</vt:lpstr>
      <vt:lpstr>Požadavky na bezpečnost</vt:lpstr>
      <vt:lpstr>Útoky na WSN a obrana proti nim</vt:lpstr>
      <vt:lpstr>Útoky na fyzické úrovni</vt:lpstr>
      <vt:lpstr>Útoky na linkové úrovni</vt:lpstr>
      <vt:lpstr>Obrana na linkové úrovni</vt:lpstr>
      <vt:lpstr>Útoky na síťovou úroveň</vt:lpstr>
      <vt:lpstr>Obrana na síťové úrovni</vt:lpstr>
      <vt:lpstr>Útoky na transportní úroveň</vt:lpstr>
      <vt:lpstr>Útoky na aplikační úrovni</vt:lpstr>
      <vt:lpstr>Kryptografie v senzorických sítích</vt:lpstr>
      <vt:lpstr>Algoritmy distribuce klíčů pro symetrickou kryptografii</vt:lpstr>
      <vt:lpstr>Algoritmy distribuce klíčů pro symetrickou kryptografii</vt:lpstr>
      <vt:lpstr>Základní metody distribuce</vt:lpstr>
      <vt:lpstr>Základní metody distribuce</vt:lpstr>
      <vt:lpstr>Základní metody distribuce</vt:lpstr>
      <vt:lpstr>Pravděpodobnostní distribuční schéma</vt:lpstr>
      <vt:lpstr>Pravděpodobnostní distribuční schéma</vt:lpstr>
      <vt:lpstr>Pravděpodobnostní distribuční schéma</vt:lpstr>
      <vt:lpstr>Pravděpodobnostní distribuční schéma</vt:lpstr>
      <vt:lpstr>Pravděpodobnostní distribuční schéma</vt:lpstr>
      <vt:lpstr>Distribuční schéma založené na polynomech</vt:lpstr>
      <vt:lpstr>Distribuční schéma založené na polynomech</vt:lpstr>
      <vt:lpstr>Distribuční schéma založené na maticích</vt:lpstr>
      <vt:lpstr>Distribuční schéma založené na maticích</vt:lpstr>
      <vt:lpstr>Distribuční schéma založené na maticích</vt:lpstr>
      <vt:lpstr>Distribuční schéma založené na maticích</vt:lpstr>
      <vt:lpstr>Asymetrická distribuční schémata</vt:lpstr>
      <vt:lpstr>Asymetrická distribuční schémata</vt:lpstr>
    </vt:vector>
  </TitlesOfParts>
  <Manager/>
  <Company>ZČU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P2P sítí</dc:title>
  <dc:subject/>
  <dc:creator>kiv</dc:creator>
  <cp:keywords/>
  <dc:description/>
  <cp:lastModifiedBy>un331</cp:lastModifiedBy>
  <cp:revision>73</cp:revision>
  <dcterms:created xsi:type="dcterms:W3CDTF">2006-12-11T06:01:19Z</dcterms:created>
  <dcterms:modified xsi:type="dcterms:W3CDTF">2019-11-26T08:32:24Z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TC060888081029</vt:lpwstr>
  </property>
</Properties>
</file>