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  <p:sldMasterId id="2147483676" r:id="rId2"/>
    <p:sldMasterId id="2147483688" r:id="rId3"/>
  </p:sldMasterIdLst>
  <p:notesMasterIdLst>
    <p:notesMasterId r:id="rId21"/>
  </p:notesMasterIdLst>
  <p:sldIdLst>
    <p:sldId id="25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6" autoAdjust="0"/>
    <p:restoredTop sz="90192" autoAdjust="0"/>
  </p:normalViewPr>
  <p:slideViewPr>
    <p:cSldViewPr showGuides="1">
      <p:cViewPr varScale="1">
        <p:scale>
          <a:sx n="99" d="100"/>
          <a:sy n="99" d="100"/>
        </p:scale>
        <p:origin x="147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cs-CZ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cs-CZ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cs-CZ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A6DE7E79-9E1B-4C6B-975F-14D913DD3C14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8827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DA81A-9641-42DE-AF2D-3C861B6BA555}" type="slidenum">
              <a:rPr lang="cs-CZ"/>
              <a:pPr/>
              <a:t>1</a:t>
            </a:fld>
            <a:endParaRPr lang="cs-CZ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Klepněte a vložte poznámky.</a:t>
            </a:r>
          </a:p>
        </p:txBody>
      </p:sp>
    </p:spTree>
    <p:extLst>
      <p:ext uri="{BB962C8B-B14F-4D97-AF65-F5344CB8AC3E}">
        <p14:creationId xmlns:p14="http://schemas.microsoft.com/office/powerpoint/2010/main" val="63759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smtClean="0"/>
              <a:t>Kliknutím lze upravit styl.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cs-CZ" noProof="0" smtClean="0"/>
              <a:t>Kliknutím lze upravit styl předlohy.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67E70233-828A-4C36-AAB2-47FE3371639D}" type="datetime1">
              <a:rPr lang="cs-CZ" smtClean="0"/>
              <a:t>26. 11. 2019</a:t>
            </a:fld>
            <a:endParaRPr lang="cs-CZ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5329A2A-8BF4-463F-B7E1-4BD143DD36D2}" type="slidenum">
              <a:rPr lang="cs-CZ" smtClean="0"/>
              <a:pPr/>
              <a:t>‹#›</a:t>
            </a:fld>
            <a:r>
              <a:rPr lang="cs-CZ" smtClean="0"/>
              <a:t> z 66</a:t>
            </a:r>
            <a:endParaRPr lang="cs-CZ" dirty="0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ED53BC6-3F41-478B-AB26-DC336C7B2EAD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754ED3A-27F3-42BF-94CF-C5B015A44F6E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892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07B-0AE6-4E34-A653-12CB2230EBF5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103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0525-93FE-4129-970A-E2E4382134F9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1257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1CE1-8FB6-41A5-A827-10D6612EC64B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1182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668E-A66B-4708-80C1-3A90CE769AC8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122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A758-EABA-4D49-BCC6-BFAA1727C3FE}" type="datetime1">
              <a:rPr lang="cs-CZ" smtClean="0"/>
              <a:t>26. 11. 2019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8394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FFFC-0F4A-43AF-BC6C-AF0599FBD6D3}" type="datetime1">
              <a:rPr lang="cs-CZ" smtClean="0"/>
              <a:t>26. 11. 2019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4707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A0FB-5B69-4A91-96FC-0553C4FC055B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0989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F12A-8043-420C-817B-8864FCDD8487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9296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926C-7CF2-4705-A21B-6411A9BBFFF5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430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alatino Linotype" pitchFamily="18" charset="0"/>
              </a:defRPr>
            </a:lvl1pPr>
          </a:lstStyle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Palatino Linotype" panose="02040502050505030304" pitchFamily="18" charset="0"/>
              </a:defRPr>
            </a:lvl1pPr>
            <a:lvl2pPr>
              <a:defRPr sz="2400">
                <a:latin typeface="Palatino Linotype" panose="02040502050505030304" pitchFamily="18" charset="0"/>
              </a:defRPr>
            </a:lvl2pPr>
            <a:lvl3pPr>
              <a:defRPr sz="2000">
                <a:latin typeface="Palatino Linotype" panose="02040502050505030304" pitchFamily="18" charset="0"/>
              </a:defRPr>
            </a:lvl3pPr>
            <a:lvl4pPr>
              <a:defRPr sz="1800">
                <a:latin typeface="Palatino Linotype" panose="02040502050505030304" pitchFamily="18" charset="0"/>
              </a:defRPr>
            </a:lvl4pPr>
            <a:lvl5pPr>
              <a:defRPr sz="180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35A04D-10E9-4FF3-9C38-226B93F970B4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B87D9-9FF2-47CD-B9B9-80F4D380F43F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3357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F3A3-A1D9-46C1-91E2-187AAC4A2A7E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30332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D25A-A72F-4030-B317-9AFA0ABD6E0F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0822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0EF8-4718-4AFD-9FB5-5136255348E0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897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ED6-4308-46A2-BE59-D2A3351AE24E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2165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75D0-2650-47F6-90A8-95C6D8709096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88756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7366-5821-4978-AFC3-A0CFC103A703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7663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8DC9-AE3A-4E60-9505-13698FB94110}" type="datetime1">
              <a:rPr lang="cs-CZ" smtClean="0"/>
              <a:t>26. 11. 2019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6248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0576-CC3A-44D3-ABA9-14BE859A9128}" type="datetime1">
              <a:rPr lang="cs-CZ" smtClean="0"/>
              <a:t>26. 11. 2019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50860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0B58-5E6F-4889-AF65-A849541CE80E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80447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C7685-C509-41A3-A157-0019227ECA0F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297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FC2D9F-1B99-49D5-AFA9-30A24BE3A863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38509-4E5D-4968-896D-1E76473E30C4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6694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AADA-CA8D-425B-990E-EB27190D7772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5737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1E48-A962-4C52-87F9-E7B13B0DDDD6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40396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2F6F-11FE-4EB4-8B43-5EEBF93E6393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097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3EB11E-5849-4A4B-B98E-43DB7EA42490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9BCD0-EA33-4F72-B858-EDCEBAEE45CD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539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BF840-22DD-437E-9392-1D86BEECDF81}" type="datetime1">
              <a:rPr lang="cs-CZ" smtClean="0"/>
              <a:t>26. 11. 2019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1F36C-B5E0-4FED-982A-E15C1986EDA9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768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9B8190-8C1E-4C50-9CC3-3014764ED19B}" type="datetime1">
              <a:rPr lang="cs-CZ" smtClean="0"/>
              <a:t>26. 11. 2019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99E3-CF39-4FA0-A4EE-2489BD2849DE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573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542B40-5685-4270-B309-06DBB6C24D85}" type="datetime1">
              <a:rPr lang="cs-CZ" smtClean="0"/>
              <a:t>26. 11. 2019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DA43C-04C9-470B-9031-26B037ACA33A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805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CDE7A-9EA0-4FF8-8C54-7358DB430B7A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79AB7-6A89-40C3-81AE-7E26F204BC71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78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3BE526-D98C-4622-AB29-E717074ED2EF}" type="datetime1">
              <a:rPr lang="cs-CZ" smtClean="0"/>
              <a:t>26. 11. 2019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471A4-A861-4056-A74A-BF2FDD3196E4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598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8E8FEA84-92FB-422B-B19E-B7D820DE9F2B}" type="datetime1">
              <a:rPr lang="cs-CZ" smtClean="0"/>
              <a:t>26. 11. 2019</a:t>
            </a:fld>
            <a:endParaRPr lang="cs-CZ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cs-CZ" dirty="0" smtClean="0"/>
              <a:t>Bezdrátové senzorové sítě</a:t>
            </a:r>
            <a:endParaRPr lang="cs-CZ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CAF1C22-4A48-496A-AB95-29BFE4D94AD7}" type="slidenum">
              <a:rPr lang="cs-CZ" smtClean="0"/>
              <a:pPr/>
              <a:t>‹#›</a:t>
            </a:fld>
            <a:r>
              <a:rPr lang="cs-CZ" dirty="0" smtClean="0"/>
              <a:t> z  66</a:t>
            </a:r>
            <a:endParaRPr lang="cs-CZ" dirty="0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5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711C-2E3C-474E-A7E0-83151EE0E1D3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064E7-1D32-4F2B-B14B-4CC4F22885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333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02354-C695-4CAC-BC04-B89C5205E6A6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Bezdrátové senzorové sítě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B03CA-CB91-40E6-B7E5-7CA39F8FE4A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455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457200"/>
            <a:ext cx="6624736" cy="2323728"/>
          </a:xfrm>
        </p:spPr>
        <p:txBody>
          <a:bodyPr/>
          <a:lstStyle/>
          <a:p>
            <a:pPr algn="ctr"/>
            <a:r>
              <a:rPr lang="cs-CZ" sz="3600" dirty="0" smtClean="0">
                <a:latin typeface="Palatino Linotype" panose="02040502050505030304" pitchFamily="18" charset="0"/>
              </a:rPr>
              <a:t>Bezdrátové senzorické sítě</a:t>
            </a:r>
            <a:br>
              <a:rPr lang="cs-CZ" sz="3600" dirty="0" smtClean="0">
                <a:latin typeface="Palatino Linotype" panose="02040502050505030304" pitchFamily="18" charset="0"/>
              </a:rPr>
            </a:br>
            <a:r>
              <a:rPr lang="cs-CZ" sz="3600" dirty="0" smtClean="0">
                <a:latin typeface="Palatino Linotype" panose="02040502050505030304" pitchFamily="18" charset="0"/>
              </a:rPr>
              <a:t>přenosové protokoly</a:t>
            </a:r>
            <a:endParaRPr lang="cs-CZ" sz="3600" dirty="0">
              <a:latin typeface="Palatino Linotype" panose="02040502050505030304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049588"/>
            <a:ext cx="6696743" cy="2362200"/>
          </a:xfrm>
        </p:spPr>
        <p:txBody>
          <a:bodyPr/>
          <a:lstStyle/>
          <a:p>
            <a:r>
              <a:rPr lang="cs-CZ" sz="2400" dirty="0" smtClean="0"/>
              <a:t>Bezdrátové senzorické sítě</a:t>
            </a:r>
          </a:p>
          <a:p>
            <a:r>
              <a:rPr lang="cs-CZ" sz="2400" smtClean="0"/>
              <a:t>BSS-11-Prenosove_protokoly_IOT</a:t>
            </a:r>
            <a:endParaRPr lang="cs-CZ" sz="2400" dirty="0"/>
          </a:p>
          <a:p>
            <a:r>
              <a:rPr lang="cs-CZ" sz="2400" dirty="0"/>
              <a:t>Ing. Jiří Ledvina, CSc.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smtClean="0"/>
              <a:t>6LoWPAN</a:t>
            </a:r>
            <a:endParaRPr lang="en-US" sz="360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AF0-ED3E-4CC4-AE44-3652F789ADD7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10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91608"/>
          </a:xfrm>
        </p:spPr>
        <p:txBody>
          <a:bodyPr/>
          <a:lstStyle/>
          <a:p>
            <a:pPr lvl="0"/>
            <a:r>
              <a:rPr lang="cs-CZ" sz="2000" dirty="0"/>
              <a:t>IP, TCP, UDP, HTTP, </a:t>
            </a:r>
            <a:r>
              <a:rPr lang="cs-CZ" sz="2000" dirty="0" err="1"/>
              <a:t>CoAP</a:t>
            </a:r>
            <a:r>
              <a:rPr lang="cs-CZ" sz="2000" dirty="0"/>
              <a:t>, MQTT</a:t>
            </a:r>
          </a:p>
          <a:p>
            <a:pPr lvl="0"/>
            <a:r>
              <a:rPr lang="cs-CZ" sz="2000" dirty="0" err="1"/>
              <a:t>CoAP</a:t>
            </a:r>
            <a:r>
              <a:rPr lang="cs-CZ" sz="2000" dirty="0"/>
              <a:t> - RFC 7252 - </a:t>
            </a:r>
            <a:r>
              <a:rPr lang="cs-CZ" sz="2000" dirty="0" err="1"/>
              <a:t>The</a:t>
            </a:r>
            <a:r>
              <a:rPr lang="cs-CZ" sz="2000" dirty="0"/>
              <a:t> </a:t>
            </a:r>
            <a:r>
              <a:rPr lang="cs-CZ" sz="2000" dirty="0" err="1"/>
              <a:t>Constrained</a:t>
            </a:r>
            <a:r>
              <a:rPr lang="cs-CZ" sz="2000" dirty="0"/>
              <a:t> </a:t>
            </a:r>
            <a:r>
              <a:rPr lang="cs-CZ" sz="2000" dirty="0" err="1"/>
              <a:t>Application</a:t>
            </a:r>
            <a:r>
              <a:rPr lang="cs-CZ" sz="2000" dirty="0"/>
              <a:t> </a:t>
            </a:r>
            <a:r>
              <a:rPr lang="cs-CZ" sz="2000" dirty="0" smtClean="0"/>
              <a:t>Protocol (omezený aplikační protokol)</a:t>
            </a:r>
            <a:endParaRPr lang="cs-CZ" sz="2000" dirty="0"/>
          </a:p>
          <a:p>
            <a:pPr lvl="0"/>
            <a:r>
              <a:rPr lang="cs-CZ" sz="2000" dirty="0"/>
              <a:t>MQTT  - </a:t>
            </a:r>
            <a:r>
              <a:rPr lang="en-US" sz="2000" dirty="0"/>
              <a:t>ISO/IEC PRF 20922 - Message Queuing Telemetry </a:t>
            </a:r>
            <a:r>
              <a:rPr lang="en-US" sz="2000" dirty="0" smtClean="0"/>
              <a:t>Transport</a:t>
            </a:r>
            <a:r>
              <a:rPr lang="cs-CZ" sz="2000" dirty="0" smtClean="0"/>
              <a:t>, MQ Telemetry Transport – jednoduchý protokol pro předávání zpráv</a:t>
            </a:r>
            <a:endParaRPr lang="cs-CZ" sz="2000" dirty="0"/>
          </a:p>
          <a:p>
            <a:pPr lvl="0"/>
            <a:r>
              <a:rPr lang="en-US" sz="2000" dirty="0"/>
              <a:t>Standard: RFC6282</a:t>
            </a:r>
            <a:endParaRPr lang="cs-CZ" sz="2000" dirty="0"/>
          </a:p>
          <a:p>
            <a:pPr lvl="0"/>
            <a:r>
              <a:rPr lang="cs-CZ" sz="2000" dirty="0" smtClean="0"/>
              <a:t>Frekvence</a:t>
            </a:r>
            <a:r>
              <a:rPr lang="en-US" sz="2000" dirty="0" smtClean="0"/>
              <a:t>: (</a:t>
            </a:r>
            <a:r>
              <a:rPr lang="cs-CZ" sz="2000" dirty="0" smtClean="0"/>
              <a:t>přizpůsobené pro různé komunikační protokoly včetně</a:t>
            </a:r>
            <a:r>
              <a:rPr lang="en-US" sz="2000" dirty="0" smtClean="0"/>
              <a:t> </a:t>
            </a:r>
            <a:r>
              <a:rPr lang="en-US" sz="2000" dirty="0"/>
              <a:t>Bluetooth Smart (2.4GHz) </a:t>
            </a:r>
            <a:r>
              <a:rPr lang="cs-CZ" sz="2000" dirty="0" smtClean="0"/>
              <a:t>nebo</a:t>
            </a:r>
            <a:r>
              <a:rPr lang="en-US" sz="2000" dirty="0" smtClean="0"/>
              <a:t> </a:t>
            </a:r>
            <a:r>
              <a:rPr lang="en-US" sz="2000" dirty="0"/>
              <a:t>ZigBee </a:t>
            </a:r>
            <a:r>
              <a:rPr lang="cs-CZ" sz="2000" dirty="0" smtClean="0"/>
              <a:t>nebo </a:t>
            </a:r>
            <a:r>
              <a:rPr lang="cs-CZ" sz="2000" dirty="0" err="1" smtClean="0"/>
              <a:t>nízkoodběrové</a:t>
            </a:r>
            <a:r>
              <a:rPr lang="cs-CZ" sz="2000" dirty="0" smtClean="0"/>
              <a:t> radiofrekvenční sítě </a:t>
            </a:r>
            <a:r>
              <a:rPr lang="en-US" sz="2000" dirty="0" smtClean="0"/>
              <a:t>(sub-1GHz</a:t>
            </a:r>
            <a:r>
              <a:rPr lang="en-US" sz="2000" dirty="0"/>
              <a:t>)</a:t>
            </a:r>
            <a:endParaRPr lang="cs-CZ" sz="2000" dirty="0"/>
          </a:p>
          <a:p>
            <a:pPr lvl="0"/>
            <a:r>
              <a:rPr lang="cs-CZ" sz="2000" dirty="0" smtClean="0"/>
              <a:t>Dosah</a:t>
            </a:r>
            <a:r>
              <a:rPr lang="en-US" sz="2000" dirty="0" smtClean="0"/>
              <a:t>: </a:t>
            </a:r>
            <a:r>
              <a:rPr lang="cs-CZ" sz="2000" dirty="0" smtClean="0"/>
              <a:t>Dle použitého protokolu</a:t>
            </a:r>
            <a:endParaRPr lang="cs-CZ" sz="2000" dirty="0"/>
          </a:p>
          <a:p>
            <a:pPr lvl="0"/>
            <a:r>
              <a:rPr lang="cs-CZ" sz="2000" dirty="0" smtClean="0"/>
              <a:t>Přenosová rychlost</a:t>
            </a:r>
            <a:r>
              <a:rPr lang="en-US" sz="2000" dirty="0" smtClean="0"/>
              <a:t>: </a:t>
            </a:r>
            <a:r>
              <a:rPr lang="cs-CZ" sz="2000" dirty="0" smtClean="0"/>
              <a:t>Dle použitého přenosového protokolu</a:t>
            </a:r>
            <a:endParaRPr lang="cs-CZ" sz="2000" dirty="0"/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70962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err="1" smtClean="0"/>
              <a:t>Thread</a:t>
            </a:r>
            <a:endParaRPr lang="en-US" sz="360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AF0-ED3E-4CC4-AE44-3652F789ADD7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11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91608"/>
          </a:xfrm>
        </p:spPr>
        <p:txBody>
          <a:bodyPr/>
          <a:lstStyle/>
          <a:p>
            <a:pPr lvl="0"/>
            <a:r>
              <a:rPr lang="en-US" sz="2400" dirty="0"/>
              <a:t>Standard: Thread, </a:t>
            </a:r>
            <a:r>
              <a:rPr lang="cs-CZ" sz="2400" dirty="0" smtClean="0"/>
              <a:t>založen na </a:t>
            </a:r>
            <a:r>
              <a:rPr lang="en-US" sz="2400" dirty="0" smtClean="0"/>
              <a:t>IEEE802.15.4 </a:t>
            </a:r>
            <a:r>
              <a:rPr lang="cs-CZ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6LowPAN</a:t>
            </a:r>
            <a:endParaRPr lang="cs-CZ" sz="2400" dirty="0"/>
          </a:p>
          <a:p>
            <a:pPr lvl="0"/>
            <a:r>
              <a:rPr lang="cs-CZ" sz="2400" dirty="0" smtClean="0"/>
              <a:t>Frekvence</a:t>
            </a:r>
            <a:r>
              <a:rPr lang="en-US" sz="2400" dirty="0" smtClean="0"/>
              <a:t>: </a:t>
            </a:r>
            <a:r>
              <a:rPr lang="en-US" sz="2400" dirty="0"/>
              <a:t>2.4GHz (ISM)</a:t>
            </a:r>
            <a:endParaRPr lang="cs-CZ" sz="2400" dirty="0"/>
          </a:p>
          <a:p>
            <a:pPr lvl="0"/>
            <a:r>
              <a:rPr lang="cs-CZ" sz="2400" dirty="0" smtClean="0"/>
              <a:t>Dosah</a:t>
            </a:r>
            <a:r>
              <a:rPr lang="en-US" sz="2400" dirty="0" smtClean="0"/>
              <a:t>: </a:t>
            </a:r>
            <a:r>
              <a:rPr lang="cs-CZ" sz="2400" dirty="0" smtClean="0"/>
              <a:t>Dle použitého protokolu</a:t>
            </a:r>
            <a:endParaRPr lang="cs-CZ" sz="2400" dirty="0"/>
          </a:p>
          <a:p>
            <a:pPr lvl="0"/>
            <a:r>
              <a:rPr lang="cs-CZ" sz="2400" dirty="0" smtClean="0"/>
              <a:t>Přenosová rychlost</a:t>
            </a:r>
            <a:r>
              <a:rPr lang="en-US" sz="2400" dirty="0" smtClean="0"/>
              <a:t>: </a:t>
            </a:r>
            <a:r>
              <a:rPr lang="cs-CZ" sz="2400" dirty="0" smtClean="0"/>
              <a:t>Dle použitého protokolu</a:t>
            </a:r>
            <a:endParaRPr lang="cs-CZ" sz="2400" dirty="0"/>
          </a:p>
          <a:p>
            <a:endParaRPr lang="cs-CZ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17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smtClean="0"/>
              <a:t>WiFi</a:t>
            </a:r>
            <a:endParaRPr lang="en-US" sz="360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AF0-ED3E-4CC4-AE44-3652F789ADD7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12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91608"/>
          </a:xfrm>
        </p:spPr>
        <p:txBody>
          <a:bodyPr/>
          <a:lstStyle/>
          <a:p>
            <a:pPr lvl="0"/>
            <a:r>
              <a:rPr lang="en-US" sz="2400" dirty="0"/>
              <a:t>Standard: </a:t>
            </a:r>
            <a:r>
              <a:rPr lang="cs-CZ" sz="2400" dirty="0" smtClean="0"/>
              <a:t>Založen na </a:t>
            </a:r>
            <a:r>
              <a:rPr lang="en-US" sz="2400" dirty="0" smtClean="0"/>
              <a:t>802.11n</a:t>
            </a:r>
            <a:r>
              <a:rPr lang="en-US" sz="2400" dirty="0"/>
              <a:t> </a:t>
            </a:r>
            <a:r>
              <a:rPr lang="en-US" sz="2400" dirty="0" smtClean="0"/>
              <a:t>(</a:t>
            </a:r>
            <a:r>
              <a:rPr lang="cs-CZ" sz="2400" dirty="0" smtClean="0"/>
              <a:t>nejčastěji používán v domácnosti)</a:t>
            </a:r>
            <a:endParaRPr lang="cs-CZ" sz="2400" dirty="0"/>
          </a:p>
          <a:p>
            <a:pPr lvl="0"/>
            <a:r>
              <a:rPr lang="cs-CZ" sz="2400" dirty="0" smtClean="0"/>
              <a:t>Frekvence</a:t>
            </a:r>
            <a:r>
              <a:rPr lang="en-US" sz="2400" dirty="0" smtClean="0"/>
              <a:t>: </a:t>
            </a:r>
            <a:r>
              <a:rPr lang="en-US" sz="2400" dirty="0"/>
              <a:t>2.4GHz </a:t>
            </a:r>
            <a:r>
              <a:rPr lang="cs-CZ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5GHz </a:t>
            </a:r>
            <a:r>
              <a:rPr lang="cs-CZ" sz="2400" dirty="0" smtClean="0"/>
              <a:t>pásmo</a:t>
            </a:r>
            <a:endParaRPr lang="cs-CZ" sz="2400" dirty="0"/>
          </a:p>
          <a:p>
            <a:pPr lvl="0"/>
            <a:r>
              <a:rPr lang="cs-CZ" sz="2400" dirty="0" smtClean="0"/>
              <a:t>Dosah</a:t>
            </a:r>
            <a:r>
              <a:rPr lang="en-US" sz="2400" dirty="0" smtClean="0"/>
              <a:t>: </a:t>
            </a:r>
            <a:r>
              <a:rPr lang="cs-CZ" sz="2400" dirty="0" smtClean="0"/>
              <a:t>Přibližně</a:t>
            </a:r>
            <a:r>
              <a:rPr lang="en-US" sz="2400" dirty="0" smtClean="0"/>
              <a:t> </a:t>
            </a:r>
            <a:r>
              <a:rPr lang="en-US" sz="2400" dirty="0"/>
              <a:t>50m</a:t>
            </a:r>
            <a:endParaRPr lang="cs-CZ" sz="2400" dirty="0"/>
          </a:p>
          <a:p>
            <a:pPr lvl="0"/>
            <a:r>
              <a:rPr lang="cs-CZ" sz="2400" dirty="0" smtClean="0"/>
              <a:t>Přenosová rychlost</a:t>
            </a:r>
            <a:r>
              <a:rPr lang="en-US" sz="2400" dirty="0" smtClean="0"/>
              <a:t>: </a:t>
            </a:r>
            <a:r>
              <a:rPr lang="cs-CZ" sz="2400" dirty="0" smtClean="0"/>
              <a:t>max. </a:t>
            </a:r>
            <a:r>
              <a:rPr lang="en-US" sz="2400" dirty="0" smtClean="0"/>
              <a:t>600 Mb</a:t>
            </a:r>
            <a:r>
              <a:rPr lang="cs-CZ" sz="2400" dirty="0" smtClean="0"/>
              <a:t>/s</a:t>
            </a:r>
            <a:r>
              <a:rPr lang="en-US" sz="2400" dirty="0" smtClean="0"/>
              <a:t>, </a:t>
            </a:r>
            <a:r>
              <a:rPr lang="cs-CZ" sz="2400" dirty="0" smtClean="0"/>
              <a:t>ale</a:t>
            </a:r>
            <a:r>
              <a:rPr lang="en-US" sz="2400" dirty="0" smtClean="0"/>
              <a:t> </a:t>
            </a:r>
            <a:r>
              <a:rPr lang="cs-CZ" sz="2400" dirty="0" smtClean="0"/>
              <a:t>typicky </a:t>
            </a:r>
            <a:r>
              <a:rPr lang="en-US" sz="2400" dirty="0" smtClean="0"/>
              <a:t>150-200Mb</a:t>
            </a:r>
            <a:r>
              <a:rPr lang="cs-CZ" sz="2400" dirty="0" smtClean="0"/>
              <a:t>/s</a:t>
            </a:r>
            <a:r>
              <a:rPr lang="en-US" sz="2400" dirty="0" smtClean="0"/>
              <a:t>, </a:t>
            </a:r>
            <a:r>
              <a:rPr lang="cs-CZ" sz="2400" dirty="0" smtClean="0"/>
              <a:t>záleží na použité frekvenci a počtu použitých antén</a:t>
            </a:r>
            <a:r>
              <a:rPr lang="en-US" sz="2400" dirty="0" smtClean="0"/>
              <a:t> (</a:t>
            </a:r>
            <a:r>
              <a:rPr lang="cs-CZ" sz="2400" dirty="0" smtClean="0"/>
              <a:t>poslední standard</a:t>
            </a:r>
            <a:r>
              <a:rPr lang="en-US" sz="2400" dirty="0" smtClean="0"/>
              <a:t> </a:t>
            </a:r>
            <a:r>
              <a:rPr lang="en-US" sz="2400" dirty="0"/>
              <a:t>802.11-ac </a:t>
            </a:r>
            <a:r>
              <a:rPr lang="cs-CZ" sz="2400" dirty="0" smtClean="0"/>
              <a:t>nabízí </a:t>
            </a:r>
            <a:r>
              <a:rPr lang="en-US" sz="2400" dirty="0" smtClean="0"/>
              <a:t>500Mb</a:t>
            </a:r>
            <a:r>
              <a:rPr lang="cs-CZ" sz="2400" dirty="0" smtClean="0"/>
              <a:t>/s</a:t>
            </a:r>
            <a:r>
              <a:rPr lang="en-US" sz="2400" dirty="0" smtClean="0"/>
              <a:t> </a:t>
            </a:r>
            <a:r>
              <a:rPr lang="cs-CZ" sz="2400" dirty="0" smtClean="0"/>
              <a:t>až</a:t>
            </a:r>
            <a:r>
              <a:rPr lang="en-US" sz="2400" dirty="0" smtClean="0"/>
              <a:t> 1Gb</a:t>
            </a:r>
            <a:r>
              <a:rPr lang="cs-CZ" sz="2400" dirty="0" smtClean="0"/>
              <a:t>/s</a:t>
            </a:r>
            <a:r>
              <a:rPr lang="en-US" sz="2400" dirty="0" smtClean="0"/>
              <a:t>)</a:t>
            </a:r>
            <a:r>
              <a:rPr lang="en-US" sz="2400" dirty="0"/>
              <a:t> 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330434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smtClean="0"/>
              <a:t>Celulární sítě</a:t>
            </a:r>
            <a:endParaRPr lang="en-US" sz="360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AF0-ED3E-4CC4-AE44-3652F789ADD7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13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91608"/>
          </a:xfrm>
        </p:spPr>
        <p:txBody>
          <a:bodyPr/>
          <a:lstStyle/>
          <a:p>
            <a:pPr lvl="0"/>
            <a:r>
              <a:rPr lang="en-US" sz="2400" dirty="0"/>
              <a:t>Standard: GSM/GPRS/EDGE (2G), UMTS/HSPA (3G), LTE (4G)</a:t>
            </a:r>
            <a:endParaRPr lang="cs-CZ" sz="2400" dirty="0"/>
          </a:p>
          <a:p>
            <a:pPr lvl="0"/>
            <a:r>
              <a:rPr lang="cs-CZ" sz="2400" dirty="0" smtClean="0"/>
              <a:t>Frekvence</a:t>
            </a:r>
            <a:r>
              <a:rPr lang="en-US" sz="2400" dirty="0" smtClean="0"/>
              <a:t>: </a:t>
            </a:r>
            <a:r>
              <a:rPr lang="en-US" sz="2400" dirty="0"/>
              <a:t>900/1800/1900/2100MHz</a:t>
            </a:r>
            <a:endParaRPr lang="cs-CZ" sz="2400" dirty="0"/>
          </a:p>
          <a:p>
            <a:pPr lvl="0"/>
            <a:r>
              <a:rPr lang="cs-CZ" sz="2400" dirty="0" smtClean="0"/>
              <a:t>Dosah</a:t>
            </a:r>
            <a:r>
              <a:rPr lang="en-US" sz="2400" dirty="0" smtClean="0"/>
              <a:t>: </a:t>
            </a:r>
            <a:r>
              <a:rPr lang="cs-CZ" sz="2400" dirty="0" smtClean="0"/>
              <a:t>max. </a:t>
            </a:r>
            <a:r>
              <a:rPr lang="en-US" sz="2400" dirty="0" smtClean="0"/>
              <a:t>35km </a:t>
            </a:r>
            <a:r>
              <a:rPr lang="cs-CZ" sz="2400" dirty="0" smtClean="0"/>
              <a:t>pro </a:t>
            </a:r>
            <a:r>
              <a:rPr lang="en-US" sz="2400" dirty="0" smtClean="0"/>
              <a:t>GSM</a:t>
            </a:r>
            <a:r>
              <a:rPr lang="en-US" sz="2400" dirty="0"/>
              <a:t>; </a:t>
            </a:r>
            <a:r>
              <a:rPr lang="cs-CZ" sz="2400" dirty="0" smtClean="0"/>
              <a:t>max. </a:t>
            </a:r>
            <a:r>
              <a:rPr lang="en-US" sz="2400" dirty="0" smtClean="0"/>
              <a:t>200km </a:t>
            </a:r>
            <a:r>
              <a:rPr lang="cs-CZ" sz="2400" dirty="0" smtClean="0"/>
              <a:t>pro </a:t>
            </a:r>
            <a:r>
              <a:rPr lang="en-US" sz="2400" dirty="0" smtClean="0"/>
              <a:t>HSPA</a:t>
            </a:r>
            <a:endParaRPr lang="cs-CZ" sz="2400" dirty="0"/>
          </a:p>
          <a:p>
            <a:pPr lvl="0"/>
            <a:r>
              <a:rPr lang="cs-CZ" sz="2400" dirty="0" smtClean="0"/>
              <a:t>Přenosová rychlost </a:t>
            </a:r>
            <a:r>
              <a:rPr lang="en-US" sz="2400" dirty="0" smtClean="0"/>
              <a:t>(</a:t>
            </a:r>
            <a:r>
              <a:rPr lang="cs-CZ" sz="2400" dirty="0" smtClean="0"/>
              <a:t>pro download</a:t>
            </a:r>
            <a:r>
              <a:rPr lang="en-US" sz="2400" dirty="0" smtClean="0"/>
              <a:t>): 35</a:t>
            </a:r>
            <a:r>
              <a:rPr lang="cs-CZ" sz="2400" dirty="0" smtClean="0"/>
              <a:t> až </a:t>
            </a:r>
            <a:r>
              <a:rPr lang="en-US" sz="2400" dirty="0" smtClean="0"/>
              <a:t>170k</a:t>
            </a:r>
            <a:r>
              <a:rPr lang="cs-CZ" sz="2400" dirty="0" smtClean="0"/>
              <a:t>b/s</a:t>
            </a:r>
            <a:r>
              <a:rPr lang="en-US" sz="2400" dirty="0" smtClean="0"/>
              <a:t> </a:t>
            </a:r>
            <a:r>
              <a:rPr lang="en-US" sz="2400" dirty="0"/>
              <a:t>(GPRS), </a:t>
            </a:r>
            <a:r>
              <a:rPr lang="en-US" sz="2400" dirty="0" smtClean="0"/>
              <a:t>120</a:t>
            </a:r>
            <a:r>
              <a:rPr lang="cs-CZ" sz="2400" dirty="0" smtClean="0"/>
              <a:t> až </a:t>
            </a:r>
            <a:r>
              <a:rPr lang="en-US" sz="2400" dirty="0" smtClean="0"/>
              <a:t>384kb</a:t>
            </a:r>
            <a:r>
              <a:rPr lang="cs-CZ" sz="2400" dirty="0" smtClean="0"/>
              <a:t>/s</a:t>
            </a:r>
            <a:r>
              <a:rPr lang="en-US" sz="2400" dirty="0" smtClean="0"/>
              <a:t> </a:t>
            </a:r>
            <a:r>
              <a:rPr lang="en-US" sz="2400" dirty="0"/>
              <a:t>(EDGE), </a:t>
            </a:r>
            <a:r>
              <a:rPr lang="en-US" sz="2400" dirty="0" smtClean="0"/>
              <a:t>384</a:t>
            </a:r>
            <a:r>
              <a:rPr lang="cs-CZ" sz="2400" dirty="0" smtClean="0"/>
              <a:t>k</a:t>
            </a:r>
            <a:r>
              <a:rPr lang="en-US" sz="2400" dirty="0" smtClean="0"/>
              <a:t>b</a:t>
            </a:r>
            <a:r>
              <a:rPr lang="cs-CZ" sz="2400" dirty="0" smtClean="0"/>
              <a:t>/s až </a:t>
            </a:r>
            <a:r>
              <a:rPr lang="en-US" sz="2400" dirty="0" smtClean="0"/>
              <a:t>2Mb</a:t>
            </a:r>
            <a:r>
              <a:rPr lang="cs-CZ" sz="2400" dirty="0" smtClean="0"/>
              <a:t>/s</a:t>
            </a:r>
            <a:r>
              <a:rPr lang="en-US" sz="2400" dirty="0" smtClean="0"/>
              <a:t> </a:t>
            </a:r>
            <a:r>
              <a:rPr lang="en-US" sz="2400" dirty="0"/>
              <a:t>(UMTS), </a:t>
            </a:r>
            <a:r>
              <a:rPr lang="en-US" sz="2400" dirty="0" smtClean="0"/>
              <a:t>600kb</a:t>
            </a:r>
            <a:r>
              <a:rPr lang="cs-CZ" sz="2400" dirty="0" smtClean="0"/>
              <a:t>/s až </a:t>
            </a:r>
            <a:r>
              <a:rPr lang="en-US" sz="2400" dirty="0" smtClean="0"/>
              <a:t>10Mb</a:t>
            </a:r>
            <a:r>
              <a:rPr lang="cs-CZ" sz="2400" dirty="0" smtClean="0"/>
              <a:t>/s</a:t>
            </a:r>
            <a:r>
              <a:rPr lang="en-US" sz="2400" dirty="0" smtClean="0"/>
              <a:t> </a:t>
            </a:r>
            <a:r>
              <a:rPr lang="en-US" sz="2400" dirty="0"/>
              <a:t>(HSPA), </a:t>
            </a:r>
            <a:r>
              <a:rPr lang="en-US" sz="2400" dirty="0" smtClean="0"/>
              <a:t>3</a:t>
            </a:r>
            <a:r>
              <a:rPr lang="cs-CZ" sz="2400" dirty="0" smtClean="0"/>
              <a:t> až </a:t>
            </a:r>
            <a:r>
              <a:rPr lang="en-US" sz="2400" dirty="0" smtClean="0"/>
              <a:t>10Mb</a:t>
            </a:r>
            <a:r>
              <a:rPr lang="cs-CZ" sz="2400" dirty="0" smtClean="0"/>
              <a:t>/s</a:t>
            </a:r>
            <a:r>
              <a:rPr lang="en-US" sz="2400" dirty="0" smtClean="0"/>
              <a:t> </a:t>
            </a:r>
            <a:r>
              <a:rPr lang="en-US" sz="2400" dirty="0"/>
              <a:t>(LTE)</a:t>
            </a:r>
            <a:r>
              <a:rPr lang="en-US" sz="2400" b="1" dirty="0"/>
              <a:t> 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07182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smtClean="0"/>
              <a:t>NFC</a:t>
            </a:r>
            <a:endParaRPr lang="en-US" sz="360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AF0-ED3E-4CC4-AE44-3652F789ADD7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14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91608"/>
          </a:xfrm>
        </p:spPr>
        <p:txBody>
          <a:bodyPr/>
          <a:lstStyle/>
          <a:p>
            <a:pPr lvl="0"/>
            <a:r>
              <a:rPr lang="cs-CZ" sz="2400" dirty="0" err="1"/>
              <a:t>Near</a:t>
            </a:r>
            <a:r>
              <a:rPr lang="cs-CZ" sz="2400" dirty="0"/>
              <a:t> </a:t>
            </a:r>
            <a:r>
              <a:rPr lang="cs-CZ" sz="2400" dirty="0" err="1"/>
              <a:t>Field</a:t>
            </a:r>
            <a:r>
              <a:rPr lang="cs-CZ" sz="2400" dirty="0"/>
              <a:t> </a:t>
            </a:r>
            <a:r>
              <a:rPr lang="cs-CZ" sz="2400" dirty="0" smtClean="0"/>
              <a:t>Communication</a:t>
            </a:r>
          </a:p>
          <a:p>
            <a:pPr lvl="0"/>
            <a:r>
              <a:rPr lang="cs-CZ" sz="2400" dirty="0" smtClean="0"/>
              <a:t>Rozšíření RFID technologie</a:t>
            </a:r>
            <a:endParaRPr lang="cs-CZ" sz="2400" dirty="0"/>
          </a:p>
          <a:p>
            <a:pPr lvl="0"/>
            <a:r>
              <a:rPr lang="en-US" sz="2400" dirty="0"/>
              <a:t>Standard: ISO/IEC 18000-3</a:t>
            </a:r>
            <a:endParaRPr lang="cs-CZ" sz="2400" dirty="0"/>
          </a:p>
          <a:p>
            <a:pPr lvl="0"/>
            <a:r>
              <a:rPr lang="cs-CZ" sz="2400" dirty="0" smtClean="0"/>
              <a:t>Frekvence</a:t>
            </a:r>
            <a:r>
              <a:rPr lang="en-US" sz="2400" dirty="0" smtClean="0"/>
              <a:t>: </a:t>
            </a:r>
            <a:r>
              <a:rPr lang="en-US" sz="2400" dirty="0"/>
              <a:t>13.56MHz (ISM)</a:t>
            </a:r>
            <a:endParaRPr lang="cs-CZ" sz="2400" dirty="0"/>
          </a:p>
          <a:p>
            <a:pPr lvl="0"/>
            <a:r>
              <a:rPr lang="cs-CZ" sz="2400" dirty="0" smtClean="0"/>
              <a:t>Dosah</a:t>
            </a:r>
            <a:r>
              <a:rPr lang="en-US" sz="2400" dirty="0" smtClean="0"/>
              <a:t>: </a:t>
            </a:r>
            <a:r>
              <a:rPr lang="en-US" sz="2400" dirty="0"/>
              <a:t>10cm</a:t>
            </a:r>
            <a:endParaRPr lang="cs-CZ" sz="2400" dirty="0"/>
          </a:p>
          <a:p>
            <a:pPr lvl="0"/>
            <a:r>
              <a:rPr lang="cs-CZ" sz="2400" dirty="0" smtClean="0"/>
              <a:t>Rychlost přenosu</a:t>
            </a:r>
            <a:r>
              <a:rPr lang="en-US" sz="2400" dirty="0" smtClean="0"/>
              <a:t>: 100</a:t>
            </a:r>
            <a:r>
              <a:rPr lang="cs-CZ" sz="2400" dirty="0" smtClean="0"/>
              <a:t> až </a:t>
            </a:r>
            <a:r>
              <a:rPr lang="en-US" sz="2400" dirty="0" smtClean="0"/>
              <a:t>420kb</a:t>
            </a:r>
            <a:r>
              <a:rPr lang="cs-CZ" sz="2400" dirty="0" smtClean="0"/>
              <a:t>/s</a:t>
            </a:r>
            <a:endParaRPr lang="cs-CZ" sz="2400" dirty="0"/>
          </a:p>
          <a:p>
            <a:pPr lvl="0"/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013902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err="1" smtClean="0"/>
              <a:t>Sigfox</a:t>
            </a:r>
            <a:endParaRPr lang="en-US" sz="360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AF0-ED3E-4CC4-AE44-3652F789ADD7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15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91608"/>
          </a:xfrm>
        </p:spPr>
        <p:txBody>
          <a:bodyPr/>
          <a:lstStyle/>
          <a:p>
            <a:pPr lvl="0"/>
            <a:r>
              <a:rPr lang="en-US" sz="2400" dirty="0"/>
              <a:t>Standard: </a:t>
            </a:r>
            <a:r>
              <a:rPr lang="en-US" sz="2400" dirty="0" err="1" smtClean="0"/>
              <a:t>Sigfox</a:t>
            </a:r>
            <a:r>
              <a:rPr lang="cs-CZ" sz="2400" dirty="0" smtClean="0"/>
              <a:t> (2009)</a:t>
            </a:r>
            <a:endParaRPr lang="cs-CZ" sz="2400" dirty="0"/>
          </a:p>
          <a:p>
            <a:pPr lvl="0"/>
            <a:r>
              <a:rPr lang="cs-CZ" sz="2400" dirty="0" smtClean="0"/>
              <a:t>Frekvence</a:t>
            </a:r>
            <a:r>
              <a:rPr lang="en-US" sz="2400" dirty="0" smtClean="0"/>
              <a:t>: 900MHz</a:t>
            </a:r>
            <a:endParaRPr lang="cs-CZ" sz="2400" dirty="0" smtClean="0"/>
          </a:p>
          <a:p>
            <a:pPr lvl="0"/>
            <a:r>
              <a:rPr lang="cs-CZ" sz="2400" dirty="0" smtClean="0"/>
              <a:t>Něco mezi WiFi a rozlehlými sítěmi</a:t>
            </a:r>
          </a:p>
          <a:p>
            <a:pPr lvl="0"/>
            <a:r>
              <a:rPr lang="cs-CZ" sz="2400" dirty="0" smtClean="0"/>
              <a:t>Využívá ISM, ultra úzké pásmo pro přenosy</a:t>
            </a:r>
            <a:endParaRPr lang="cs-CZ" sz="2400" dirty="0"/>
          </a:p>
          <a:p>
            <a:pPr lvl="0"/>
            <a:r>
              <a:rPr lang="cs-CZ" sz="2400" dirty="0" smtClean="0"/>
              <a:t>Dosah</a:t>
            </a:r>
            <a:r>
              <a:rPr lang="en-US" sz="2400" dirty="0" smtClean="0"/>
              <a:t>: 30</a:t>
            </a:r>
            <a:r>
              <a:rPr lang="cs-CZ" sz="2400" dirty="0" smtClean="0"/>
              <a:t> až </a:t>
            </a:r>
            <a:r>
              <a:rPr lang="en-US" sz="2400" dirty="0" smtClean="0"/>
              <a:t>50km (</a:t>
            </a:r>
            <a:r>
              <a:rPr lang="cs-CZ" sz="2400" dirty="0" smtClean="0"/>
              <a:t>venkovské prostředí</a:t>
            </a:r>
            <a:r>
              <a:rPr lang="en-US" sz="2400" dirty="0" smtClean="0"/>
              <a:t>), 3</a:t>
            </a:r>
            <a:r>
              <a:rPr lang="cs-CZ" sz="2400" dirty="0" smtClean="0"/>
              <a:t> až </a:t>
            </a:r>
            <a:r>
              <a:rPr lang="en-US" sz="2400" dirty="0" smtClean="0"/>
              <a:t>10km (</a:t>
            </a:r>
            <a:r>
              <a:rPr lang="cs-CZ" sz="2400" dirty="0" smtClean="0"/>
              <a:t>v zástavbě</a:t>
            </a:r>
            <a:r>
              <a:rPr lang="en-US" sz="2400" dirty="0" smtClean="0"/>
              <a:t>)</a:t>
            </a:r>
            <a:endParaRPr lang="cs-CZ" sz="2400" dirty="0"/>
          </a:p>
          <a:p>
            <a:pPr lvl="0"/>
            <a:r>
              <a:rPr lang="cs-CZ" sz="2400" dirty="0" smtClean="0"/>
              <a:t>Přenosová rychlost</a:t>
            </a:r>
            <a:r>
              <a:rPr lang="en-US" sz="2400" dirty="0" smtClean="0"/>
              <a:t>: 10</a:t>
            </a:r>
            <a:r>
              <a:rPr lang="cs-CZ" sz="2400" dirty="0" smtClean="0"/>
              <a:t> až </a:t>
            </a:r>
            <a:r>
              <a:rPr lang="en-US" sz="2400" dirty="0" smtClean="0"/>
              <a:t>1000b</a:t>
            </a:r>
            <a:r>
              <a:rPr lang="cs-CZ" sz="2400" dirty="0" smtClean="0"/>
              <a:t>/s</a:t>
            </a:r>
            <a:r>
              <a:rPr lang="en-US" sz="2400" dirty="0"/>
              <a:t> </a:t>
            </a:r>
            <a:endParaRPr lang="cs-CZ" sz="2400" dirty="0"/>
          </a:p>
          <a:p>
            <a:pPr lvl="0"/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95400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err="1" smtClean="0"/>
              <a:t>Neul</a:t>
            </a:r>
            <a:r>
              <a:rPr lang="cs-CZ" sz="3600" dirty="0" smtClean="0"/>
              <a:t> (</a:t>
            </a:r>
            <a:r>
              <a:rPr lang="cs-CZ" sz="3600" dirty="0" err="1" smtClean="0"/>
              <a:t>cloud</a:t>
            </a:r>
            <a:r>
              <a:rPr lang="cs-CZ" sz="3600" dirty="0" smtClean="0"/>
              <a:t>)</a:t>
            </a:r>
            <a:endParaRPr lang="en-US" sz="360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AF0-ED3E-4CC4-AE44-3652F789ADD7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16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91608"/>
          </a:xfrm>
        </p:spPr>
        <p:txBody>
          <a:bodyPr/>
          <a:lstStyle/>
          <a:p>
            <a:pPr lvl="0"/>
            <a:r>
              <a:rPr lang="en-US" sz="2400" dirty="0"/>
              <a:t>Standard: </a:t>
            </a:r>
            <a:r>
              <a:rPr lang="en-US" sz="2400" dirty="0" err="1" smtClean="0"/>
              <a:t>Neul</a:t>
            </a:r>
            <a:endParaRPr lang="cs-CZ" sz="2400" dirty="0" smtClean="0"/>
          </a:p>
          <a:p>
            <a:pPr lvl="0"/>
            <a:r>
              <a:rPr lang="cs-CZ" sz="2400" dirty="0" smtClean="0"/>
              <a:t>Koncepce podobná </a:t>
            </a:r>
            <a:r>
              <a:rPr lang="cs-CZ" sz="2400" dirty="0" err="1" smtClean="0"/>
              <a:t>Sigfox</a:t>
            </a:r>
            <a:endParaRPr lang="cs-CZ" sz="2400" dirty="0" smtClean="0"/>
          </a:p>
          <a:p>
            <a:pPr lvl="0"/>
            <a:r>
              <a:rPr lang="cs-CZ" sz="2400" dirty="0" smtClean="0"/>
              <a:t>Využití WAN sítí (GPRS, 3G, CDMA, LTE WAN)</a:t>
            </a:r>
            <a:endParaRPr lang="cs-CZ" sz="2400" dirty="0"/>
          </a:p>
          <a:p>
            <a:pPr lvl="0"/>
            <a:r>
              <a:rPr lang="cs-CZ" sz="2400" dirty="0" smtClean="0"/>
              <a:t>Frekvence</a:t>
            </a:r>
            <a:r>
              <a:rPr lang="en-US" sz="2400" dirty="0" smtClean="0"/>
              <a:t>: </a:t>
            </a:r>
            <a:r>
              <a:rPr lang="en-US" sz="2400" dirty="0"/>
              <a:t>900MHz (</a:t>
            </a:r>
            <a:r>
              <a:rPr lang="en-US" sz="2400" dirty="0" smtClean="0"/>
              <a:t>ISM</a:t>
            </a:r>
            <a:r>
              <a:rPr lang="cs-CZ" sz="2400" dirty="0" smtClean="0"/>
              <a:t>)</a:t>
            </a:r>
            <a:endParaRPr lang="cs-CZ" sz="2400" dirty="0"/>
          </a:p>
          <a:p>
            <a:pPr lvl="0"/>
            <a:r>
              <a:rPr lang="cs-CZ" sz="2400" dirty="0" smtClean="0"/>
              <a:t>Dosah</a:t>
            </a:r>
            <a:r>
              <a:rPr lang="en-US" sz="2400" dirty="0" smtClean="0"/>
              <a:t>: </a:t>
            </a:r>
            <a:r>
              <a:rPr lang="en-US" sz="2400" dirty="0"/>
              <a:t>10km</a:t>
            </a:r>
            <a:endParaRPr lang="cs-CZ" sz="2400" dirty="0"/>
          </a:p>
          <a:p>
            <a:pPr lvl="0"/>
            <a:r>
              <a:rPr lang="cs-CZ" sz="2400" dirty="0" smtClean="0"/>
              <a:t>Přenosová rychlost</a:t>
            </a:r>
            <a:r>
              <a:rPr lang="en-US" sz="2400" dirty="0" smtClean="0"/>
              <a:t>: </a:t>
            </a:r>
            <a:r>
              <a:rPr lang="cs-CZ" sz="2400" dirty="0" smtClean="0"/>
              <a:t>několik</a:t>
            </a:r>
            <a:r>
              <a:rPr lang="en-US" sz="2400" dirty="0" smtClean="0"/>
              <a:t> b</a:t>
            </a:r>
            <a:r>
              <a:rPr lang="cs-CZ" sz="2400" dirty="0" smtClean="0"/>
              <a:t>/s</a:t>
            </a:r>
            <a:r>
              <a:rPr lang="en-US" sz="2400" dirty="0" smtClean="0"/>
              <a:t> </a:t>
            </a:r>
            <a:r>
              <a:rPr lang="cs-CZ" sz="2400" dirty="0" smtClean="0"/>
              <a:t>až do </a:t>
            </a:r>
            <a:r>
              <a:rPr lang="en-US" sz="2400" dirty="0" smtClean="0"/>
              <a:t>100kb</a:t>
            </a:r>
            <a:r>
              <a:rPr lang="cs-CZ" sz="2400" dirty="0" smtClean="0"/>
              <a:t>/s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20869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err="1" smtClean="0"/>
              <a:t>LoRaWAN</a:t>
            </a:r>
            <a:endParaRPr lang="en-US" sz="360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AF0-ED3E-4CC4-AE44-3652F789ADD7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17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91608"/>
          </a:xfrm>
        </p:spPr>
        <p:txBody>
          <a:bodyPr/>
          <a:lstStyle/>
          <a:p>
            <a:pPr lvl="0"/>
            <a:r>
              <a:rPr lang="en-US" sz="2400" dirty="0"/>
              <a:t>Standard: </a:t>
            </a:r>
            <a:r>
              <a:rPr lang="en-US" sz="2400" dirty="0" err="1"/>
              <a:t>LoRaWAN</a:t>
            </a:r>
            <a:endParaRPr lang="cs-CZ" sz="2400" dirty="0"/>
          </a:p>
          <a:p>
            <a:pPr lvl="0"/>
            <a:r>
              <a:rPr lang="cs-CZ" sz="2400" dirty="0" smtClean="0"/>
              <a:t>Frekvence</a:t>
            </a:r>
            <a:r>
              <a:rPr lang="en-US" sz="2400" dirty="0" smtClean="0"/>
              <a:t>: </a:t>
            </a:r>
            <a:r>
              <a:rPr lang="cs-CZ" sz="2400" dirty="0" smtClean="0"/>
              <a:t>různé</a:t>
            </a:r>
            <a:endParaRPr lang="cs-CZ" sz="2400" dirty="0"/>
          </a:p>
          <a:p>
            <a:pPr lvl="0"/>
            <a:r>
              <a:rPr lang="cs-CZ" sz="2400" dirty="0" smtClean="0"/>
              <a:t>Dosah</a:t>
            </a:r>
            <a:r>
              <a:rPr lang="en-US" sz="2400" dirty="0" smtClean="0"/>
              <a:t>: 2</a:t>
            </a:r>
            <a:r>
              <a:rPr lang="cs-CZ" sz="2400" dirty="0" smtClean="0"/>
              <a:t> až </a:t>
            </a:r>
            <a:r>
              <a:rPr lang="en-US" sz="2400" dirty="0" smtClean="0"/>
              <a:t>5km (</a:t>
            </a:r>
            <a:r>
              <a:rPr lang="cs-CZ" sz="2400" dirty="0" smtClean="0"/>
              <a:t>zástavba</a:t>
            </a:r>
            <a:r>
              <a:rPr lang="en-US" sz="2400" dirty="0" smtClean="0"/>
              <a:t>), </a:t>
            </a:r>
            <a:r>
              <a:rPr lang="en-US" sz="2400" dirty="0"/>
              <a:t>15km </a:t>
            </a:r>
            <a:r>
              <a:rPr lang="en-US" sz="2400" dirty="0" smtClean="0"/>
              <a:t>(</a:t>
            </a:r>
            <a:r>
              <a:rPr lang="cs-CZ" sz="2400" dirty="0" smtClean="0"/>
              <a:t>mimo zástavbu)</a:t>
            </a:r>
            <a:endParaRPr lang="cs-CZ" sz="2400" dirty="0"/>
          </a:p>
          <a:p>
            <a:pPr lvl="0"/>
            <a:r>
              <a:rPr lang="cs-CZ" sz="2400" dirty="0" smtClean="0"/>
              <a:t>Rychlost přenosu</a:t>
            </a:r>
            <a:r>
              <a:rPr lang="en-US" sz="2400" dirty="0" smtClean="0"/>
              <a:t>: 0.3</a:t>
            </a:r>
            <a:r>
              <a:rPr lang="cs-CZ" sz="2400" dirty="0" smtClean="0"/>
              <a:t> až </a:t>
            </a:r>
            <a:r>
              <a:rPr lang="en-US" sz="2400" dirty="0" smtClean="0"/>
              <a:t>50 kb</a:t>
            </a:r>
            <a:r>
              <a:rPr lang="cs-CZ" sz="2400" dirty="0" smtClean="0"/>
              <a:t>/s</a:t>
            </a:r>
            <a:r>
              <a:rPr lang="en-US" sz="2400" dirty="0" smtClean="0"/>
              <a:t>.</a:t>
            </a:r>
            <a:endParaRPr lang="cs-CZ" sz="2400" dirty="0"/>
          </a:p>
          <a:p>
            <a:pPr lvl="0"/>
            <a:r>
              <a:rPr lang="cs-CZ" sz="2400" dirty="0" smtClean="0"/>
              <a:t>Určen pro </a:t>
            </a:r>
            <a:r>
              <a:rPr lang="cs-CZ" sz="2400" dirty="0" err="1" smtClean="0"/>
              <a:t>nízkopříkonové</a:t>
            </a:r>
            <a:r>
              <a:rPr lang="cs-CZ" sz="2400" dirty="0" smtClean="0"/>
              <a:t> WAN aplikace</a:t>
            </a:r>
          </a:p>
          <a:p>
            <a:pPr lvl="0"/>
            <a:r>
              <a:rPr lang="cs-CZ" sz="2400" dirty="0" smtClean="0"/>
              <a:t>Předpokládá milióny zařízení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8929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smtClean="0"/>
              <a:t>Bluetooth</a:t>
            </a:r>
            <a:endParaRPr lang="en-US" sz="360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AF0-ED3E-4CC4-AE44-3652F789ADD7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2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91608"/>
          </a:xfrm>
        </p:spPr>
        <p:txBody>
          <a:bodyPr/>
          <a:lstStyle/>
          <a:p>
            <a:r>
              <a:rPr lang="cs-CZ" sz="2400" dirty="0" smtClean="0">
                <a:latin typeface="Palatino Linotype" panose="02040502050505030304" pitchFamily="18" charset="0"/>
              </a:rPr>
              <a:t>Pásmo 2,4 GHz, ISM, 79/23 kanálů, odstup nosné 1MHz</a:t>
            </a:r>
          </a:p>
          <a:p>
            <a:pPr lvl="1"/>
            <a:r>
              <a:rPr lang="cs-CZ" sz="2000" dirty="0" smtClean="0"/>
              <a:t>FHSS – </a:t>
            </a:r>
            <a:r>
              <a:rPr lang="cs-CZ" sz="2000" dirty="0" err="1" smtClean="0"/>
              <a:t>Frequency</a:t>
            </a:r>
            <a:r>
              <a:rPr lang="cs-CZ" sz="2000" dirty="0" smtClean="0"/>
              <a:t> </a:t>
            </a:r>
            <a:r>
              <a:rPr lang="cs-CZ" sz="2000" dirty="0" err="1" smtClean="0"/>
              <a:t>Hopping</a:t>
            </a:r>
            <a:r>
              <a:rPr lang="cs-CZ" sz="2000" dirty="0" smtClean="0"/>
              <a:t> </a:t>
            </a:r>
            <a:r>
              <a:rPr lang="cs-CZ" sz="2000" dirty="0" err="1" smtClean="0"/>
              <a:t>Spread</a:t>
            </a:r>
            <a:r>
              <a:rPr lang="cs-CZ" sz="2000" dirty="0" smtClean="0"/>
              <a:t> </a:t>
            </a:r>
            <a:r>
              <a:rPr lang="cs-CZ" sz="2000" dirty="0" err="1" smtClean="0"/>
              <a:t>Spectrum</a:t>
            </a:r>
            <a:endParaRPr lang="cs-CZ" sz="2000" dirty="0" smtClean="0">
              <a:latin typeface="Palatino Linotype" panose="02040502050505030304" pitchFamily="18" charset="0"/>
            </a:endParaRPr>
          </a:p>
          <a:p>
            <a:pPr lvl="1"/>
            <a:r>
              <a:rPr lang="cs-CZ" sz="2000" dirty="0" smtClean="0"/>
              <a:t>Kanál 0: 2402 MHz, … kanál 78: 2480 MHz</a:t>
            </a:r>
          </a:p>
          <a:p>
            <a:pPr lvl="1"/>
            <a:r>
              <a:rPr lang="cs-CZ" sz="2000" dirty="0" smtClean="0">
                <a:latin typeface="Palatino Linotype" panose="02040502050505030304" pitchFamily="18" charset="0"/>
              </a:rPr>
              <a:t>Modulace GFSK, výkon 1 </a:t>
            </a:r>
            <a:r>
              <a:rPr lang="cs-CZ" sz="2000" dirty="0" err="1" smtClean="0">
                <a:latin typeface="Palatino Linotype" panose="02040502050505030304" pitchFamily="18" charset="0"/>
              </a:rPr>
              <a:t>mW</a:t>
            </a:r>
            <a:r>
              <a:rPr lang="cs-CZ" sz="2000" dirty="0" smtClean="0">
                <a:latin typeface="Palatino Linotype" panose="02040502050505030304" pitchFamily="18" charset="0"/>
              </a:rPr>
              <a:t> (0 </a:t>
            </a:r>
            <a:r>
              <a:rPr lang="cs-CZ" sz="2000" dirty="0" err="1" smtClean="0">
                <a:latin typeface="Palatino Linotype" panose="02040502050505030304" pitchFamily="18" charset="0"/>
              </a:rPr>
              <a:t>dBm</a:t>
            </a:r>
            <a:r>
              <a:rPr lang="cs-CZ" sz="2000" dirty="0" smtClean="0">
                <a:latin typeface="Palatino Linotype" panose="02040502050505030304" pitchFamily="18" charset="0"/>
              </a:rPr>
              <a:t>), 2.5 </a:t>
            </a:r>
            <a:r>
              <a:rPr lang="cs-CZ" sz="2000" dirty="0" err="1" smtClean="0">
                <a:latin typeface="Palatino Linotype" panose="02040502050505030304" pitchFamily="18" charset="0"/>
              </a:rPr>
              <a:t>mW</a:t>
            </a:r>
            <a:r>
              <a:rPr lang="cs-CZ" sz="2000" dirty="0" smtClean="0">
                <a:latin typeface="Palatino Linotype" panose="02040502050505030304" pitchFamily="18" charset="0"/>
              </a:rPr>
              <a:t> (4 </a:t>
            </a:r>
            <a:r>
              <a:rPr lang="cs-CZ" sz="2000" dirty="0" err="1" smtClean="0">
                <a:latin typeface="Palatino Linotype" panose="02040502050505030304" pitchFamily="18" charset="0"/>
              </a:rPr>
              <a:t>dBm</a:t>
            </a:r>
            <a:r>
              <a:rPr lang="cs-CZ" sz="2000" dirty="0" smtClean="0">
                <a:latin typeface="Palatino Linotype" panose="02040502050505030304" pitchFamily="18" charset="0"/>
              </a:rPr>
              <a:t>, 100 </a:t>
            </a:r>
            <a:r>
              <a:rPr lang="cs-CZ" sz="2000" dirty="0" err="1" smtClean="0">
                <a:latin typeface="Palatino Linotype" panose="02040502050505030304" pitchFamily="18" charset="0"/>
              </a:rPr>
              <a:t>mW</a:t>
            </a:r>
            <a:r>
              <a:rPr lang="cs-CZ" sz="2000" dirty="0" smtClean="0">
                <a:latin typeface="Palatino Linotype" panose="02040502050505030304" pitchFamily="18" charset="0"/>
              </a:rPr>
              <a:t> (20 </a:t>
            </a:r>
            <a:r>
              <a:rPr lang="cs-CZ" sz="2000" dirty="0" err="1" smtClean="0">
                <a:latin typeface="Palatino Linotype" panose="02040502050505030304" pitchFamily="18" charset="0"/>
              </a:rPr>
              <a:t>dBm</a:t>
            </a:r>
            <a:r>
              <a:rPr lang="cs-CZ" sz="2000" dirty="0" smtClean="0">
                <a:latin typeface="Palatino Linotype" panose="02040502050505030304" pitchFamily="18" charset="0"/>
              </a:rPr>
              <a:t>)</a:t>
            </a:r>
          </a:p>
          <a:p>
            <a:pPr lvl="1"/>
            <a:r>
              <a:rPr lang="en-US" sz="2000" dirty="0" smtClean="0"/>
              <a:t>Ro</a:t>
            </a:r>
            <a:r>
              <a:rPr lang="cs-CZ" sz="2000" smtClean="0"/>
              <a:t>z</a:t>
            </a:r>
            <a:r>
              <a:rPr lang="en-US" sz="2000" smtClean="0"/>
              <a:t>lehlost</a:t>
            </a:r>
            <a:r>
              <a:rPr lang="en-US" sz="2000" dirty="0" smtClean="0"/>
              <a:t> </a:t>
            </a:r>
            <a:r>
              <a:rPr lang="cs-CZ" sz="2000" dirty="0" smtClean="0"/>
              <a:t>100m, 10m, 10cm</a:t>
            </a:r>
            <a:endParaRPr lang="cs-CZ" sz="2000" dirty="0" smtClean="0">
              <a:latin typeface="Palatino Linotype" panose="02040502050505030304" pitchFamily="18" charset="0"/>
            </a:endParaRPr>
          </a:p>
          <a:p>
            <a:pPr lvl="1"/>
            <a:r>
              <a:rPr lang="cs-CZ" sz="2000" dirty="0" smtClean="0"/>
              <a:t>GFSK – </a:t>
            </a:r>
            <a:r>
              <a:rPr lang="cs-CZ" sz="2000" dirty="0" err="1" smtClean="0"/>
              <a:t>Gaussian</a:t>
            </a:r>
            <a:r>
              <a:rPr lang="cs-CZ" sz="2000" dirty="0" smtClean="0"/>
              <a:t> </a:t>
            </a:r>
            <a:r>
              <a:rPr lang="cs-CZ" sz="2000" dirty="0" err="1" smtClean="0"/>
              <a:t>Frequency</a:t>
            </a:r>
            <a:r>
              <a:rPr lang="cs-CZ" sz="2000" dirty="0" smtClean="0"/>
              <a:t> Shift </a:t>
            </a:r>
            <a:r>
              <a:rPr lang="cs-CZ" sz="2000" dirty="0" err="1" smtClean="0"/>
              <a:t>Keying</a:t>
            </a:r>
            <a:r>
              <a:rPr lang="cs-CZ" sz="2000" dirty="0" smtClean="0"/>
              <a:t>, frekvenční modulace s diskrétní změnou frekvence nosné vlny.</a:t>
            </a:r>
          </a:p>
          <a:p>
            <a:pPr lvl="1"/>
            <a:r>
              <a:rPr lang="cs-CZ" sz="2000" dirty="0" smtClean="0"/>
              <a:t>Frekvence přeskoků 1600 přeskoků/s, pseudonáhodné</a:t>
            </a:r>
          </a:p>
          <a:p>
            <a:r>
              <a:rPr lang="cs-CZ" sz="2400" dirty="0" smtClean="0">
                <a:latin typeface="Palatino Linotype" panose="02040502050505030304" pitchFamily="18" charset="0"/>
              </a:rPr>
              <a:t>Poznámka</a:t>
            </a:r>
          </a:p>
          <a:p>
            <a:pPr lvl="1"/>
            <a:r>
              <a:rPr lang="cs-CZ" sz="2000" dirty="0" smtClean="0">
                <a:latin typeface="Palatino Linotype" panose="02040502050505030304" pitchFamily="18" charset="0"/>
              </a:rPr>
              <a:t>FSK – </a:t>
            </a:r>
            <a:r>
              <a:rPr lang="cs-CZ" sz="2000" dirty="0" err="1" smtClean="0">
                <a:latin typeface="Palatino Linotype" panose="02040502050505030304" pitchFamily="18" charset="0"/>
              </a:rPr>
              <a:t>Frequency</a:t>
            </a:r>
            <a:r>
              <a:rPr lang="cs-CZ" sz="2000" dirty="0" smtClean="0">
                <a:latin typeface="Palatino Linotype" panose="02040502050505030304" pitchFamily="18" charset="0"/>
              </a:rPr>
              <a:t> Shift </a:t>
            </a:r>
            <a:r>
              <a:rPr lang="cs-CZ" sz="2000" dirty="0" err="1" smtClean="0">
                <a:latin typeface="Palatino Linotype" panose="02040502050505030304" pitchFamily="18" charset="0"/>
              </a:rPr>
              <a:t>Keying</a:t>
            </a:r>
            <a:endParaRPr lang="cs-CZ" sz="2000" dirty="0" smtClean="0">
              <a:latin typeface="Palatino Linotype" panose="02040502050505030304" pitchFamily="18" charset="0"/>
            </a:endParaRPr>
          </a:p>
          <a:p>
            <a:pPr lvl="1"/>
            <a:r>
              <a:rPr lang="cs-CZ" sz="2000" dirty="0" smtClean="0"/>
              <a:t>BFSK – Binary FSK – dvě frekvence (</a:t>
            </a:r>
            <a:r>
              <a:rPr lang="cs-CZ" sz="2000" dirty="0" err="1" smtClean="0"/>
              <a:t>mark</a:t>
            </a:r>
            <a:r>
              <a:rPr lang="cs-CZ" sz="2000" dirty="0" smtClean="0"/>
              <a:t>, </a:t>
            </a:r>
            <a:r>
              <a:rPr lang="cs-CZ" sz="2000" dirty="0" err="1" smtClean="0"/>
              <a:t>space</a:t>
            </a:r>
            <a:r>
              <a:rPr lang="cs-CZ" sz="2000" dirty="0" smtClean="0"/>
              <a:t> </a:t>
            </a:r>
            <a:r>
              <a:rPr lang="cs-CZ" sz="2000" dirty="0" err="1" smtClean="0"/>
              <a:t>frequency</a:t>
            </a:r>
            <a:r>
              <a:rPr lang="cs-CZ" sz="2000" dirty="0" smtClean="0"/>
              <a:t>)</a:t>
            </a:r>
          </a:p>
          <a:p>
            <a:pPr lvl="1"/>
            <a:r>
              <a:rPr lang="cs-CZ" sz="2000" dirty="0" smtClean="0"/>
              <a:t>GFSK – </a:t>
            </a:r>
            <a:r>
              <a:rPr lang="cs-CZ" sz="2000" dirty="0" err="1"/>
              <a:t>G</a:t>
            </a:r>
            <a:r>
              <a:rPr lang="cs-CZ" sz="2000" dirty="0" err="1" smtClean="0"/>
              <a:t>aussovská</a:t>
            </a:r>
            <a:r>
              <a:rPr lang="cs-CZ" sz="2000" dirty="0" smtClean="0"/>
              <a:t> </a:t>
            </a:r>
            <a:r>
              <a:rPr lang="cs-CZ" sz="2000" dirty="0" err="1" smtClean="0"/>
              <a:t>předmodulační</a:t>
            </a:r>
            <a:r>
              <a:rPr lang="cs-CZ" sz="2000" dirty="0" smtClean="0"/>
              <a:t> filtrace</a:t>
            </a:r>
          </a:p>
          <a:p>
            <a:pPr lvl="1"/>
            <a:endParaRPr lang="cs-CZ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22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smtClean="0"/>
              <a:t>Bluetooth</a:t>
            </a:r>
            <a:endParaRPr lang="en-US" sz="360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AF0-ED3E-4CC4-AE44-3652F789ADD7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3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>
          <a:xfrm>
            <a:off x="457200" y="1694991"/>
            <a:ext cx="4042792" cy="607504"/>
          </a:xfrm>
        </p:spPr>
        <p:txBody>
          <a:bodyPr/>
          <a:lstStyle/>
          <a:p>
            <a:r>
              <a:rPr lang="cs-CZ" sz="2000" dirty="0" smtClean="0">
                <a:latin typeface="Palatino Linotype" panose="02040502050505030304" pitchFamily="18" charset="0"/>
              </a:rPr>
              <a:t>2GFSK – dvouúrovňová GFSK</a:t>
            </a:r>
            <a:endParaRPr lang="cs-CZ" sz="1800" dirty="0" smtClean="0"/>
          </a:p>
          <a:p>
            <a:pPr lvl="1"/>
            <a:endParaRPr lang="cs-CZ" sz="2000" dirty="0">
              <a:latin typeface="Palatino Linotype" panose="02040502050505030304" pitchFamily="18" charset="0"/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0" y="4510611"/>
            <a:ext cx="3609975" cy="1143000"/>
          </a:xfrm>
          <a:prstGeom prst="rect">
            <a:avLst/>
          </a:prstGeom>
        </p:spPr>
      </p:pic>
      <p:sp>
        <p:nvSpPr>
          <p:cNvPr id="9" name="Zástupný symbol pro obsah 7"/>
          <p:cNvSpPr txBox="1">
            <a:spLocks/>
          </p:cNvSpPr>
          <p:nvPr/>
        </p:nvSpPr>
        <p:spPr bwMode="auto">
          <a:xfrm>
            <a:off x="4860032" y="1694991"/>
            <a:ext cx="4186808" cy="46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cs-CZ" sz="2000" kern="0" dirty="0"/>
              <a:t>4</a:t>
            </a:r>
            <a:r>
              <a:rPr lang="cs-CZ" sz="2000" kern="0" dirty="0" smtClean="0"/>
              <a:t>GFSK – </a:t>
            </a:r>
            <a:r>
              <a:rPr lang="cs-CZ" sz="2000" kern="0" dirty="0" err="1" smtClean="0"/>
              <a:t>čtyřúrovňová</a:t>
            </a:r>
            <a:r>
              <a:rPr lang="cs-CZ" sz="2000" kern="0" dirty="0" smtClean="0"/>
              <a:t> GFSK</a:t>
            </a:r>
            <a:endParaRPr lang="cs-CZ" sz="1800" kern="0" dirty="0" smtClean="0"/>
          </a:p>
          <a:p>
            <a:pPr lvl="1"/>
            <a:endParaRPr lang="cs-CZ" sz="2000" kern="0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241" y="2024410"/>
            <a:ext cx="1795103" cy="2481039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241" y="4549589"/>
            <a:ext cx="2762250" cy="1533525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3" y="2131845"/>
            <a:ext cx="33623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1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smtClean="0"/>
              <a:t>Bluetooth</a:t>
            </a:r>
            <a:endParaRPr lang="en-US" sz="360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AF0-ED3E-4CC4-AE44-3652F789ADD7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4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91608"/>
          </a:xfrm>
        </p:spPr>
        <p:txBody>
          <a:bodyPr/>
          <a:lstStyle/>
          <a:p>
            <a:r>
              <a:rPr lang="cs-CZ" sz="2200" dirty="0" smtClean="0"/>
              <a:t>Zvuková linka – SCO (</a:t>
            </a:r>
            <a:r>
              <a:rPr lang="cs-CZ" sz="2200" dirty="0" err="1" smtClean="0"/>
              <a:t>Synchronous</a:t>
            </a:r>
            <a:r>
              <a:rPr lang="cs-CZ" sz="2200" dirty="0" smtClean="0"/>
              <a:t> </a:t>
            </a:r>
            <a:r>
              <a:rPr lang="cs-CZ" sz="2200" dirty="0" err="1" smtClean="0"/>
              <a:t>Connection</a:t>
            </a:r>
            <a:r>
              <a:rPr lang="cs-CZ" sz="2200" dirty="0" smtClean="0"/>
              <a:t> </a:t>
            </a:r>
            <a:r>
              <a:rPr lang="cs-CZ" sz="2200" dirty="0" err="1" smtClean="0"/>
              <a:t>oriented</a:t>
            </a:r>
            <a:r>
              <a:rPr lang="cs-CZ" sz="2200" dirty="0" smtClean="0"/>
              <a:t>)</a:t>
            </a:r>
          </a:p>
          <a:p>
            <a:pPr lvl="1"/>
            <a:r>
              <a:rPr lang="cs-CZ" sz="1800" dirty="0" smtClean="0"/>
              <a:t>Zabezpečení FEC, </a:t>
            </a:r>
          </a:p>
          <a:p>
            <a:pPr lvl="1"/>
            <a:r>
              <a:rPr lang="cs-CZ" sz="1800" dirty="0" smtClean="0"/>
              <a:t>64kb/s duplex, </a:t>
            </a:r>
          </a:p>
          <a:p>
            <a:pPr lvl="1"/>
            <a:r>
              <a:rPr lang="cs-CZ" sz="1800" dirty="0" smtClean="0"/>
              <a:t>point-to-point, </a:t>
            </a:r>
          </a:p>
          <a:p>
            <a:pPr lvl="1"/>
            <a:r>
              <a:rPr lang="cs-CZ" sz="1800" dirty="0" smtClean="0"/>
              <a:t>přepínání okruhů</a:t>
            </a:r>
          </a:p>
          <a:p>
            <a:r>
              <a:rPr lang="cs-CZ" sz="2200" dirty="0" smtClean="0"/>
              <a:t>Datová linka – ACL (</a:t>
            </a:r>
            <a:r>
              <a:rPr lang="cs-CZ" sz="2200" dirty="0" err="1" smtClean="0"/>
              <a:t>Asynchronous</a:t>
            </a:r>
            <a:r>
              <a:rPr lang="cs-CZ" sz="2200" dirty="0" smtClean="0"/>
              <a:t> </a:t>
            </a:r>
            <a:r>
              <a:rPr lang="cs-CZ" sz="2200" dirty="0" err="1" smtClean="0"/>
              <a:t>ConnectionLess</a:t>
            </a:r>
            <a:r>
              <a:rPr lang="cs-CZ" sz="2200" dirty="0" smtClean="0"/>
              <a:t>)</a:t>
            </a:r>
          </a:p>
          <a:p>
            <a:pPr lvl="1"/>
            <a:r>
              <a:rPr lang="cs-CZ" sz="1800" dirty="0" smtClean="0"/>
              <a:t>Asynchronní, rychlé potvrzení, point-to-</a:t>
            </a:r>
            <a:r>
              <a:rPr lang="cs-CZ" sz="1800" dirty="0" err="1" smtClean="0"/>
              <a:t>multipoint</a:t>
            </a:r>
            <a:endParaRPr lang="cs-CZ" sz="1800" dirty="0" smtClean="0"/>
          </a:p>
          <a:p>
            <a:pPr lvl="1"/>
            <a:r>
              <a:rPr lang="cs-CZ" sz="1800" dirty="0" smtClean="0"/>
              <a:t>Symetrický kanál až 433.9 </a:t>
            </a:r>
            <a:r>
              <a:rPr lang="cs-CZ" sz="1800" dirty="0" err="1" smtClean="0"/>
              <a:t>kb</a:t>
            </a:r>
            <a:r>
              <a:rPr lang="cs-CZ" sz="1800" dirty="0" smtClean="0"/>
              <a:t>/s</a:t>
            </a:r>
          </a:p>
          <a:p>
            <a:pPr lvl="1"/>
            <a:r>
              <a:rPr lang="cs-CZ" sz="1800" dirty="0" smtClean="0"/>
              <a:t>Asymetrický kanál 723.2/57.6 </a:t>
            </a:r>
            <a:r>
              <a:rPr lang="cs-CZ" sz="1800" dirty="0" err="1" smtClean="0"/>
              <a:t>kb</a:t>
            </a:r>
            <a:r>
              <a:rPr lang="cs-CZ" sz="1800" dirty="0" smtClean="0"/>
              <a:t>/s</a:t>
            </a:r>
          </a:p>
          <a:p>
            <a:pPr lvl="1"/>
            <a:r>
              <a:rPr lang="cs-CZ" sz="1800" dirty="0" smtClean="0"/>
              <a:t>Přepínání paketů</a:t>
            </a:r>
          </a:p>
          <a:p>
            <a:r>
              <a:rPr lang="cs-CZ" sz="2200" dirty="0" smtClean="0"/>
              <a:t>Topologie</a:t>
            </a:r>
          </a:p>
          <a:p>
            <a:pPr lvl="1"/>
            <a:r>
              <a:rPr lang="cs-CZ" sz="1800" dirty="0" smtClean="0"/>
              <a:t>Překrývané </a:t>
            </a:r>
            <a:r>
              <a:rPr lang="cs-CZ" sz="1800" dirty="0" err="1" smtClean="0"/>
              <a:t>piconet</a:t>
            </a:r>
            <a:r>
              <a:rPr lang="cs-CZ" sz="1800" dirty="0" smtClean="0"/>
              <a:t> (hvězdicová topologie)</a:t>
            </a:r>
          </a:p>
          <a:p>
            <a:pPr lvl="1"/>
            <a:r>
              <a:rPr lang="cs-CZ" sz="1800" dirty="0" smtClean="0"/>
              <a:t>Vytváří </a:t>
            </a:r>
            <a:r>
              <a:rPr lang="cs-CZ" sz="1800" dirty="0" err="1" smtClean="0"/>
              <a:t>scatternet</a:t>
            </a:r>
            <a:r>
              <a:rPr lang="cs-CZ" sz="1800" dirty="0" smtClean="0"/>
              <a:t> (rozptýlená síť)</a:t>
            </a:r>
          </a:p>
          <a:p>
            <a:endParaRPr lang="cs-CZ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40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smtClean="0"/>
              <a:t>Piconet, </a:t>
            </a:r>
            <a:r>
              <a:rPr lang="cs-CZ" sz="3600" dirty="0" err="1" smtClean="0"/>
              <a:t>Scatternet</a:t>
            </a:r>
            <a:endParaRPr lang="en-US" sz="360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AF0-ED3E-4CC4-AE44-3652F789ADD7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5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91608"/>
          </a:xfrm>
        </p:spPr>
        <p:txBody>
          <a:bodyPr/>
          <a:lstStyle/>
          <a:p>
            <a:r>
              <a:rPr lang="cs-CZ" sz="2400" dirty="0" smtClean="0">
                <a:latin typeface="Palatino Linotype" panose="02040502050505030304" pitchFamily="18" charset="0"/>
              </a:rPr>
              <a:t>Propojení ad hoc</a:t>
            </a:r>
          </a:p>
          <a:p>
            <a:r>
              <a:rPr lang="cs-CZ" sz="2400" dirty="0" smtClean="0"/>
              <a:t>Jedna jednotka master, ostatní podřízené (až 7 podřízených)</a:t>
            </a:r>
          </a:p>
          <a:p>
            <a:r>
              <a:rPr lang="cs-CZ" sz="2400" dirty="0" smtClean="0">
                <a:latin typeface="Palatino Linotype" panose="02040502050505030304" pitchFamily="18" charset="0"/>
              </a:rPr>
              <a:t>Master určuje sekvenci přeskoků, podřízený se musí synchronizovat</a:t>
            </a:r>
          </a:p>
          <a:p>
            <a:r>
              <a:rPr lang="cs-CZ" sz="2400" dirty="0" smtClean="0"/>
              <a:t>Každý </a:t>
            </a:r>
            <a:r>
              <a:rPr lang="cs-CZ" sz="2400" dirty="0" err="1" smtClean="0"/>
              <a:t>piconet</a:t>
            </a:r>
            <a:r>
              <a:rPr lang="cs-CZ" sz="2400" dirty="0" smtClean="0"/>
              <a:t> má unikátní sekvenci přeskoků</a:t>
            </a:r>
          </a:p>
          <a:p>
            <a:r>
              <a:rPr lang="cs-CZ" sz="2400" dirty="0" smtClean="0">
                <a:latin typeface="Palatino Linotype" panose="02040502050505030304" pitchFamily="18" charset="0"/>
              </a:rPr>
              <a:t>Připojení do </a:t>
            </a:r>
            <a:r>
              <a:rPr lang="cs-CZ" sz="2400" dirty="0" err="1" smtClean="0">
                <a:latin typeface="Palatino Linotype" panose="02040502050505030304" pitchFamily="18" charset="0"/>
              </a:rPr>
              <a:t>piconet</a:t>
            </a:r>
            <a:r>
              <a:rPr lang="cs-CZ" sz="2400" dirty="0" smtClean="0">
                <a:latin typeface="Palatino Linotype" panose="02040502050505030304" pitchFamily="18" charset="0"/>
              </a:rPr>
              <a:t> = synchronizace na sekvenci přeskoků</a:t>
            </a:r>
          </a:p>
          <a:p>
            <a:endParaRPr lang="cs-CZ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4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smtClean="0"/>
              <a:t>Bluetooth </a:t>
            </a:r>
            <a:r>
              <a:rPr lang="cs-CZ" sz="3600" dirty="0" err="1" smtClean="0"/>
              <a:t>Low</a:t>
            </a:r>
            <a:r>
              <a:rPr lang="cs-CZ" sz="3600" dirty="0" smtClean="0"/>
              <a:t> </a:t>
            </a:r>
            <a:r>
              <a:rPr lang="cs-CZ" sz="3600" dirty="0" err="1" smtClean="0"/>
              <a:t>Energy</a:t>
            </a:r>
            <a:endParaRPr lang="en-US" sz="360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AF0-ED3E-4CC4-AE44-3652F789ADD7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6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91608"/>
          </a:xfrm>
        </p:spPr>
        <p:txBody>
          <a:bodyPr/>
          <a:lstStyle/>
          <a:p>
            <a:pPr lvl="0"/>
            <a:r>
              <a:rPr lang="cs-CZ" sz="2400" dirty="0" smtClean="0"/>
              <a:t>Původně Bluetooth Smart, WPAN</a:t>
            </a:r>
          </a:p>
          <a:p>
            <a:pPr lvl="0"/>
            <a:r>
              <a:rPr lang="cs-CZ" sz="2400" dirty="0" smtClean="0"/>
              <a:t>SIG – Bluetooth Special Interest Group</a:t>
            </a:r>
          </a:p>
          <a:p>
            <a:pPr lvl="0"/>
            <a:r>
              <a:rPr lang="cs-CZ" sz="2400" dirty="0" smtClean="0"/>
              <a:t>Malá spotřeba, nízká cena, podpora mnoha zařízení a OS</a:t>
            </a:r>
          </a:p>
          <a:p>
            <a:pPr lvl="0"/>
            <a:r>
              <a:rPr lang="cs-CZ" sz="2400" dirty="0" smtClean="0"/>
              <a:t>Použití</a:t>
            </a:r>
          </a:p>
          <a:p>
            <a:pPr lvl="1"/>
            <a:r>
              <a:rPr lang="cs-CZ" sz="2000" dirty="0" smtClean="0"/>
              <a:t>Zdravý, sport a fitness, bezpečnost, průmysl</a:t>
            </a:r>
          </a:p>
          <a:p>
            <a:pPr lvl="1"/>
            <a:r>
              <a:rPr lang="cs-CZ" sz="2000" dirty="0" smtClean="0"/>
              <a:t>Připojení do Internetu, senzory, baterie</a:t>
            </a:r>
          </a:p>
          <a:p>
            <a:pPr lvl="0"/>
            <a:r>
              <a:rPr lang="en-US" sz="2400" dirty="0" smtClean="0"/>
              <a:t>Standard</a:t>
            </a:r>
            <a:r>
              <a:rPr lang="en-US" sz="2400" dirty="0"/>
              <a:t>: Bluetooth 4.2 core specification</a:t>
            </a:r>
            <a:endParaRPr lang="cs-CZ" sz="2400" dirty="0"/>
          </a:p>
          <a:p>
            <a:pPr lvl="0"/>
            <a:r>
              <a:rPr lang="en-US" sz="2400" dirty="0"/>
              <a:t>Frequency: 2.4GHz (ISM)</a:t>
            </a:r>
            <a:endParaRPr lang="cs-CZ" sz="2400" dirty="0"/>
          </a:p>
          <a:p>
            <a:pPr lvl="0"/>
            <a:r>
              <a:rPr lang="cs-CZ" sz="2400" dirty="0" smtClean="0"/>
              <a:t>Dosah</a:t>
            </a:r>
            <a:r>
              <a:rPr lang="en-US" sz="2400" dirty="0" smtClean="0"/>
              <a:t>: </a:t>
            </a:r>
            <a:r>
              <a:rPr lang="en-US" sz="2400" dirty="0"/>
              <a:t>50-150m (Smart/BLE)</a:t>
            </a:r>
            <a:endParaRPr lang="cs-CZ" sz="2400" dirty="0"/>
          </a:p>
          <a:p>
            <a:pPr lvl="0"/>
            <a:r>
              <a:rPr lang="cs-CZ" sz="2400" dirty="0" err="1" smtClean="0"/>
              <a:t>Přenosovárychlost</a:t>
            </a:r>
            <a:r>
              <a:rPr lang="en-US" sz="2400" dirty="0" smtClean="0"/>
              <a:t>: </a:t>
            </a:r>
            <a:r>
              <a:rPr lang="en-US" sz="2400" dirty="0"/>
              <a:t>1Mbps (Smart/BLE)</a:t>
            </a:r>
            <a:endParaRPr lang="cs-CZ" sz="2400" dirty="0"/>
          </a:p>
          <a:p>
            <a:endParaRPr lang="cs-CZ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04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smtClean="0"/>
              <a:t>ZigBee</a:t>
            </a:r>
            <a:endParaRPr lang="en-US" sz="360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AF0-ED3E-4CC4-AE44-3652F789ADD7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7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91608"/>
          </a:xfrm>
        </p:spPr>
        <p:txBody>
          <a:bodyPr/>
          <a:lstStyle/>
          <a:p>
            <a:pPr lvl="0"/>
            <a:r>
              <a:rPr lang="en-US" sz="2400" dirty="0"/>
              <a:t>Standard: ZigBee 3.0 </a:t>
            </a:r>
            <a:r>
              <a:rPr lang="cs-CZ" sz="2400" dirty="0" smtClean="0"/>
              <a:t>založený</a:t>
            </a:r>
            <a:r>
              <a:rPr lang="en-US" sz="2400" dirty="0" smtClean="0"/>
              <a:t> </a:t>
            </a:r>
            <a:r>
              <a:rPr lang="cs-CZ" sz="2400" dirty="0" smtClean="0"/>
              <a:t>na </a:t>
            </a:r>
            <a:r>
              <a:rPr lang="en-US" sz="2400" dirty="0" smtClean="0"/>
              <a:t>IEEE802.15.4</a:t>
            </a:r>
            <a:endParaRPr lang="cs-CZ" sz="2400" dirty="0"/>
          </a:p>
          <a:p>
            <a:pPr lvl="0"/>
            <a:r>
              <a:rPr lang="cs-CZ" sz="2400" dirty="0" smtClean="0"/>
              <a:t>Frekvence</a:t>
            </a:r>
            <a:r>
              <a:rPr lang="en-US" sz="2400" dirty="0" smtClean="0"/>
              <a:t>: </a:t>
            </a:r>
            <a:r>
              <a:rPr lang="en-US" sz="2400" dirty="0"/>
              <a:t>2.4GHz</a:t>
            </a:r>
            <a:endParaRPr lang="cs-CZ" sz="2400" dirty="0"/>
          </a:p>
          <a:p>
            <a:pPr lvl="0"/>
            <a:r>
              <a:rPr lang="cs-CZ" sz="2400" dirty="0" smtClean="0"/>
              <a:t>Dosah</a:t>
            </a:r>
            <a:r>
              <a:rPr lang="en-US" sz="2400" dirty="0" smtClean="0"/>
              <a:t>: </a:t>
            </a:r>
            <a:r>
              <a:rPr lang="en-US" sz="2400" dirty="0"/>
              <a:t>10-100m</a:t>
            </a:r>
            <a:endParaRPr lang="cs-CZ" sz="2400" dirty="0"/>
          </a:p>
          <a:p>
            <a:pPr lvl="0"/>
            <a:r>
              <a:rPr lang="cs-CZ" sz="2400" dirty="0" smtClean="0"/>
              <a:t>Přenosová rychlost</a:t>
            </a:r>
            <a:r>
              <a:rPr lang="en-US" sz="2400" dirty="0" smtClean="0"/>
              <a:t>: </a:t>
            </a:r>
            <a:r>
              <a:rPr lang="en-US" sz="2400" dirty="0"/>
              <a:t>250kbps</a:t>
            </a:r>
            <a:endParaRPr lang="cs-CZ" sz="2400" dirty="0"/>
          </a:p>
          <a:p>
            <a:endParaRPr lang="cs-CZ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54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smtClean="0"/>
              <a:t>Z-</a:t>
            </a:r>
            <a:r>
              <a:rPr lang="cs-CZ" sz="3600" dirty="0" err="1" smtClean="0"/>
              <a:t>Wave</a:t>
            </a:r>
            <a:endParaRPr lang="en-US" sz="360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AF0-ED3E-4CC4-AE44-3652F789ADD7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8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91608"/>
          </a:xfrm>
        </p:spPr>
        <p:txBody>
          <a:bodyPr/>
          <a:lstStyle/>
          <a:p>
            <a:pPr lvl="0"/>
            <a:r>
              <a:rPr lang="cs-CZ" sz="2400" dirty="0" smtClean="0"/>
              <a:t>Dánská firma </a:t>
            </a:r>
            <a:r>
              <a:rPr lang="cs-CZ" sz="2400" dirty="0" err="1" smtClean="0"/>
              <a:t>Zensys</a:t>
            </a:r>
            <a:r>
              <a:rPr lang="en-US" sz="2400" dirty="0" smtClean="0"/>
              <a:t> (2001)</a:t>
            </a:r>
            <a:endParaRPr lang="cs-CZ" sz="2400" dirty="0" smtClean="0"/>
          </a:p>
          <a:p>
            <a:pPr lvl="0"/>
            <a:r>
              <a:rPr lang="en-US" sz="2400" dirty="0" smtClean="0"/>
              <a:t>Standard</a:t>
            </a:r>
            <a:r>
              <a:rPr lang="en-US" sz="2400" dirty="0"/>
              <a:t>: Z-Wave Alliance ZAD12837 / ITU-T G.9959</a:t>
            </a:r>
            <a:endParaRPr lang="cs-CZ" sz="2400" dirty="0"/>
          </a:p>
          <a:p>
            <a:pPr lvl="0"/>
            <a:r>
              <a:rPr lang="cs-CZ" sz="2400" dirty="0" smtClean="0"/>
              <a:t>Frekvence</a:t>
            </a:r>
            <a:r>
              <a:rPr lang="en-US" sz="2400" dirty="0" smtClean="0"/>
              <a:t>: </a:t>
            </a:r>
            <a:r>
              <a:rPr lang="cs-CZ" sz="2400" dirty="0" smtClean="0"/>
              <a:t>860</a:t>
            </a:r>
            <a:r>
              <a:rPr lang="en-US" sz="2400" dirty="0" smtClean="0"/>
              <a:t>MHz </a:t>
            </a:r>
            <a:r>
              <a:rPr lang="en-US" sz="2400" dirty="0"/>
              <a:t>(ISM</a:t>
            </a:r>
            <a:r>
              <a:rPr lang="en-US" sz="2400" dirty="0" smtClean="0"/>
              <a:t>)</a:t>
            </a:r>
            <a:r>
              <a:rPr lang="cs-CZ" sz="2400" dirty="0" smtClean="0"/>
              <a:t>, FSK modulace (kódování Manchester)</a:t>
            </a:r>
          </a:p>
          <a:p>
            <a:pPr lvl="0"/>
            <a:r>
              <a:rPr lang="cs-CZ" sz="2400" dirty="0" smtClean="0"/>
              <a:t>Síť s přeskoky – uzel a směrovač, source routing</a:t>
            </a:r>
            <a:endParaRPr lang="cs-CZ" sz="2400" dirty="0"/>
          </a:p>
          <a:p>
            <a:pPr lvl="0"/>
            <a:r>
              <a:rPr lang="cs-CZ" sz="2400" dirty="0" smtClean="0"/>
              <a:t>Dosah</a:t>
            </a:r>
            <a:r>
              <a:rPr lang="en-US" sz="2400" dirty="0" smtClean="0"/>
              <a:t>: 30m</a:t>
            </a:r>
            <a:endParaRPr lang="cs-CZ" sz="2400" dirty="0" smtClean="0"/>
          </a:p>
          <a:p>
            <a:pPr lvl="0"/>
            <a:r>
              <a:rPr lang="cs-CZ" sz="2400" dirty="0" smtClean="0"/>
              <a:t>232 uzlů, 32 bitů identifikátor (</a:t>
            </a:r>
            <a:r>
              <a:rPr lang="cs-CZ" sz="2400" dirty="0" err="1" smtClean="0"/>
              <a:t>Home</a:t>
            </a:r>
            <a:r>
              <a:rPr lang="cs-CZ" sz="2400" dirty="0" smtClean="0"/>
              <a:t> Id)</a:t>
            </a:r>
          </a:p>
          <a:p>
            <a:pPr lvl="0"/>
            <a:r>
              <a:rPr lang="cs-CZ" sz="2400" dirty="0" smtClean="0"/>
              <a:t>8 bitů adresa (Node Id)</a:t>
            </a:r>
          </a:p>
          <a:p>
            <a:pPr lvl="0"/>
            <a:r>
              <a:rPr lang="cs-CZ" sz="2400" dirty="0" smtClean="0"/>
              <a:t>Řídicí jednotka a podřízená zařízení</a:t>
            </a:r>
            <a:endParaRPr lang="cs-CZ" sz="2400" dirty="0"/>
          </a:p>
          <a:p>
            <a:pPr lvl="0"/>
            <a:r>
              <a:rPr lang="cs-CZ" sz="2400" dirty="0" smtClean="0"/>
              <a:t>Rychlost </a:t>
            </a:r>
            <a:r>
              <a:rPr lang="cs-CZ" sz="2400" dirty="0"/>
              <a:t>p</a:t>
            </a:r>
            <a:r>
              <a:rPr lang="cs-CZ" sz="2400" dirty="0" smtClean="0"/>
              <a:t>řenosu</a:t>
            </a:r>
            <a:r>
              <a:rPr lang="en-US" sz="2400" dirty="0" smtClean="0"/>
              <a:t>: </a:t>
            </a:r>
            <a:r>
              <a:rPr lang="en-US" sz="2400" dirty="0"/>
              <a:t>9.6/40/100kbit/s </a:t>
            </a:r>
            <a:endParaRPr lang="cs-CZ" sz="2400" dirty="0" smtClean="0"/>
          </a:p>
          <a:p>
            <a:pPr lvl="0"/>
            <a:r>
              <a:rPr lang="cs-CZ" sz="2400" dirty="0" smtClean="0"/>
              <a:t>Třídy příkazů (profily) – 50 tříd</a:t>
            </a:r>
            <a:endParaRPr lang="cs-CZ" sz="2400" dirty="0"/>
          </a:p>
          <a:p>
            <a:endParaRPr lang="cs-CZ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48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Z-</a:t>
            </a:r>
            <a:r>
              <a:rPr lang="cs-CZ" dirty="0" err="1" smtClean="0"/>
              <a:t>Wave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Profily</a:t>
            </a:r>
          </a:p>
          <a:p>
            <a:pPr lvl="1"/>
            <a:r>
              <a:rPr lang="cs-CZ" dirty="0" smtClean="0"/>
              <a:t>Ovládání světel, bezpečností systémy, termostaty, okna, zámky, bazén, otevírání garážových vrat</a:t>
            </a:r>
          </a:p>
          <a:p>
            <a:pPr lvl="1"/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A04D-10E9-4FF3-9C38-226B93F970B4}" type="datetime1">
              <a:rPr lang="cs-CZ" smtClean="0"/>
              <a:t>26. 11. 2019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Bezdrátové senzorové sítě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B87D9-9FF2-47CD-B9B9-80F4D380F43F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1184166"/>
      </p:ext>
    </p:extLst>
  </p:cSld>
  <p:clrMapOvr>
    <a:masterClrMapping/>
  </p:clrMapOvr>
</p:sld>
</file>

<file path=ppt/theme/theme1.xml><?xml version="1.0" encoding="utf-8"?>
<a:theme xmlns:a="http://schemas.openxmlformats.org/drawingml/2006/main" name="06088808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Vlastní návrh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06088808</Template>
  <TotalTime>813</TotalTime>
  <Words>832</Words>
  <Application>Microsoft Office PowerPoint</Application>
  <PresentationFormat>Předvádění na obrazovce (4:3)</PresentationFormat>
  <Paragraphs>170</Paragraphs>
  <Slides>17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Palatino Linotype</vt:lpstr>
      <vt:lpstr>Wingdings</vt:lpstr>
      <vt:lpstr>06088808</vt:lpstr>
      <vt:lpstr>Vlastní návrh</vt:lpstr>
      <vt:lpstr>1_Vlastní návrh</vt:lpstr>
      <vt:lpstr>Bezdrátové senzorické sítě přenosové protokoly</vt:lpstr>
      <vt:lpstr>Bluetooth</vt:lpstr>
      <vt:lpstr>Bluetooth</vt:lpstr>
      <vt:lpstr>Bluetooth</vt:lpstr>
      <vt:lpstr>Piconet, Scatternet</vt:lpstr>
      <vt:lpstr>Bluetooth Low Energy</vt:lpstr>
      <vt:lpstr>ZigBee</vt:lpstr>
      <vt:lpstr>Z-Wave</vt:lpstr>
      <vt:lpstr>Z-Wave</vt:lpstr>
      <vt:lpstr>6LoWPAN</vt:lpstr>
      <vt:lpstr>Thread</vt:lpstr>
      <vt:lpstr>WiFi</vt:lpstr>
      <vt:lpstr>Celulární sítě</vt:lpstr>
      <vt:lpstr>NFC</vt:lpstr>
      <vt:lpstr>Sigfox</vt:lpstr>
      <vt:lpstr>Neul (cloud)</vt:lpstr>
      <vt:lpstr>LoRaWAN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Název školicí prezentace</dc:title>
  <dc:creator>ledvina</dc:creator>
  <cp:lastModifiedBy>un331</cp:lastModifiedBy>
  <cp:revision>53</cp:revision>
  <dcterms:created xsi:type="dcterms:W3CDTF">2011-05-03T04:12:24Z</dcterms:created>
  <dcterms:modified xsi:type="dcterms:W3CDTF">2019-11-26T08:45:40Z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TC060888081029</vt:lpwstr>
  </property>
</Properties>
</file>