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57" r:id="rId2"/>
    <p:sldId id="257" r:id="rId3"/>
    <p:sldId id="355" r:id="rId4"/>
    <p:sldId id="258" r:id="rId5"/>
    <p:sldId id="259" r:id="rId6"/>
    <p:sldId id="270" r:id="rId7"/>
    <p:sldId id="271" r:id="rId8"/>
    <p:sldId id="272" r:id="rId9"/>
    <p:sldId id="260" r:id="rId10"/>
    <p:sldId id="358" r:id="rId11"/>
    <p:sldId id="277" r:id="rId12"/>
    <p:sldId id="276" r:id="rId13"/>
    <p:sldId id="275" r:id="rId14"/>
    <p:sldId id="278" r:id="rId15"/>
    <p:sldId id="264" r:id="rId16"/>
    <p:sldId id="262" r:id="rId17"/>
    <p:sldId id="269" r:id="rId18"/>
    <p:sldId id="359" r:id="rId19"/>
    <p:sldId id="32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90281049838444"/>
          <c:y val="4.0782204829426558E-2"/>
          <c:w val="0.89609718950161554"/>
          <c:h val="0.74826033390028801"/>
        </c:manualLayout>
      </c:layout>
      <c:lineChart>
        <c:grouping val="standard"/>
        <c:varyColors val="0"/>
        <c:ser>
          <c:idx val="0"/>
          <c:order val="0"/>
          <c:tx>
            <c:strRef>
              <c:f>Sheet1!$A$8</c:f>
              <c:strCache>
                <c:ptCount val="1"/>
                <c:pt idx="0">
                  <c:v>Infrastructure Services </c:v>
                </c:pt>
              </c:strCache>
            </c:strRef>
          </c:tx>
          <c:spPr>
            <a:ln w="28575" cap="rnd">
              <a:solidFill>
                <a:schemeClr val="accent1"/>
              </a:solidFill>
              <a:round/>
            </a:ln>
            <a:effectLst/>
          </c:spPr>
          <c:marker>
            <c:symbol val="none"/>
          </c:marker>
          <c:cat>
            <c:strRef>
              <c:f>Sheet1!$B$7:$H$7</c:f>
              <c:strCache>
                <c:ptCount val="7"/>
                <c:pt idx="0">
                  <c:v>2016/17 </c:v>
                </c:pt>
                <c:pt idx="1">
                  <c:v>2017/18</c:v>
                </c:pt>
                <c:pt idx="2">
                  <c:v>2018/19</c:v>
                </c:pt>
                <c:pt idx="3">
                  <c:v>2019/20</c:v>
                </c:pt>
                <c:pt idx="4">
                  <c:v>2020/21</c:v>
                </c:pt>
                <c:pt idx="5">
                  <c:v> 2021/22</c:v>
                </c:pt>
                <c:pt idx="6">
                  <c:v>2022/23</c:v>
                </c:pt>
              </c:strCache>
            </c:strRef>
          </c:cat>
          <c:val>
            <c:numRef>
              <c:f>Sheet1!$B$8:$H$8</c:f>
              <c:numCache>
                <c:formatCode>General</c:formatCode>
                <c:ptCount val="7"/>
                <c:pt idx="0">
                  <c:v>91596</c:v>
                </c:pt>
                <c:pt idx="1">
                  <c:v>144512.8205128205</c:v>
                </c:pt>
                <c:pt idx="2">
                  <c:v>121803.81471389646</c:v>
                </c:pt>
                <c:pt idx="3">
                  <c:v>107573.67044463818</c:v>
                </c:pt>
                <c:pt idx="4">
                  <c:v>91698.479729729734</c:v>
                </c:pt>
                <c:pt idx="5">
                  <c:v>94896.019496344452</c:v>
                </c:pt>
                <c:pt idx="6">
                  <c:v>91121.68486739471</c:v>
                </c:pt>
              </c:numCache>
            </c:numRef>
          </c:val>
          <c:smooth val="0"/>
          <c:extLst>
            <c:ext xmlns:c16="http://schemas.microsoft.com/office/drawing/2014/chart" uri="{C3380CC4-5D6E-409C-BE32-E72D297353CC}">
              <c16:uniqueId val="{00000000-574C-4717-B5C5-6EB2CB25592E}"/>
            </c:ext>
          </c:extLst>
        </c:ser>
        <c:ser>
          <c:idx val="1"/>
          <c:order val="1"/>
          <c:tx>
            <c:strRef>
              <c:f>Sheet1!$A$9</c:f>
              <c:strCache>
                <c:ptCount val="1"/>
                <c:pt idx="0">
                  <c:v>Social Services &amp; Development Planing </c:v>
                </c:pt>
              </c:strCache>
            </c:strRef>
          </c:tx>
          <c:spPr>
            <a:ln w="28575" cap="rnd">
              <a:solidFill>
                <a:schemeClr val="accent2"/>
              </a:solidFill>
              <a:round/>
            </a:ln>
            <a:effectLst/>
          </c:spPr>
          <c:marker>
            <c:symbol val="none"/>
          </c:marker>
          <c:cat>
            <c:strRef>
              <c:f>Sheet1!$B$7:$H$7</c:f>
              <c:strCache>
                <c:ptCount val="7"/>
                <c:pt idx="0">
                  <c:v>2016/17 </c:v>
                </c:pt>
                <c:pt idx="1">
                  <c:v>2017/18</c:v>
                </c:pt>
                <c:pt idx="2">
                  <c:v>2018/19</c:v>
                </c:pt>
                <c:pt idx="3">
                  <c:v>2019/20</c:v>
                </c:pt>
                <c:pt idx="4">
                  <c:v>2020/21</c:v>
                </c:pt>
                <c:pt idx="5">
                  <c:v> 2021/22</c:v>
                </c:pt>
                <c:pt idx="6">
                  <c:v>2022/23</c:v>
                </c:pt>
              </c:strCache>
            </c:strRef>
          </c:cat>
          <c:val>
            <c:numRef>
              <c:f>Sheet1!$B$9:$H$9</c:f>
              <c:numCache>
                <c:formatCode>General</c:formatCode>
                <c:ptCount val="7"/>
                <c:pt idx="0">
                  <c:v>34483</c:v>
                </c:pt>
                <c:pt idx="1">
                  <c:v>35017.094017094016</c:v>
                </c:pt>
                <c:pt idx="2">
                  <c:v>43190.735694822884</c:v>
                </c:pt>
                <c:pt idx="3">
                  <c:v>52160.418482999128</c:v>
                </c:pt>
                <c:pt idx="4">
                  <c:v>49656.25</c:v>
                </c:pt>
                <c:pt idx="5">
                  <c:v>49723.801787164914</c:v>
                </c:pt>
                <c:pt idx="6">
                  <c:v>50600.624024960998</c:v>
                </c:pt>
              </c:numCache>
            </c:numRef>
          </c:val>
          <c:smooth val="0"/>
          <c:extLst>
            <c:ext xmlns:c16="http://schemas.microsoft.com/office/drawing/2014/chart" uri="{C3380CC4-5D6E-409C-BE32-E72D297353CC}">
              <c16:uniqueId val="{00000001-574C-4717-B5C5-6EB2CB25592E}"/>
            </c:ext>
          </c:extLst>
        </c:ser>
        <c:dLbls>
          <c:showLegendKey val="0"/>
          <c:showVal val="0"/>
          <c:showCatName val="0"/>
          <c:showSerName val="0"/>
          <c:showPercent val="0"/>
          <c:showBubbleSize val="0"/>
        </c:dLbls>
        <c:smooth val="0"/>
        <c:axId val="654974848"/>
        <c:axId val="654975176"/>
      </c:lineChart>
      <c:catAx>
        <c:axId val="65497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654975176"/>
        <c:crosses val="autoZero"/>
        <c:auto val="1"/>
        <c:lblAlgn val="ctr"/>
        <c:lblOffset val="100"/>
        <c:noMultiLvlLbl val="0"/>
      </c:catAx>
      <c:valAx>
        <c:axId val="654975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65497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6"/>
      </a:solidFill>
      <a:prstDash val="solid"/>
    </a:ln>
    <a:effectLst/>
  </c:spPr>
  <c:txPr>
    <a:bodyPr/>
    <a:lstStyle/>
    <a:p>
      <a:pPr>
        <a:defRPr sz="1400">
          <a:solidFill>
            <a:schemeClr val="dk1"/>
          </a:solidFill>
          <a:latin typeface="+mn-lt"/>
          <a:ea typeface="+mn-ea"/>
          <a:cs typeface="+mn-cs"/>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4D071-397D-4762-BDBE-47933C64F3C9}"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ZA"/>
        </a:p>
      </dgm:t>
    </dgm:pt>
    <dgm:pt modelId="{9569ED50-AFFF-43A3-9189-3C807598730C}">
      <dgm:prSet phldrT="[Text]" custT="1"/>
      <dgm:spPr>
        <a:solidFill>
          <a:schemeClr val="accent6">
            <a:lumMod val="75000"/>
          </a:schemeClr>
        </a:solidFill>
      </dgm:spPr>
      <dgm:t>
        <a:bodyPr/>
        <a:lstStyle/>
        <a:p>
          <a:r>
            <a:rPr lang="en-ZA" sz="1800" b="1" dirty="0">
              <a:latin typeface="Times New Roman" panose="02020603050405020304" pitchFamily="18" charset="0"/>
              <a:cs typeface="Times New Roman" panose="02020603050405020304" pitchFamily="18" charset="0"/>
            </a:rPr>
            <a:t>1</a:t>
          </a:r>
        </a:p>
      </dgm:t>
    </dgm:pt>
    <dgm:pt modelId="{E9F5CD85-1E61-4F17-8478-A75470A80A0E}" type="parTrans" cxnId="{DB74B184-E741-4FCD-BFD6-9280052E7518}">
      <dgm:prSet/>
      <dgm:spPr/>
      <dgm:t>
        <a:bodyPr/>
        <a:lstStyle/>
        <a:p>
          <a:endParaRPr lang="en-ZA" sz="1400">
            <a:latin typeface="Times New Roman" panose="02020603050405020304" pitchFamily="18" charset="0"/>
            <a:cs typeface="Times New Roman" panose="02020603050405020304" pitchFamily="18" charset="0"/>
          </a:endParaRPr>
        </a:p>
      </dgm:t>
    </dgm:pt>
    <dgm:pt modelId="{D7F02FB8-27BF-4A22-96D0-842A9B3A5851}" type="sibTrans" cxnId="{DB74B184-E741-4FCD-BFD6-9280052E7518}">
      <dgm:prSet/>
      <dgm:spPr/>
      <dgm:t>
        <a:bodyPr/>
        <a:lstStyle/>
        <a:p>
          <a:endParaRPr lang="en-ZA" sz="1400">
            <a:latin typeface="Times New Roman" panose="02020603050405020304" pitchFamily="18" charset="0"/>
            <a:cs typeface="Times New Roman" panose="02020603050405020304" pitchFamily="18" charset="0"/>
          </a:endParaRPr>
        </a:p>
      </dgm:t>
    </dgm:pt>
    <dgm:pt modelId="{2F168573-1154-47E0-B520-D7EAC54FBEA2}">
      <dgm:prSet phldrT="[Text]" custT="1"/>
      <dgm:spPr/>
      <dgm:t>
        <a:bodyPr/>
        <a:lstStyle/>
        <a:p>
          <a:r>
            <a:rPr lang="en-ZA" sz="2000" dirty="0">
              <a:latin typeface="Times New Roman" panose="02020603050405020304" pitchFamily="18" charset="0"/>
              <a:cs typeface="Times New Roman" panose="02020603050405020304" pitchFamily="18" charset="0"/>
            </a:rPr>
            <a:t>Planning</a:t>
          </a:r>
        </a:p>
      </dgm:t>
    </dgm:pt>
    <dgm:pt modelId="{545CFA04-523E-4362-BCB4-138871A14A0A}" type="parTrans" cxnId="{6DF06E70-9E4A-4CA7-AC53-2CBB3FF0EC5B}">
      <dgm:prSet/>
      <dgm:spPr/>
      <dgm:t>
        <a:bodyPr/>
        <a:lstStyle/>
        <a:p>
          <a:endParaRPr lang="en-ZA" sz="1400">
            <a:latin typeface="Times New Roman" panose="02020603050405020304" pitchFamily="18" charset="0"/>
            <a:cs typeface="Times New Roman" panose="02020603050405020304" pitchFamily="18" charset="0"/>
          </a:endParaRPr>
        </a:p>
      </dgm:t>
    </dgm:pt>
    <dgm:pt modelId="{4776D286-39BD-4E3A-8073-79831A06CE7E}" type="sibTrans" cxnId="{6DF06E70-9E4A-4CA7-AC53-2CBB3FF0EC5B}">
      <dgm:prSet/>
      <dgm:spPr/>
      <dgm:t>
        <a:bodyPr/>
        <a:lstStyle/>
        <a:p>
          <a:endParaRPr lang="en-ZA" sz="1400">
            <a:latin typeface="Times New Roman" panose="02020603050405020304" pitchFamily="18" charset="0"/>
            <a:cs typeface="Times New Roman" panose="02020603050405020304" pitchFamily="18" charset="0"/>
          </a:endParaRPr>
        </a:p>
      </dgm:t>
    </dgm:pt>
    <dgm:pt modelId="{90B5E613-D104-43EC-847C-2500450E3983}">
      <dgm:prSet phldrT="[Text]" custT="1"/>
      <dgm:spPr/>
      <dgm:t>
        <a:bodyPr/>
        <a:lstStyle/>
        <a:p>
          <a:pPr algn="just"/>
          <a:endParaRPr lang="en-ZA" sz="1600" kern="1200" dirty="0">
            <a:latin typeface="Times New Roman" panose="02020603050405020304" pitchFamily="18" charset="0"/>
            <a:cs typeface="Times New Roman" panose="02020603050405020304" pitchFamily="18" charset="0"/>
          </a:endParaRPr>
        </a:p>
        <a:p>
          <a:pPr algn="just"/>
          <a:endParaRPr lang="en-ZA" sz="1600" kern="1200" dirty="0">
            <a:latin typeface="Times New Roman" panose="02020603050405020304" pitchFamily="18" charset="0"/>
            <a:cs typeface="Times New Roman" panose="02020603050405020304" pitchFamily="18" charset="0"/>
          </a:endParaRPr>
        </a:p>
        <a:p>
          <a:pPr algn="just"/>
          <a:r>
            <a:rPr lang="en-ZA"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IDPs and other planning instruments: From IDP consultation, situational analysis, gender diagnosis backed by gender disaggregated data,  to projects identified - should be inclusive and respond to women needs. If gender issues are not planned, no budgeting or implementation of GRB will take place</a:t>
          </a:r>
        </a:p>
      </dgm:t>
    </dgm:pt>
    <dgm:pt modelId="{96E01252-44DD-40A8-8497-42FD84DEE3CC}" type="parTrans" cxnId="{05D077FC-14E8-43B6-AF50-D247B42EE0E5}">
      <dgm:prSet/>
      <dgm:spPr/>
      <dgm:t>
        <a:bodyPr/>
        <a:lstStyle/>
        <a:p>
          <a:endParaRPr lang="en-ZA" sz="1400">
            <a:latin typeface="Times New Roman" panose="02020603050405020304" pitchFamily="18" charset="0"/>
            <a:cs typeface="Times New Roman" panose="02020603050405020304" pitchFamily="18" charset="0"/>
          </a:endParaRPr>
        </a:p>
      </dgm:t>
    </dgm:pt>
    <dgm:pt modelId="{28834A93-E56D-4AF5-A312-9DEBAF244928}" type="sibTrans" cxnId="{05D077FC-14E8-43B6-AF50-D247B42EE0E5}">
      <dgm:prSet/>
      <dgm:spPr/>
      <dgm:t>
        <a:bodyPr/>
        <a:lstStyle/>
        <a:p>
          <a:endParaRPr lang="en-ZA" sz="1400">
            <a:latin typeface="Times New Roman" panose="02020603050405020304" pitchFamily="18" charset="0"/>
            <a:cs typeface="Times New Roman" panose="02020603050405020304" pitchFamily="18" charset="0"/>
          </a:endParaRPr>
        </a:p>
      </dgm:t>
    </dgm:pt>
    <dgm:pt modelId="{24BF2799-59E2-4970-8250-F45EFFB6F69B}">
      <dgm:prSet phldrT="[Text]" custT="1"/>
      <dgm:spPr>
        <a:solidFill>
          <a:schemeClr val="accent6">
            <a:lumMod val="75000"/>
          </a:schemeClr>
        </a:solidFill>
      </dgm:spPr>
      <dgm:t>
        <a:bodyPr/>
        <a:lstStyle/>
        <a:p>
          <a:r>
            <a:rPr lang="en-ZA" sz="2000" b="1" dirty="0">
              <a:latin typeface="Times New Roman" panose="02020603050405020304" pitchFamily="18" charset="0"/>
              <a:cs typeface="Times New Roman" panose="02020603050405020304" pitchFamily="18" charset="0"/>
            </a:rPr>
            <a:t>2</a:t>
          </a:r>
        </a:p>
      </dgm:t>
    </dgm:pt>
    <dgm:pt modelId="{235C4965-C014-4B63-AD05-AA9FAC5081D1}" type="parTrans" cxnId="{A8CC26D3-7ADE-4190-B3B2-439E29B3C7D6}">
      <dgm:prSet/>
      <dgm:spPr/>
      <dgm:t>
        <a:bodyPr/>
        <a:lstStyle/>
        <a:p>
          <a:endParaRPr lang="en-ZA" sz="1400">
            <a:latin typeface="Times New Roman" panose="02020603050405020304" pitchFamily="18" charset="0"/>
            <a:cs typeface="Times New Roman" panose="02020603050405020304" pitchFamily="18" charset="0"/>
          </a:endParaRPr>
        </a:p>
      </dgm:t>
    </dgm:pt>
    <dgm:pt modelId="{AC455DB3-91A3-4782-8EF5-8D1500ED5E2F}" type="sibTrans" cxnId="{A8CC26D3-7ADE-4190-B3B2-439E29B3C7D6}">
      <dgm:prSet/>
      <dgm:spPr/>
      <dgm:t>
        <a:bodyPr/>
        <a:lstStyle/>
        <a:p>
          <a:endParaRPr lang="en-ZA" sz="1400">
            <a:latin typeface="Times New Roman" panose="02020603050405020304" pitchFamily="18" charset="0"/>
            <a:cs typeface="Times New Roman" panose="02020603050405020304" pitchFamily="18" charset="0"/>
          </a:endParaRPr>
        </a:p>
      </dgm:t>
    </dgm:pt>
    <dgm:pt modelId="{684C999E-595B-428A-A5C4-ECB449C82ED4}">
      <dgm:prSet phldrT="[Text]" custT="1"/>
      <dgm:spPr/>
      <dgm:t>
        <a:bodyPr/>
        <a:lstStyle/>
        <a:p>
          <a:r>
            <a:rPr lang="en-ZA" sz="1800" dirty="0">
              <a:latin typeface="Times New Roman" panose="02020603050405020304" pitchFamily="18" charset="0"/>
              <a:cs typeface="Times New Roman" panose="02020603050405020304" pitchFamily="18" charset="0"/>
            </a:rPr>
            <a:t>Call for budget circulars</a:t>
          </a:r>
        </a:p>
      </dgm:t>
    </dgm:pt>
    <dgm:pt modelId="{0B09950C-38F9-4FAE-B0B5-EA277D773FD0}" type="parTrans" cxnId="{27C51D3D-CAD0-41F4-A0FB-77FE34E5AF60}">
      <dgm:prSet/>
      <dgm:spPr/>
      <dgm:t>
        <a:bodyPr/>
        <a:lstStyle/>
        <a:p>
          <a:endParaRPr lang="en-ZA" sz="1400">
            <a:latin typeface="Times New Roman" panose="02020603050405020304" pitchFamily="18" charset="0"/>
            <a:cs typeface="Times New Roman" panose="02020603050405020304" pitchFamily="18" charset="0"/>
          </a:endParaRPr>
        </a:p>
      </dgm:t>
    </dgm:pt>
    <dgm:pt modelId="{FA2CE315-4DA4-4D36-8CB4-CE4DF06CF3AF}" type="sibTrans" cxnId="{27C51D3D-CAD0-41F4-A0FB-77FE34E5AF60}">
      <dgm:prSet/>
      <dgm:spPr/>
      <dgm:t>
        <a:bodyPr/>
        <a:lstStyle/>
        <a:p>
          <a:endParaRPr lang="en-ZA" sz="1400">
            <a:latin typeface="Times New Roman" panose="02020603050405020304" pitchFamily="18" charset="0"/>
            <a:cs typeface="Times New Roman" panose="02020603050405020304" pitchFamily="18" charset="0"/>
          </a:endParaRPr>
        </a:p>
      </dgm:t>
    </dgm:pt>
    <dgm:pt modelId="{327B952E-B986-4CB8-A038-8283E20D7264}">
      <dgm:prSet phldrT="[Text]" custT="1"/>
      <dgm:spPr/>
      <dgm:t>
        <a:bodyPr/>
        <a:lstStyle/>
        <a:p>
          <a:pPr algn="just"/>
          <a:r>
            <a:rPr lang="en-ZA" sz="1800" dirty="0">
              <a:latin typeface="Times New Roman" panose="02020603050405020304" pitchFamily="18" charset="0"/>
              <a:cs typeface="Times New Roman" panose="02020603050405020304" pitchFamily="18" charset="0"/>
            </a:rPr>
            <a:t>Budget circulars give guidelines of what budgets must contain. Gender issues are raised there - that budget must be responsive to gender issues</a:t>
          </a:r>
        </a:p>
      </dgm:t>
    </dgm:pt>
    <dgm:pt modelId="{D0CBDF67-3137-4FD5-9D50-8FF31B55C9DB}" type="parTrans" cxnId="{C5B8608E-A095-44DD-A369-B3193DBF02A4}">
      <dgm:prSet/>
      <dgm:spPr/>
      <dgm:t>
        <a:bodyPr/>
        <a:lstStyle/>
        <a:p>
          <a:endParaRPr lang="en-ZA" sz="1400">
            <a:latin typeface="Times New Roman" panose="02020603050405020304" pitchFamily="18" charset="0"/>
            <a:cs typeface="Times New Roman" panose="02020603050405020304" pitchFamily="18" charset="0"/>
          </a:endParaRPr>
        </a:p>
      </dgm:t>
    </dgm:pt>
    <dgm:pt modelId="{7A7A9629-1875-4D31-853F-D8B22731401A}" type="sibTrans" cxnId="{C5B8608E-A095-44DD-A369-B3193DBF02A4}">
      <dgm:prSet/>
      <dgm:spPr/>
      <dgm:t>
        <a:bodyPr/>
        <a:lstStyle/>
        <a:p>
          <a:endParaRPr lang="en-ZA" sz="1400">
            <a:latin typeface="Times New Roman" panose="02020603050405020304" pitchFamily="18" charset="0"/>
            <a:cs typeface="Times New Roman" panose="02020603050405020304" pitchFamily="18" charset="0"/>
          </a:endParaRPr>
        </a:p>
      </dgm:t>
    </dgm:pt>
    <dgm:pt modelId="{A173D3D1-70A5-4909-9935-5A95CF29172D}">
      <dgm:prSet phldrT="[Text]" custT="1"/>
      <dgm:spPr>
        <a:solidFill>
          <a:schemeClr val="accent6">
            <a:lumMod val="75000"/>
          </a:schemeClr>
        </a:solidFill>
      </dgm:spPr>
      <dgm:t>
        <a:bodyPr/>
        <a:lstStyle/>
        <a:p>
          <a:r>
            <a:rPr lang="en-ZA" sz="1800" b="1" dirty="0">
              <a:latin typeface="Times New Roman" panose="02020603050405020304" pitchFamily="18" charset="0"/>
              <a:cs typeface="Times New Roman" panose="02020603050405020304" pitchFamily="18" charset="0"/>
            </a:rPr>
            <a:t>3</a:t>
          </a:r>
        </a:p>
      </dgm:t>
    </dgm:pt>
    <dgm:pt modelId="{558B14B4-09E4-4DD6-A3AE-90F975F391F1}" type="parTrans" cxnId="{27CD66B0-2B79-49E3-8841-3B81E99B66DF}">
      <dgm:prSet/>
      <dgm:spPr/>
      <dgm:t>
        <a:bodyPr/>
        <a:lstStyle/>
        <a:p>
          <a:endParaRPr lang="en-ZA" sz="1400">
            <a:latin typeface="Times New Roman" panose="02020603050405020304" pitchFamily="18" charset="0"/>
            <a:cs typeface="Times New Roman" panose="02020603050405020304" pitchFamily="18" charset="0"/>
          </a:endParaRPr>
        </a:p>
      </dgm:t>
    </dgm:pt>
    <dgm:pt modelId="{77D257D8-2E52-44AC-80CB-CA23F876E186}" type="sibTrans" cxnId="{27CD66B0-2B79-49E3-8841-3B81E99B66DF}">
      <dgm:prSet/>
      <dgm:spPr/>
      <dgm:t>
        <a:bodyPr/>
        <a:lstStyle/>
        <a:p>
          <a:endParaRPr lang="en-ZA" sz="1400">
            <a:latin typeface="Times New Roman" panose="02020603050405020304" pitchFamily="18" charset="0"/>
            <a:cs typeface="Times New Roman" panose="02020603050405020304" pitchFamily="18" charset="0"/>
          </a:endParaRPr>
        </a:p>
      </dgm:t>
    </dgm:pt>
    <dgm:pt modelId="{EC1F4476-527C-4A6A-BDEC-5F3ED454A7C9}">
      <dgm:prSet phldrT="[Text]" custT="1"/>
      <dgm:spPr/>
      <dgm:t>
        <a:bodyPr/>
        <a:lstStyle/>
        <a:p>
          <a:r>
            <a:rPr lang="en-ZA" sz="1800" dirty="0">
              <a:latin typeface="Times New Roman" panose="02020603050405020304" pitchFamily="18" charset="0"/>
              <a:cs typeface="Times New Roman" panose="02020603050405020304" pitchFamily="18" charset="0"/>
            </a:rPr>
            <a:t>Budget processes</a:t>
          </a:r>
        </a:p>
      </dgm:t>
    </dgm:pt>
    <dgm:pt modelId="{C6C67752-2D0D-4700-B3A9-E1EB833AE845}" type="parTrans" cxnId="{3C05505C-6CEE-4F15-A8C7-A09F74F295E1}">
      <dgm:prSet/>
      <dgm:spPr/>
      <dgm:t>
        <a:bodyPr/>
        <a:lstStyle/>
        <a:p>
          <a:endParaRPr lang="en-ZA" sz="1400">
            <a:latin typeface="Times New Roman" panose="02020603050405020304" pitchFamily="18" charset="0"/>
            <a:cs typeface="Times New Roman" panose="02020603050405020304" pitchFamily="18" charset="0"/>
          </a:endParaRPr>
        </a:p>
      </dgm:t>
    </dgm:pt>
    <dgm:pt modelId="{81CE86DE-89FC-47B3-AF9D-D187AA389CEE}" type="sibTrans" cxnId="{3C05505C-6CEE-4F15-A8C7-A09F74F295E1}">
      <dgm:prSet/>
      <dgm:spPr/>
      <dgm:t>
        <a:bodyPr/>
        <a:lstStyle/>
        <a:p>
          <a:endParaRPr lang="en-ZA" sz="1400">
            <a:latin typeface="Times New Roman" panose="02020603050405020304" pitchFamily="18" charset="0"/>
            <a:cs typeface="Times New Roman" panose="02020603050405020304" pitchFamily="18" charset="0"/>
          </a:endParaRPr>
        </a:p>
      </dgm:t>
    </dgm:pt>
    <dgm:pt modelId="{DC198E3C-EFE5-4628-8595-5112EFCB5FBE}">
      <dgm:prSet phldrT="[Text]" custT="1"/>
      <dgm:spPr/>
      <dgm:t>
        <a:bodyPr/>
        <a:lstStyle/>
        <a:p>
          <a:pPr algn="just"/>
          <a:r>
            <a:rPr lang="en-ZA" sz="1600" dirty="0">
              <a:latin typeface="Times New Roman" panose="02020603050405020304" pitchFamily="18" charset="0"/>
              <a:cs typeface="Times New Roman" panose="02020603050405020304" pitchFamily="18" charset="0"/>
            </a:rPr>
            <a:t>Consultation and participatory budgeting process, Principles, Assumptions, resource allocations., Monitoring,  evaluation-gender impact assessment</a:t>
          </a:r>
        </a:p>
      </dgm:t>
    </dgm:pt>
    <dgm:pt modelId="{3AAABED6-F54B-4D10-A9C7-8EF3D28E9380}" type="sibTrans" cxnId="{297461D3-9593-451D-9DA1-0F601DE538C0}">
      <dgm:prSet/>
      <dgm:spPr/>
      <dgm:t>
        <a:bodyPr/>
        <a:lstStyle/>
        <a:p>
          <a:endParaRPr lang="en-ZA" sz="1400">
            <a:latin typeface="Times New Roman" panose="02020603050405020304" pitchFamily="18" charset="0"/>
            <a:cs typeface="Times New Roman" panose="02020603050405020304" pitchFamily="18" charset="0"/>
          </a:endParaRPr>
        </a:p>
      </dgm:t>
    </dgm:pt>
    <dgm:pt modelId="{D661A30B-364E-4B6D-95DC-B0FAFB948986}" type="parTrans" cxnId="{297461D3-9593-451D-9DA1-0F601DE538C0}">
      <dgm:prSet/>
      <dgm:spPr/>
      <dgm:t>
        <a:bodyPr/>
        <a:lstStyle/>
        <a:p>
          <a:endParaRPr lang="en-ZA" sz="1400">
            <a:latin typeface="Times New Roman" panose="02020603050405020304" pitchFamily="18" charset="0"/>
            <a:cs typeface="Times New Roman" panose="02020603050405020304" pitchFamily="18" charset="0"/>
          </a:endParaRPr>
        </a:p>
      </dgm:t>
    </dgm:pt>
    <dgm:pt modelId="{300F4AAB-2187-45D9-AB11-18221EF4F4E0}" type="pres">
      <dgm:prSet presAssocID="{9C94D071-397D-4762-BDBE-47933C64F3C9}" presName="Name0" presStyleCnt="0">
        <dgm:presLayoutVars>
          <dgm:dir/>
          <dgm:animLvl val="lvl"/>
          <dgm:resizeHandles val="exact"/>
        </dgm:presLayoutVars>
      </dgm:prSet>
      <dgm:spPr/>
    </dgm:pt>
    <dgm:pt modelId="{F0739E46-D306-469F-A0ED-E035F5ECC5DE}" type="pres">
      <dgm:prSet presAssocID="{A173D3D1-70A5-4909-9935-5A95CF29172D}" presName="boxAndChildren" presStyleCnt="0"/>
      <dgm:spPr/>
    </dgm:pt>
    <dgm:pt modelId="{32F36BD2-A253-4D14-A94F-23D0A71C2488}" type="pres">
      <dgm:prSet presAssocID="{A173D3D1-70A5-4909-9935-5A95CF29172D}" presName="parentTextBox" presStyleLbl="node1" presStyleIdx="0" presStyleCnt="3"/>
      <dgm:spPr/>
    </dgm:pt>
    <dgm:pt modelId="{8634EF7C-64AF-4788-930A-660CCE3D313E}" type="pres">
      <dgm:prSet presAssocID="{A173D3D1-70A5-4909-9935-5A95CF29172D}" presName="entireBox" presStyleLbl="node1" presStyleIdx="0" presStyleCnt="3" custLinFactNeighborY="-2638"/>
      <dgm:spPr/>
    </dgm:pt>
    <dgm:pt modelId="{910B36FC-E797-46E3-B630-1C01ABA29332}" type="pres">
      <dgm:prSet presAssocID="{A173D3D1-70A5-4909-9935-5A95CF29172D}" presName="descendantBox" presStyleCnt="0"/>
      <dgm:spPr/>
    </dgm:pt>
    <dgm:pt modelId="{D58D28D5-E835-4226-B57C-C001C6DAA62E}" type="pres">
      <dgm:prSet presAssocID="{EC1F4476-527C-4A6A-BDEC-5F3ED454A7C9}" presName="childTextBox" presStyleLbl="fgAccFollowNode1" presStyleIdx="0" presStyleCnt="6">
        <dgm:presLayoutVars>
          <dgm:bulletEnabled val="1"/>
        </dgm:presLayoutVars>
      </dgm:prSet>
      <dgm:spPr/>
    </dgm:pt>
    <dgm:pt modelId="{EDBC9E77-E0CF-412B-956F-425706D8AAA5}" type="pres">
      <dgm:prSet presAssocID="{DC198E3C-EFE5-4628-8595-5112EFCB5FBE}" presName="childTextBox" presStyleLbl="fgAccFollowNode1" presStyleIdx="1" presStyleCnt="6">
        <dgm:presLayoutVars>
          <dgm:bulletEnabled val="1"/>
        </dgm:presLayoutVars>
      </dgm:prSet>
      <dgm:spPr/>
    </dgm:pt>
    <dgm:pt modelId="{D68179DC-7AD4-498A-A2B4-8675FE4276B4}" type="pres">
      <dgm:prSet presAssocID="{AC455DB3-91A3-4782-8EF5-8D1500ED5E2F}" presName="sp" presStyleCnt="0"/>
      <dgm:spPr/>
    </dgm:pt>
    <dgm:pt modelId="{AC25BEC5-4453-499B-94FA-D03F6A085B63}" type="pres">
      <dgm:prSet presAssocID="{24BF2799-59E2-4970-8250-F45EFFB6F69B}" presName="arrowAndChildren" presStyleCnt="0"/>
      <dgm:spPr/>
    </dgm:pt>
    <dgm:pt modelId="{8760F3C0-5123-4284-9720-B55DDEBDCABF}" type="pres">
      <dgm:prSet presAssocID="{24BF2799-59E2-4970-8250-F45EFFB6F69B}" presName="parentTextArrow" presStyleLbl="node1" presStyleIdx="0" presStyleCnt="3"/>
      <dgm:spPr/>
    </dgm:pt>
    <dgm:pt modelId="{22F302B6-8706-468F-BC8D-77F6B21F1B0F}" type="pres">
      <dgm:prSet presAssocID="{24BF2799-59E2-4970-8250-F45EFFB6F69B}" presName="arrow" presStyleLbl="node1" presStyleIdx="1" presStyleCnt="3"/>
      <dgm:spPr/>
    </dgm:pt>
    <dgm:pt modelId="{1A62E538-E072-4B94-ABF6-945138C78E2B}" type="pres">
      <dgm:prSet presAssocID="{24BF2799-59E2-4970-8250-F45EFFB6F69B}" presName="descendantArrow" presStyleCnt="0"/>
      <dgm:spPr/>
    </dgm:pt>
    <dgm:pt modelId="{A750D89A-A2AF-4FF0-94EB-2399951B8325}" type="pres">
      <dgm:prSet presAssocID="{684C999E-595B-428A-A5C4-ECB449C82ED4}" presName="childTextArrow" presStyleLbl="fgAccFollowNode1" presStyleIdx="2" presStyleCnt="6" custScaleY="156734">
        <dgm:presLayoutVars>
          <dgm:bulletEnabled val="1"/>
        </dgm:presLayoutVars>
      </dgm:prSet>
      <dgm:spPr/>
    </dgm:pt>
    <dgm:pt modelId="{E73BD8A7-1B6F-415F-8F78-3D4741AA71CE}" type="pres">
      <dgm:prSet presAssocID="{327B952E-B986-4CB8-A038-8283E20D7264}" presName="childTextArrow" presStyleLbl="fgAccFollowNode1" presStyleIdx="3" presStyleCnt="6" custScaleY="156734">
        <dgm:presLayoutVars>
          <dgm:bulletEnabled val="1"/>
        </dgm:presLayoutVars>
      </dgm:prSet>
      <dgm:spPr/>
    </dgm:pt>
    <dgm:pt modelId="{9EC29131-8437-4DAD-AB4C-313EAFDC1D89}" type="pres">
      <dgm:prSet presAssocID="{D7F02FB8-27BF-4A22-96D0-842A9B3A5851}" presName="sp" presStyleCnt="0"/>
      <dgm:spPr/>
    </dgm:pt>
    <dgm:pt modelId="{3D31DD05-929F-40B0-B2CA-1FE97D4E64D8}" type="pres">
      <dgm:prSet presAssocID="{9569ED50-AFFF-43A3-9189-3C807598730C}" presName="arrowAndChildren" presStyleCnt="0"/>
      <dgm:spPr/>
    </dgm:pt>
    <dgm:pt modelId="{5BEE562C-E813-4613-912E-1BB478EC7E2B}" type="pres">
      <dgm:prSet presAssocID="{9569ED50-AFFF-43A3-9189-3C807598730C}" presName="parentTextArrow" presStyleLbl="node1" presStyleIdx="1" presStyleCnt="3"/>
      <dgm:spPr/>
    </dgm:pt>
    <dgm:pt modelId="{6F066FC2-6A68-49F1-B117-373C022F5213}" type="pres">
      <dgm:prSet presAssocID="{9569ED50-AFFF-43A3-9189-3C807598730C}" presName="arrow" presStyleLbl="node1" presStyleIdx="2" presStyleCnt="3"/>
      <dgm:spPr/>
    </dgm:pt>
    <dgm:pt modelId="{64236A68-E9C4-48D3-B1A2-4270B9B48621}" type="pres">
      <dgm:prSet presAssocID="{9569ED50-AFFF-43A3-9189-3C807598730C}" presName="descendantArrow" presStyleCnt="0"/>
      <dgm:spPr/>
    </dgm:pt>
    <dgm:pt modelId="{A4C95F80-EAD1-4F51-BB67-D583A53DE66B}" type="pres">
      <dgm:prSet presAssocID="{2F168573-1154-47E0-B520-D7EAC54FBEA2}" presName="childTextArrow" presStyleLbl="fgAccFollowNode1" presStyleIdx="4" presStyleCnt="6" custScaleY="160054" custLinFactNeighborY="-6865">
        <dgm:presLayoutVars>
          <dgm:bulletEnabled val="1"/>
        </dgm:presLayoutVars>
      </dgm:prSet>
      <dgm:spPr/>
    </dgm:pt>
    <dgm:pt modelId="{0AE7D8A2-E5EA-40E3-AF45-60B00A3E4592}" type="pres">
      <dgm:prSet presAssocID="{90B5E613-D104-43EC-847C-2500450E3983}" presName="childTextArrow" presStyleLbl="fgAccFollowNode1" presStyleIdx="5" presStyleCnt="6" custScaleY="170351" custLinFactNeighborY="-13730">
        <dgm:presLayoutVars>
          <dgm:bulletEnabled val="1"/>
        </dgm:presLayoutVars>
      </dgm:prSet>
      <dgm:spPr/>
    </dgm:pt>
  </dgm:ptLst>
  <dgm:cxnLst>
    <dgm:cxn modelId="{936C2201-3489-4F19-9C3A-2D61E2901E74}" type="presOf" srcId="{2F168573-1154-47E0-B520-D7EAC54FBEA2}" destId="{A4C95F80-EAD1-4F51-BB67-D583A53DE66B}" srcOrd="0" destOrd="0" presId="urn:microsoft.com/office/officeart/2005/8/layout/process4"/>
    <dgm:cxn modelId="{624E6A18-F545-4EE3-B566-3CA0C9C6B725}" type="presOf" srcId="{A173D3D1-70A5-4909-9935-5A95CF29172D}" destId="{8634EF7C-64AF-4788-930A-660CCE3D313E}" srcOrd="1" destOrd="0" presId="urn:microsoft.com/office/officeart/2005/8/layout/process4"/>
    <dgm:cxn modelId="{9846482A-914F-4C56-807D-EFD049A05E21}" type="presOf" srcId="{24BF2799-59E2-4970-8250-F45EFFB6F69B}" destId="{22F302B6-8706-468F-BC8D-77F6B21F1B0F}" srcOrd="1" destOrd="0" presId="urn:microsoft.com/office/officeart/2005/8/layout/process4"/>
    <dgm:cxn modelId="{27C51D3D-CAD0-41F4-A0FB-77FE34E5AF60}" srcId="{24BF2799-59E2-4970-8250-F45EFFB6F69B}" destId="{684C999E-595B-428A-A5C4-ECB449C82ED4}" srcOrd="0" destOrd="0" parTransId="{0B09950C-38F9-4FAE-B0B5-EA277D773FD0}" sibTransId="{FA2CE315-4DA4-4D36-8CB4-CE4DF06CF3AF}"/>
    <dgm:cxn modelId="{2F610B3E-F38B-4FBF-8125-F9D328581964}" type="presOf" srcId="{A173D3D1-70A5-4909-9935-5A95CF29172D}" destId="{32F36BD2-A253-4D14-A94F-23D0A71C2488}" srcOrd="0" destOrd="0" presId="urn:microsoft.com/office/officeart/2005/8/layout/process4"/>
    <dgm:cxn modelId="{3C05505C-6CEE-4F15-A8C7-A09F74F295E1}" srcId="{A173D3D1-70A5-4909-9935-5A95CF29172D}" destId="{EC1F4476-527C-4A6A-BDEC-5F3ED454A7C9}" srcOrd="0" destOrd="0" parTransId="{C6C67752-2D0D-4700-B3A9-E1EB833AE845}" sibTransId="{81CE86DE-89FC-47B3-AF9D-D187AA389CEE}"/>
    <dgm:cxn modelId="{D9873A5F-EC72-45E3-991C-4AC8E8121651}" type="presOf" srcId="{9569ED50-AFFF-43A3-9189-3C807598730C}" destId="{5BEE562C-E813-4613-912E-1BB478EC7E2B}" srcOrd="0" destOrd="0" presId="urn:microsoft.com/office/officeart/2005/8/layout/process4"/>
    <dgm:cxn modelId="{BAD57667-8AC4-4C7A-8E3C-F84AA16DD3ED}" type="presOf" srcId="{684C999E-595B-428A-A5C4-ECB449C82ED4}" destId="{A750D89A-A2AF-4FF0-94EB-2399951B8325}" srcOrd="0" destOrd="0" presId="urn:microsoft.com/office/officeart/2005/8/layout/process4"/>
    <dgm:cxn modelId="{311FFB69-73E9-4974-BAAF-18421E4CC79B}" type="presOf" srcId="{9569ED50-AFFF-43A3-9189-3C807598730C}" destId="{6F066FC2-6A68-49F1-B117-373C022F5213}" srcOrd="1" destOrd="0" presId="urn:microsoft.com/office/officeart/2005/8/layout/process4"/>
    <dgm:cxn modelId="{6DF06E70-9E4A-4CA7-AC53-2CBB3FF0EC5B}" srcId="{9569ED50-AFFF-43A3-9189-3C807598730C}" destId="{2F168573-1154-47E0-B520-D7EAC54FBEA2}" srcOrd="0" destOrd="0" parTransId="{545CFA04-523E-4362-BCB4-138871A14A0A}" sibTransId="{4776D286-39BD-4E3A-8073-79831A06CE7E}"/>
    <dgm:cxn modelId="{DB74B184-E741-4FCD-BFD6-9280052E7518}" srcId="{9C94D071-397D-4762-BDBE-47933C64F3C9}" destId="{9569ED50-AFFF-43A3-9189-3C807598730C}" srcOrd="0" destOrd="0" parTransId="{E9F5CD85-1E61-4F17-8478-A75470A80A0E}" sibTransId="{D7F02FB8-27BF-4A22-96D0-842A9B3A5851}"/>
    <dgm:cxn modelId="{A1FC3E8E-D901-40C3-A544-8E240C9F5220}" type="presOf" srcId="{24BF2799-59E2-4970-8250-F45EFFB6F69B}" destId="{8760F3C0-5123-4284-9720-B55DDEBDCABF}" srcOrd="0" destOrd="0" presId="urn:microsoft.com/office/officeart/2005/8/layout/process4"/>
    <dgm:cxn modelId="{C5B8608E-A095-44DD-A369-B3193DBF02A4}" srcId="{24BF2799-59E2-4970-8250-F45EFFB6F69B}" destId="{327B952E-B986-4CB8-A038-8283E20D7264}" srcOrd="1" destOrd="0" parTransId="{D0CBDF67-3137-4FD5-9D50-8FF31B55C9DB}" sibTransId="{7A7A9629-1875-4D31-853F-D8B22731401A}"/>
    <dgm:cxn modelId="{4D1C7D97-EE0B-4EA7-A2FC-4769946F4E14}" type="presOf" srcId="{90B5E613-D104-43EC-847C-2500450E3983}" destId="{0AE7D8A2-E5EA-40E3-AF45-60B00A3E4592}" srcOrd="0" destOrd="0" presId="urn:microsoft.com/office/officeart/2005/8/layout/process4"/>
    <dgm:cxn modelId="{4823229F-0896-49EE-980A-B5C3911DE808}" type="presOf" srcId="{DC198E3C-EFE5-4628-8595-5112EFCB5FBE}" destId="{EDBC9E77-E0CF-412B-956F-425706D8AAA5}" srcOrd="0" destOrd="0" presId="urn:microsoft.com/office/officeart/2005/8/layout/process4"/>
    <dgm:cxn modelId="{C85EC6A2-CC58-4396-AB3C-5BF4B98B3018}" type="presOf" srcId="{9C94D071-397D-4762-BDBE-47933C64F3C9}" destId="{300F4AAB-2187-45D9-AB11-18221EF4F4E0}" srcOrd="0" destOrd="0" presId="urn:microsoft.com/office/officeart/2005/8/layout/process4"/>
    <dgm:cxn modelId="{27CD66B0-2B79-49E3-8841-3B81E99B66DF}" srcId="{9C94D071-397D-4762-BDBE-47933C64F3C9}" destId="{A173D3D1-70A5-4909-9935-5A95CF29172D}" srcOrd="2" destOrd="0" parTransId="{558B14B4-09E4-4DD6-A3AE-90F975F391F1}" sibTransId="{77D257D8-2E52-44AC-80CB-CA23F876E186}"/>
    <dgm:cxn modelId="{A8CC26D3-7ADE-4190-B3B2-439E29B3C7D6}" srcId="{9C94D071-397D-4762-BDBE-47933C64F3C9}" destId="{24BF2799-59E2-4970-8250-F45EFFB6F69B}" srcOrd="1" destOrd="0" parTransId="{235C4965-C014-4B63-AD05-AA9FAC5081D1}" sibTransId="{AC455DB3-91A3-4782-8EF5-8D1500ED5E2F}"/>
    <dgm:cxn modelId="{297461D3-9593-451D-9DA1-0F601DE538C0}" srcId="{A173D3D1-70A5-4909-9935-5A95CF29172D}" destId="{DC198E3C-EFE5-4628-8595-5112EFCB5FBE}" srcOrd="1" destOrd="0" parTransId="{D661A30B-364E-4B6D-95DC-B0FAFB948986}" sibTransId="{3AAABED6-F54B-4D10-A9C7-8EF3D28E9380}"/>
    <dgm:cxn modelId="{7E1B08F9-F961-4A5E-AD5C-AE6DF40F0089}" type="presOf" srcId="{EC1F4476-527C-4A6A-BDEC-5F3ED454A7C9}" destId="{D58D28D5-E835-4226-B57C-C001C6DAA62E}" srcOrd="0" destOrd="0" presId="urn:microsoft.com/office/officeart/2005/8/layout/process4"/>
    <dgm:cxn modelId="{05D077FC-14E8-43B6-AF50-D247B42EE0E5}" srcId="{9569ED50-AFFF-43A3-9189-3C807598730C}" destId="{90B5E613-D104-43EC-847C-2500450E3983}" srcOrd="1" destOrd="0" parTransId="{96E01252-44DD-40A8-8497-42FD84DEE3CC}" sibTransId="{28834A93-E56D-4AF5-A312-9DEBAF244928}"/>
    <dgm:cxn modelId="{83A49BFC-123B-4FDD-810C-3EFD690ACA79}" type="presOf" srcId="{327B952E-B986-4CB8-A038-8283E20D7264}" destId="{E73BD8A7-1B6F-415F-8F78-3D4741AA71CE}" srcOrd="0" destOrd="0" presId="urn:microsoft.com/office/officeart/2005/8/layout/process4"/>
    <dgm:cxn modelId="{B4B0575B-9441-4D4C-95E5-D685A95C6715}" type="presParOf" srcId="{300F4AAB-2187-45D9-AB11-18221EF4F4E0}" destId="{F0739E46-D306-469F-A0ED-E035F5ECC5DE}" srcOrd="0" destOrd="0" presId="urn:microsoft.com/office/officeart/2005/8/layout/process4"/>
    <dgm:cxn modelId="{6115B27A-D481-49D8-82A8-B0B0A2275CBA}" type="presParOf" srcId="{F0739E46-D306-469F-A0ED-E035F5ECC5DE}" destId="{32F36BD2-A253-4D14-A94F-23D0A71C2488}" srcOrd="0" destOrd="0" presId="urn:microsoft.com/office/officeart/2005/8/layout/process4"/>
    <dgm:cxn modelId="{35C5BE92-0821-4C62-A4D5-87C03B53BD1E}" type="presParOf" srcId="{F0739E46-D306-469F-A0ED-E035F5ECC5DE}" destId="{8634EF7C-64AF-4788-930A-660CCE3D313E}" srcOrd="1" destOrd="0" presId="urn:microsoft.com/office/officeart/2005/8/layout/process4"/>
    <dgm:cxn modelId="{021CE5AF-F2DE-4C9A-B867-9B042F44D31B}" type="presParOf" srcId="{F0739E46-D306-469F-A0ED-E035F5ECC5DE}" destId="{910B36FC-E797-46E3-B630-1C01ABA29332}" srcOrd="2" destOrd="0" presId="urn:microsoft.com/office/officeart/2005/8/layout/process4"/>
    <dgm:cxn modelId="{47685B6A-93E6-473E-AA75-4045F4591856}" type="presParOf" srcId="{910B36FC-E797-46E3-B630-1C01ABA29332}" destId="{D58D28D5-E835-4226-B57C-C001C6DAA62E}" srcOrd="0" destOrd="0" presId="urn:microsoft.com/office/officeart/2005/8/layout/process4"/>
    <dgm:cxn modelId="{C8FE9AD0-F229-4918-BB81-9E8226A6F349}" type="presParOf" srcId="{910B36FC-E797-46E3-B630-1C01ABA29332}" destId="{EDBC9E77-E0CF-412B-956F-425706D8AAA5}" srcOrd="1" destOrd="0" presId="urn:microsoft.com/office/officeart/2005/8/layout/process4"/>
    <dgm:cxn modelId="{81468DE4-282A-4949-8417-F30BBA942B76}" type="presParOf" srcId="{300F4AAB-2187-45D9-AB11-18221EF4F4E0}" destId="{D68179DC-7AD4-498A-A2B4-8675FE4276B4}" srcOrd="1" destOrd="0" presId="urn:microsoft.com/office/officeart/2005/8/layout/process4"/>
    <dgm:cxn modelId="{E6A9D5E1-5142-4C6A-9F92-165F2B71C97F}" type="presParOf" srcId="{300F4AAB-2187-45D9-AB11-18221EF4F4E0}" destId="{AC25BEC5-4453-499B-94FA-D03F6A085B63}" srcOrd="2" destOrd="0" presId="urn:microsoft.com/office/officeart/2005/8/layout/process4"/>
    <dgm:cxn modelId="{865B112D-9A66-4E9B-A0E0-91F414408F9E}" type="presParOf" srcId="{AC25BEC5-4453-499B-94FA-D03F6A085B63}" destId="{8760F3C0-5123-4284-9720-B55DDEBDCABF}" srcOrd="0" destOrd="0" presId="urn:microsoft.com/office/officeart/2005/8/layout/process4"/>
    <dgm:cxn modelId="{4B68D264-419E-412E-B272-78ACFFF7CB39}" type="presParOf" srcId="{AC25BEC5-4453-499B-94FA-D03F6A085B63}" destId="{22F302B6-8706-468F-BC8D-77F6B21F1B0F}" srcOrd="1" destOrd="0" presId="urn:microsoft.com/office/officeart/2005/8/layout/process4"/>
    <dgm:cxn modelId="{57025A51-4BB7-4CEC-A9E6-8B255C559688}" type="presParOf" srcId="{AC25BEC5-4453-499B-94FA-D03F6A085B63}" destId="{1A62E538-E072-4B94-ABF6-945138C78E2B}" srcOrd="2" destOrd="0" presId="urn:microsoft.com/office/officeart/2005/8/layout/process4"/>
    <dgm:cxn modelId="{1341491C-7BF7-4F3E-B734-22C4E0F6339A}" type="presParOf" srcId="{1A62E538-E072-4B94-ABF6-945138C78E2B}" destId="{A750D89A-A2AF-4FF0-94EB-2399951B8325}" srcOrd="0" destOrd="0" presId="urn:microsoft.com/office/officeart/2005/8/layout/process4"/>
    <dgm:cxn modelId="{6673982A-94F4-4A0A-BBDA-2A451D54579A}" type="presParOf" srcId="{1A62E538-E072-4B94-ABF6-945138C78E2B}" destId="{E73BD8A7-1B6F-415F-8F78-3D4741AA71CE}" srcOrd="1" destOrd="0" presId="urn:microsoft.com/office/officeart/2005/8/layout/process4"/>
    <dgm:cxn modelId="{5BD36EC5-8B3A-4184-A0A2-556D52E4E199}" type="presParOf" srcId="{300F4AAB-2187-45D9-AB11-18221EF4F4E0}" destId="{9EC29131-8437-4DAD-AB4C-313EAFDC1D89}" srcOrd="3" destOrd="0" presId="urn:microsoft.com/office/officeart/2005/8/layout/process4"/>
    <dgm:cxn modelId="{64A2CE7E-2FE8-4B47-8AC8-75FE545AA871}" type="presParOf" srcId="{300F4AAB-2187-45D9-AB11-18221EF4F4E0}" destId="{3D31DD05-929F-40B0-B2CA-1FE97D4E64D8}" srcOrd="4" destOrd="0" presId="urn:microsoft.com/office/officeart/2005/8/layout/process4"/>
    <dgm:cxn modelId="{444C8FD9-662E-483C-95DE-4ECF1D70B5FE}" type="presParOf" srcId="{3D31DD05-929F-40B0-B2CA-1FE97D4E64D8}" destId="{5BEE562C-E813-4613-912E-1BB478EC7E2B}" srcOrd="0" destOrd="0" presId="urn:microsoft.com/office/officeart/2005/8/layout/process4"/>
    <dgm:cxn modelId="{95245421-B4BA-41A5-BF17-7FEED0AEC382}" type="presParOf" srcId="{3D31DD05-929F-40B0-B2CA-1FE97D4E64D8}" destId="{6F066FC2-6A68-49F1-B117-373C022F5213}" srcOrd="1" destOrd="0" presId="urn:microsoft.com/office/officeart/2005/8/layout/process4"/>
    <dgm:cxn modelId="{09C17526-3493-41F8-B11A-9C332D5289E5}" type="presParOf" srcId="{3D31DD05-929F-40B0-B2CA-1FE97D4E64D8}" destId="{64236A68-E9C4-48D3-B1A2-4270B9B48621}" srcOrd="2" destOrd="0" presId="urn:microsoft.com/office/officeart/2005/8/layout/process4"/>
    <dgm:cxn modelId="{CCAF3520-6BAC-4564-A959-7BC7791D0EB4}" type="presParOf" srcId="{64236A68-E9C4-48D3-B1A2-4270B9B48621}" destId="{A4C95F80-EAD1-4F51-BB67-D583A53DE66B}" srcOrd="0" destOrd="0" presId="urn:microsoft.com/office/officeart/2005/8/layout/process4"/>
    <dgm:cxn modelId="{FDAA182F-9AD4-4CD2-8931-BF95D3544A06}" type="presParOf" srcId="{64236A68-E9C4-48D3-B1A2-4270B9B48621}" destId="{0AE7D8A2-E5EA-40E3-AF45-60B00A3E459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4EF7C-64AF-4788-930A-660CCE3D313E}">
      <dsp:nvSpPr>
        <dsp:cNvPr id="0" name=""/>
        <dsp:cNvSpPr/>
      </dsp:nvSpPr>
      <dsp:spPr>
        <a:xfrm>
          <a:off x="0" y="3762633"/>
          <a:ext cx="8711380" cy="1245766"/>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ZA" sz="1800" b="1" kern="1200" dirty="0">
              <a:latin typeface="Times New Roman" panose="02020603050405020304" pitchFamily="18" charset="0"/>
              <a:cs typeface="Times New Roman" panose="02020603050405020304" pitchFamily="18" charset="0"/>
            </a:rPr>
            <a:t>3</a:t>
          </a:r>
        </a:p>
      </dsp:txBody>
      <dsp:txXfrm>
        <a:off x="0" y="3762633"/>
        <a:ext cx="8711380" cy="672714"/>
      </dsp:txXfrm>
    </dsp:sp>
    <dsp:sp modelId="{D58D28D5-E835-4226-B57C-C001C6DAA62E}">
      <dsp:nvSpPr>
        <dsp:cNvPr id="0" name=""/>
        <dsp:cNvSpPr/>
      </dsp:nvSpPr>
      <dsp:spPr>
        <a:xfrm>
          <a:off x="0" y="4443295"/>
          <a:ext cx="4355690" cy="5730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Times New Roman" panose="02020603050405020304" pitchFamily="18" charset="0"/>
              <a:cs typeface="Times New Roman" panose="02020603050405020304" pitchFamily="18" charset="0"/>
            </a:rPr>
            <a:t>Budget processes</a:t>
          </a:r>
        </a:p>
      </dsp:txBody>
      <dsp:txXfrm>
        <a:off x="0" y="4443295"/>
        <a:ext cx="4355690" cy="573052"/>
      </dsp:txXfrm>
    </dsp:sp>
    <dsp:sp modelId="{EDBC9E77-E0CF-412B-956F-425706D8AAA5}">
      <dsp:nvSpPr>
        <dsp:cNvPr id="0" name=""/>
        <dsp:cNvSpPr/>
      </dsp:nvSpPr>
      <dsp:spPr>
        <a:xfrm>
          <a:off x="4355690" y="4443295"/>
          <a:ext cx="4355690" cy="5730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just" defTabSz="711200">
            <a:lnSpc>
              <a:spcPct val="90000"/>
            </a:lnSpc>
            <a:spcBef>
              <a:spcPct val="0"/>
            </a:spcBef>
            <a:spcAft>
              <a:spcPct val="35000"/>
            </a:spcAft>
            <a:buNone/>
          </a:pPr>
          <a:r>
            <a:rPr lang="en-ZA" sz="1600" kern="1200" dirty="0">
              <a:latin typeface="Times New Roman" panose="02020603050405020304" pitchFamily="18" charset="0"/>
              <a:cs typeface="Times New Roman" panose="02020603050405020304" pitchFamily="18" charset="0"/>
            </a:rPr>
            <a:t>Consultation and participatory budgeting process, Principles, Assumptions, resource allocations., Monitoring,  evaluation-gender impact assessment</a:t>
          </a:r>
        </a:p>
      </dsp:txBody>
      <dsp:txXfrm>
        <a:off x="4355690" y="4443295"/>
        <a:ext cx="4355690" cy="573052"/>
      </dsp:txXfrm>
    </dsp:sp>
    <dsp:sp modelId="{22F302B6-8706-468F-BC8D-77F6B21F1B0F}">
      <dsp:nvSpPr>
        <dsp:cNvPr id="0" name=""/>
        <dsp:cNvSpPr/>
      </dsp:nvSpPr>
      <dsp:spPr>
        <a:xfrm rot="10800000">
          <a:off x="0" y="1898194"/>
          <a:ext cx="8711380" cy="1915989"/>
        </a:xfrm>
        <a:prstGeom prst="upArrowCallou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ZA" sz="2000" b="1" kern="1200" dirty="0">
              <a:latin typeface="Times New Roman" panose="02020603050405020304" pitchFamily="18" charset="0"/>
              <a:cs typeface="Times New Roman" panose="02020603050405020304" pitchFamily="18" charset="0"/>
            </a:rPr>
            <a:t>2</a:t>
          </a:r>
        </a:p>
      </dsp:txBody>
      <dsp:txXfrm rot="-10800000">
        <a:off x="0" y="1898194"/>
        <a:ext cx="8711380" cy="672512"/>
      </dsp:txXfrm>
    </dsp:sp>
    <dsp:sp modelId="{A750D89A-A2AF-4FF0-94EB-2399951B8325}">
      <dsp:nvSpPr>
        <dsp:cNvPr id="0" name=""/>
        <dsp:cNvSpPr/>
      </dsp:nvSpPr>
      <dsp:spPr>
        <a:xfrm>
          <a:off x="0" y="2408197"/>
          <a:ext cx="4355690" cy="8978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Times New Roman" panose="02020603050405020304" pitchFamily="18" charset="0"/>
              <a:cs typeface="Times New Roman" panose="02020603050405020304" pitchFamily="18" charset="0"/>
            </a:rPr>
            <a:t>Call for budget circulars</a:t>
          </a:r>
        </a:p>
      </dsp:txBody>
      <dsp:txXfrm>
        <a:off x="0" y="2408197"/>
        <a:ext cx="4355690" cy="897899"/>
      </dsp:txXfrm>
    </dsp:sp>
    <dsp:sp modelId="{E73BD8A7-1B6F-415F-8F78-3D4741AA71CE}">
      <dsp:nvSpPr>
        <dsp:cNvPr id="0" name=""/>
        <dsp:cNvSpPr/>
      </dsp:nvSpPr>
      <dsp:spPr>
        <a:xfrm>
          <a:off x="4355690" y="2408197"/>
          <a:ext cx="4355690" cy="8978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just" defTabSz="800100">
            <a:lnSpc>
              <a:spcPct val="90000"/>
            </a:lnSpc>
            <a:spcBef>
              <a:spcPct val="0"/>
            </a:spcBef>
            <a:spcAft>
              <a:spcPct val="35000"/>
            </a:spcAft>
            <a:buNone/>
          </a:pPr>
          <a:r>
            <a:rPr lang="en-ZA" sz="1800" kern="1200" dirty="0">
              <a:latin typeface="Times New Roman" panose="02020603050405020304" pitchFamily="18" charset="0"/>
              <a:cs typeface="Times New Roman" panose="02020603050405020304" pitchFamily="18" charset="0"/>
            </a:rPr>
            <a:t>Budget circulars give guidelines of what budgets must contain. Gender issues are raised there - that budget must be responsive to gender issues</a:t>
          </a:r>
        </a:p>
      </dsp:txBody>
      <dsp:txXfrm>
        <a:off x="4355690" y="2408197"/>
        <a:ext cx="4355690" cy="897899"/>
      </dsp:txXfrm>
    </dsp:sp>
    <dsp:sp modelId="{6F066FC2-6A68-49F1-B117-373C022F5213}">
      <dsp:nvSpPr>
        <dsp:cNvPr id="0" name=""/>
        <dsp:cNvSpPr/>
      </dsp:nvSpPr>
      <dsp:spPr>
        <a:xfrm rot="10800000">
          <a:off x="0" y="891"/>
          <a:ext cx="8711380" cy="1915989"/>
        </a:xfrm>
        <a:prstGeom prst="upArrowCallou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ZA" sz="1800" b="1" kern="1200" dirty="0">
              <a:latin typeface="Times New Roman" panose="02020603050405020304" pitchFamily="18" charset="0"/>
              <a:cs typeface="Times New Roman" panose="02020603050405020304" pitchFamily="18" charset="0"/>
            </a:rPr>
            <a:t>1</a:t>
          </a:r>
        </a:p>
      </dsp:txBody>
      <dsp:txXfrm rot="-10800000">
        <a:off x="0" y="891"/>
        <a:ext cx="8711380" cy="672512"/>
      </dsp:txXfrm>
    </dsp:sp>
    <dsp:sp modelId="{A4C95F80-EAD1-4F51-BB67-D583A53DE66B}">
      <dsp:nvSpPr>
        <dsp:cNvPr id="0" name=""/>
        <dsp:cNvSpPr/>
      </dsp:nvSpPr>
      <dsp:spPr>
        <a:xfrm>
          <a:off x="0" y="462056"/>
          <a:ext cx="4355690" cy="9169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ZA" sz="2000" kern="1200" dirty="0">
              <a:latin typeface="Times New Roman" panose="02020603050405020304" pitchFamily="18" charset="0"/>
              <a:cs typeface="Times New Roman" panose="02020603050405020304" pitchFamily="18" charset="0"/>
            </a:rPr>
            <a:t>Planning</a:t>
          </a:r>
        </a:p>
      </dsp:txBody>
      <dsp:txXfrm>
        <a:off x="0" y="462056"/>
        <a:ext cx="4355690" cy="916918"/>
      </dsp:txXfrm>
    </dsp:sp>
    <dsp:sp modelId="{0AE7D8A2-E5EA-40E3-AF45-60B00A3E4592}">
      <dsp:nvSpPr>
        <dsp:cNvPr id="0" name=""/>
        <dsp:cNvSpPr/>
      </dsp:nvSpPr>
      <dsp:spPr>
        <a:xfrm>
          <a:off x="4355690" y="393233"/>
          <a:ext cx="4355690" cy="97590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just" defTabSz="711200">
            <a:lnSpc>
              <a:spcPct val="90000"/>
            </a:lnSpc>
            <a:spcBef>
              <a:spcPct val="0"/>
            </a:spcBef>
            <a:spcAft>
              <a:spcPct val="35000"/>
            </a:spcAft>
            <a:buNone/>
          </a:pPr>
          <a:endParaRPr lang="en-ZA" sz="1600" kern="1200" dirty="0">
            <a:latin typeface="Times New Roman" panose="02020603050405020304" pitchFamily="18" charset="0"/>
            <a:cs typeface="Times New Roman" panose="02020603050405020304" pitchFamily="18" charset="0"/>
          </a:endParaRPr>
        </a:p>
        <a:p>
          <a:pPr marL="0" lvl="0" indent="0" algn="just" defTabSz="711200">
            <a:lnSpc>
              <a:spcPct val="90000"/>
            </a:lnSpc>
            <a:spcBef>
              <a:spcPct val="0"/>
            </a:spcBef>
            <a:spcAft>
              <a:spcPct val="35000"/>
            </a:spcAft>
            <a:buNone/>
          </a:pPr>
          <a:endParaRPr lang="en-ZA" sz="1600" kern="1200" dirty="0">
            <a:latin typeface="Times New Roman" panose="02020603050405020304" pitchFamily="18" charset="0"/>
            <a:cs typeface="Times New Roman" panose="02020603050405020304" pitchFamily="18" charset="0"/>
          </a:endParaRPr>
        </a:p>
        <a:p>
          <a:pPr marL="0" lvl="0" indent="0" algn="just" defTabSz="711200">
            <a:lnSpc>
              <a:spcPct val="90000"/>
            </a:lnSpc>
            <a:spcBef>
              <a:spcPct val="0"/>
            </a:spcBef>
            <a:spcAft>
              <a:spcPct val="35000"/>
            </a:spcAft>
            <a:buNone/>
          </a:pPr>
          <a:r>
            <a:rPr lang="en-ZA"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IDPs and other planning instruments: From IDP consultation, situational analysis, gender diagnosis backed by gender disaggregated data,  to projects identified - should be inclusive and respond to women needs. If gender issues are not planned, no budgeting or implementation of GRB will take place</a:t>
          </a:r>
        </a:p>
      </dsp:txBody>
      <dsp:txXfrm>
        <a:off x="4355690" y="393233"/>
        <a:ext cx="4355690" cy="9759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0.53058</cdr:x>
      <cdr:y>0.12103</cdr:y>
    </cdr:from>
    <cdr:to>
      <cdr:x>0.97496</cdr:x>
      <cdr:y>0.24469</cdr:y>
    </cdr:to>
    <cdr:sp macro="" textlink="">
      <cdr:nvSpPr>
        <cdr:cNvPr id="2" name="TextBox 1">
          <a:extLst xmlns:a="http://schemas.openxmlformats.org/drawingml/2006/main">
            <a:ext uri="{FF2B5EF4-FFF2-40B4-BE49-F238E27FC236}">
              <a16:creationId xmlns:a16="http://schemas.microsoft.com/office/drawing/2014/main" id="{5A6E2FA2-C1D4-4BBF-8B50-37B3ADED88A7}"/>
            </a:ext>
          </a:extLst>
        </cdr:cNvPr>
        <cdr:cNvSpPr txBox="1"/>
      </cdr:nvSpPr>
      <cdr:spPr>
        <a:xfrm xmlns:a="http://schemas.openxmlformats.org/drawingml/2006/main">
          <a:off x="4478594" y="452283"/>
          <a:ext cx="3751006" cy="4621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ZA" sz="1400" dirty="0"/>
            <a:t>Real spending  by Harry </a:t>
          </a:r>
          <a:r>
            <a:rPr lang="en-ZA" sz="1400" dirty="0" err="1"/>
            <a:t>Gwala</a:t>
          </a:r>
          <a:r>
            <a:rPr lang="en-ZA" sz="1400" dirty="0"/>
            <a:t> DM</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50C42-A07B-40C6-8092-7EAD47367F10}" type="datetimeFigureOut">
              <a:rPr lang="en-ZA" smtClean="0"/>
              <a:t>2021/03/19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00708-CB24-4052-AF1C-29EB7EB3EF28}" type="slidenum">
              <a:rPr lang="en-ZA" smtClean="0"/>
              <a:t>‹#›</a:t>
            </a:fld>
            <a:endParaRPr lang="en-ZA"/>
          </a:p>
        </p:txBody>
      </p:sp>
    </p:spTree>
    <p:extLst>
      <p:ext uri="{BB962C8B-B14F-4D97-AF65-F5344CB8AC3E}">
        <p14:creationId xmlns:p14="http://schemas.microsoft.com/office/powerpoint/2010/main" val="395321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a:xfrm>
            <a:off x="3817932" y="10951260"/>
            <a:ext cx="2918443" cy="577700"/>
          </a:xfrm>
          <a:prstGeom prst="rect">
            <a:avLst/>
          </a:prstGeom>
        </p:spPr>
        <p:txBody>
          <a:bodyPr lIns="90992" tIns="45496" rIns="90992" bIns="45496"/>
          <a:lstStyle/>
          <a:p>
            <a:pPr>
              <a:defRPr/>
            </a:pPr>
            <a:fld id="{2E72BF19-97AF-455C-BABB-E3608C95AFAC}" type="slidenum">
              <a:rPr lang="en-ZA" smtClean="0"/>
              <a:pPr>
                <a:defRPr/>
              </a:pPr>
              <a:t>3</a:t>
            </a:fld>
            <a:endParaRPr lang="en-ZA" dirty="0"/>
          </a:p>
        </p:txBody>
      </p:sp>
    </p:spTree>
    <p:extLst>
      <p:ext uri="{BB962C8B-B14F-4D97-AF65-F5344CB8AC3E}">
        <p14:creationId xmlns:p14="http://schemas.microsoft.com/office/powerpoint/2010/main" val="127226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000708-CB24-4052-AF1C-29EB7EB3EF28}" type="slidenum">
              <a:rPr lang="en-ZA" smtClean="0"/>
              <a:t>8</a:t>
            </a:fld>
            <a:endParaRPr lang="en-ZA"/>
          </a:p>
        </p:txBody>
      </p:sp>
    </p:spTree>
    <p:extLst>
      <p:ext uri="{BB962C8B-B14F-4D97-AF65-F5344CB8AC3E}">
        <p14:creationId xmlns:p14="http://schemas.microsoft.com/office/powerpoint/2010/main" val="1218886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069477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36914"/>
            <a:ext cx="7772400" cy="1758057"/>
          </a:xfrm>
        </p:spPr>
        <p:txBody>
          <a:bodyPr>
            <a:normAutofit/>
          </a:bodyPr>
          <a:lstStyle>
            <a:lvl1pPr>
              <a:defRPr sz="3600" b="1" cap="small" baseline="0">
                <a:solidFill>
                  <a:srgbClr val="366C5B"/>
                </a:solidFill>
                <a:effectLst/>
                <a:latin typeface="Times New Roman" pitchFamily="18" charset="0"/>
                <a:cs typeface="Times New Roman" pitchFamily="18" charset="0"/>
              </a:defRPr>
            </a:lvl1pPr>
          </a:lstStyle>
          <a:p>
            <a:r>
              <a:rPr lang="en-US"/>
              <a:t>Click to edit Master title style</a:t>
            </a:r>
            <a:endParaRPr lang="en-ZA" dirty="0"/>
          </a:p>
        </p:txBody>
      </p:sp>
      <p:sp>
        <p:nvSpPr>
          <p:cNvPr id="3" name="Subtitle 2"/>
          <p:cNvSpPr>
            <a:spLocks noGrp="1"/>
          </p:cNvSpPr>
          <p:nvPr>
            <p:ph type="subTitle" idx="1"/>
          </p:nvPr>
        </p:nvSpPr>
        <p:spPr>
          <a:xfrm>
            <a:off x="1371600" y="4844752"/>
            <a:ext cx="6400800" cy="1104528"/>
          </a:xfrm>
        </p:spPr>
        <p:txBody>
          <a:bodyPr>
            <a:normAutofit/>
          </a:bodyPr>
          <a:lstStyle>
            <a:lvl1pPr marL="0" indent="0" algn="ctr">
              <a:buNone/>
              <a:defRPr sz="2400" cap="small" baseline="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dirty="0"/>
          </a:p>
        </p:txBody>
      </p:sp>
      <p:sp>
        <p:nvSpPr>
          <p:cNvPr id="6" name="Slide Number Placeholder 5"/>
          <p:cNvSpPr>
            <a:spLocks noGrp="1"/>
          </p:cNvSpPr>
          <p:nvPr>
            <p:ph type="sldNum" sz="quarter" idx="12"/>
          </p:nvPr>
        </p:nvSpPr>
        <p:spPr>
          <a:xfrm>
            <a:off x="6553200" y="6237314"/>
            <a:ext cx="2133600" cy="365125"/>
          </a:xfrm>
        </p:spPr>
        <p:txBody>
          <a:bodyPr/>
          <a:lstStyle>
            <a:lvl1pPr>
              <a:defRPr>
                <a:solidFill>
                  <a:srgbClr val="3B7150"/>
                </a:solidFill>
                <a:latin typeface="Times New Roman" pitchFamily="18" charset="0"/>
                <a:cs typeface="Times New Roman" pitchFamily="18" charset="0"/>
              </a:defRPr>
            </a:lvl1pPr>
          </a:lstStyle>
          <a:p>
            <a:fld id="{25CCA86C-E595-4FCB-B12A-2D663C05ECA6}" type="slidenum">
              <a:rPr lang="en-ZA" smtClean="0"/>
              <a:t>‹#›</a:t>
            </a:fld>
            <a:endParaRPr lang="en-ZA"/>
          </a:p>
        </p:txBody>
      </p:sp>
      <p:sp>
        <p:nvSpPr>
          <p:cNvPr id="11" name="Rounded Rectangle 10"/>
          <p:cNvSpPr/>
          <p:nvPr/>
        </p:nvSpPr>
        <p:spPr>
          <a:xfrm>
            <a:off x="179513" y="188640"/>
            <a:ext cx="8784976" cy="6480720"/>
          </a:xfrm>
          <a:prstGeom prst="roundRect">
            <a:avLst>
              <a:gd name="adj" fmla="val 5506"/>
            </a:avLst>
          </a:prstGeom>
          <a:noFill/>
          <a:ln>
            <a:solidFill>
              <a:srgbClr val="3B71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800" dirty="0"/>
          </a:p>
        </p:txBody>
      </p:sp>
      <p:cxnSp>
        <p:nvCxnSpPr>
          <p:cNvPr id="14" name="Straight Connector 13"/>
          <p:cNvCxnSpPr/>
          <p:nvPr/>
        </p:nvCxnSpPr>
        <p:spPr>
          <a:xfrm>
            <a:off x="323529" y="4581128"/>
            <a:ext cx="8496944" cy="0"/>
          </a:xfrm>
          <a:prstGeom prst="line">
            <a:avLst/>
          </a:prstGeom>
          <a:ln w="25400">
            <a:solidFill>
              <a:srgbClr val="3B71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A4A1B28-372A-45D5-8FF4-3FC3352C26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82045" y="470843"/>
            <a:ext cx="1979910" cy="1979910"/>
          </a:xfrm>
          <a:prstGeom prst="rect">
            <a:avLst/>
          </a:prstGeom>
          <a:noFill/>
        </p:spPr>
      </p:pic>
    </p:spTree>
    <p:extLst>
      <p:ext uri="{BB962C8B-B14F-4D97-AF65-F5344CB8AC3E}">
        <p14:creationId xmlns:p14="http://schemas.microsoft.com/office/powerpoint/2010/main" val="152978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descr="C:\Users\Marina\Pictures\logo.png"/>
          <p:cNvPicPr>
            <a:picLocks noChangeAspect="1" noChangeArrowheads="1"/>
          </p:cNvPicPr>
          <p:nvPr/>
        </p:nvPicPr>
        <p:blipFill>
          <a:blip r:embed="rId2" cstate="print"/>
          <a:srcRect/>
          <a:stretch>
            <a:fillRect/>
          </a:stretch>
        </p:blipFill>
        <p:spPr bwMode="auto">
          <a:xfrm>
            <a:off x="572910" y="539684"/>
            <a:ext cx="599877" cy="544174"/>
          </a:xfrm>
          <a:prstGeom prst="rect">
            <a:avLst/>
          </a:prstGeom>
          <a:noFill/>
        </p:spPr>
      </p:pic>
      <p:sp>
        <p:nvSpPr>
          <p:cNvPr id="2" name="Title 1"/>
          <p:cNvSpPr>
            <a:spLocks noGrp="1"/>
          </p:cNvSpPr>
          <p:nvPr>
            <p:ph type="title"/>
          </p:nvPr>
        </p:nvSpPr>
        <p:spPr/>
        <p:txBody>
          <a:bodyPr>
            <a:normAutofit/>
          </a:bodyPr>
          <a:lstStyle>
            <a:lvl1pPr algn="r">
              <a:defRPr sz="3200" b="0" cap="small" baseline="0">
                <a:solidFill>
                  <a:srgbClr val="3B7150"/>
                </a:solidFill>
                <a:effectLst/>
              </a:defRPr>
            </a:lvl1pPr>
          </a:lstStyle>
          <a:p>
            <a:r>
              <a:rPr lang="en-US"/>
              <a:t>Click to edit Master title style</a:t>
            </a:r>
            <a:endParaRPr lang="en-ZA" dirty="0"/>
          </a:p>
        </p:txBody>
      </p:sp>
      <p:sp>
        <p:nvSpPr>
          <p:cNvPr id="3" name="Content Placeholder 2"/>
          <p:cNvSpPr>
            <a:spLocks noGrp="1"/>
          </p:cNvSpPr>
          <p:nvPr>
            <p:ph idx="1"/>
          </p:nvPr>
        </p:nvSpPr>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Slide Number Placeholder 5"/>
          <p:cNvSpPr>
            <a:spLocks noGrp="1"/>
          </p:cNvSpPr>
          <p:nvPr>
            <p:ph type="sldNum" sz="quarter" idx="12"/>
          </p:nvPr>
        </p:nvSpPr>
        <p:spPr>
          <a:xfrm>
            <a:off x="6553200" y="6237314"/>
            <a:ext cx="2133600" cy="365125"/>
          </a:xfrm>
        </p:spPr>
        <p:txBody>
          <a:bodyPr/>
          <a:lstStyle>
            <a:lvl1pPr>
              <a:defRPr>
                <a:solidFill>
                  <a:srgbClr val="3B7150"/>
                </a:solidFill>
              </a:defRPr>
            </a:lvl1pPr>
          </a:lstStyle>
          <a:p>
            <a:fld id="{25CCA86C-E595-4FCB-B12A-2D663C05ECA6}" type="slidenum">
              <a:rPr lang="en-ZA" smtClean="0"/>
              <a:t>‹#›</a:t>
            </a:fld>
            <a:endParaRPr lang="en-ZA"/>
          </a:p>
        </p:txBody>
      </p:sp>
      <p:sp>
        <p:nvSpPr>
          <p:cNvPr id="7" name="Rounded Rectangle 6"/>
          <p:cNvSpPr/>
          <p:nvPr/>
        </p:nvSpPr>
        <p:spPr>
          <a:xfrm>
            <a:off x="179513" y="188640"/>
            <a:ext cx="8784976" cy="6480720"/>
          </a:xfrm>
          <a:prstGeom prst="roundRect">
            <a:avLst>
              <a:gd name="adj" fmla="val 5506"/>
            </a:avLst>
          </a:prstGeom>
          <a:noFill/>
          <a:ln>
            <a:solidFill>
              <a:srgbClr val="3B71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800" dirty="0"/>
          </a:p>
        </p:txBody>
      </p:sp>
      <p:cxnSp>
        <p:nvCxnSpPr>
          <p:cNvPr id="8" name="Straight Connector 7"/>
          <p:cNvCxnSpPr/>
          <p:nvPr/>
        </p:nvCxnSpPr>
        <p:spPr>
          <a:xfrm>
            <a:off x="323529" y="1484784"/>
            <a:ext cx="8496944" cy="0"/>
          </a:xfrm>
          <a:prstGeom prst="line">
            <a:avLst/>
          </a:prstGeom>
          <a:ln w="25400">
            <a:solidFill>
              <a:srgbClr val="3B71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6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3140968"/>
            <a:ext cx="7772400" cy="1152128"/>
          </a:xfrm>
        </p:spPr>
        <p:txBody>
          <a:bodyPr anchor="b">
            <a:normAutofit/>
          </a:bodyPr>
          <a:lstStyle>
            <a:lvl1pPr marL="0" indent="0" algn="ctr">
              <a:spcBef>
                <a:spcPts val="0"/>
              </a:spcBef>
              <a:buNone/>
              <a:defRPr sz="3600" cap="small" baseline="0">
                <a:solidFill>
                  <a:srgbClr val="3B7150"/>
                </a:solidFill>
                <a:effectLst/>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6553200" y="6237314"/>
            <a:ext cx="2133600" cy="365125"/>
          </a:xfrm>
        </p:spPr>
        <p:txBody>
          <a:bodyPr/>
          <a:lstStyle>
            <a:lvl1pPr>
              <a:defRPr>
                <a:solidFill>
                  <a:srgbClr val="3B7150"/>
                </a:solidFill>
              </a:defRPr>
            </a:lvl1pPr>
          </a:lstStyle>
          <a:p>
            <a:fld id="{25CCA86C-E595-4FCB-B12A-2D663C05ECA6}" type="slidenum">
              <a:rPr lang="en-ZA" smtClean="0"/>
              <a:t>‹#›</a:t>
            </a:fld>
            <a:endParaRPr lang="en-ZA"/>
          </a:p>
        </p:txBody>
      </p:sp>
      <p:sp>
        <p:nvSpPr>
          <p:cNvPr id="7" name="Rounded Rectangle 6"/>
          <p:cNvSpPr/>
          <p:nvPr/>
        </p:nvSpPr>
        <p:spPr>
          <a:xfrm>
            <a:off x="179513" y="188640"/>
            <a:ext cx="8784976" cy="6480720"/>
          </a:xfrm>
          <a:prstGeom prst="roundRect">
            <a:avLst>
              <a:gd name="adj" fmla="val 5506"/>
            </a:avLst>
          </a:prstGeom>
          <a:noFill/>
          <a:ln>
            <a:solidFill>
              <a:srgbClr val="3B71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800" dirty="0"/>
          </a:p>
        </p:txBody>
      </p:sp>
      <p:pic>
        <p:nvPicPr>
          <p:cNvPr id="9" name="Picture 8">
            <a:extLst>
              <a:ext uri="{FF2B5EF4-FFF2-40B4-BE49-F238E27FC236}">
                <a16:creationId xmlns:a16="http://schemas.microsoft.com/office/drawing/2014/main" id="{C069D016-BDBC-4718-855A-098B11C5BF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8558" y="674849"/>
            <a:ext cx="1979910" cy="1979910"/>
          </a:xfrm>
          <a:prstGeom prst="rect">
            <a:avLst/>
          </a:prstGeom>
          <a:noFill/>
        </p:spPr>
      </p:pic>
    </p:spTree>
    <p:extLst>
      <p:ext uri="{BB962C8B-B14F-4D97-AF65-F5344CB8AC3E}">
        <p14:creationId xmlns:p14="http://schemas.microsoft.com/office/powerpoint/2010/main" val="356401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982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ZA"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25CCA86C-E595-4FCB-B12A-2D663C05ECA6}" type="slidenum">
              <a:rPr lang="en-ZA" smtClean="0"/>
              <a:t>‹#›</a:t>
            </a:fld>
            <a:endParaRPr lang="en-ZA"/>
          </a:p>
        </p:txBody>
      </p:sp>
    </p:spTree>
    <p:extLst>
      <p:ext uri="{BB962C8B-B14F-4D97-AF65-F5344CB8AC3E}">
        <p14:creationId xmlns:p14="http://schemas.microsoft.com/office/powerpoint/2010/main" val="3664388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spcBef>
          <a:spcPct val="0"/>
        </a:spcBef>
        <a:buNone/>
        <a:defRPr sz="4400" kern="1200" cap="small" baseline="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F5FE-59C2-4D17-A130-710C72909C97}"/>
              </a:ext>
            </a:extLst>
          </p:cNvPr>
          <p:cNvSpPr>
            <a:spLocks noGrp="1"/>
          </p:cNvSpPr>
          <p:nvPr>
            <p:ph type="ctrTitle"/>
          </p:nvPr>
        </p:nvSpPr>
        <p:spPr>
          <a:xfrm>
            <a:off x="685800" y="2804063"/>
            <a:ext cx="7772400" cy="1758057"/>
          </a:xfrm>
        </p:spPr>
        <p:txBody>
          <a:bodyPr>
            <a:noAutofit/>
          </a:bodyPr>
          <a:lstStyle/>
          <a:p>
            <a:br>
              <a:rPr lang="en-ZA" sz="1400" dirty="0"/>
            </a:br>
            <a:r>
              <a:rPr lang="en-ZA" dirty="0"/>
              <a:t>Gender Responsive Budgeting</a:t>
            </a:r>
            <a:br>
              <a:rPr lang="en-ZA" sz="1400" dirty="0"/>
            </a:br>
            <a:br>
              <a:rPr lang="en-ZA" sz="1400" dirty="0"/>
            </a:br>
            <a:r>
              <a:rPr lang="en-ZA" sz="1600" dirty="0"/>
              <a:t>HARRY GWALA DISTRICT MUNICIPALITY </a:t>
            </a:r>
            <a:br>
              <a:rPr lang="en-ZA" sz="1600" dirty="0"/>
            </a:br>
            <a:r>
              <a:rPr lang="en-ZA" sz="1600" dirty="0"/>
              <a:t>WOMENS CAUCUS STRATEGIC PLANNING SESSION </a:t>
            </a:r>
            <a:br>
              <a:rPr lang="en-ZA" sz="1600" dirty="0"/>
            </a:br>
            <a:br>
              <a:rPr lang="en-ZA" sz="1600" dirty="0"/>
            </a:br>
            <a:r>
              <a:rPr lang="en-ZA" sz="1600" dirty="0"/>
              <a:t>17 March 2021</a:t>
            </a:r>
            <a:br>
              <a:rPr lang="en-ZA" sz="1400" dirty="0"/>
            </a:br>
            <a:endParaRPr lang="en-ZA" sz="1400" dirty="0"/>
          </a:p>
        </p:txBody>
      </p:sp>
      <p:sp>
        <p:nvSpPr>
          <p:cNvPr id="3" name="Subtitle 2">
            <a:extLst>
              <a:ext uri="{FF2B5EF4-FFF2-40B4-BE49-F238E27FC236}">
                <a16:creationId xmlns:a16="http://schemas.microsoft.com/office/drawing/2014/main" id="{8964DEBC-1A12-42BC-83C3-2028BB4A046D}"/>
              </a:ext>
            </a:extLst>
          </p:cNvPr>
          <p:cNvSpPr>
            <a:spLocks noGrp="1"/>
          </p:cNvSpPr>
          <p:nvPr>
            <p:ph type="subTitle" idx="1"/>
          </p:nvPr>
        </p:nvSpPr>
        <p:spPr/>
        <p:txBody>
          <a:bodyPr/>
          <a:lstStyle/>
          <a:p>
            <a:r>
              <a:rPr lang="en-ZA" dirty="0"/>
              <a:t>Financial Fiscal Commission</a:t>
            </a:r>
          </a:p>
        </p:txBody>
      </p:sp>
    </p:spTree>
    <p:extLst>
      <p:ext uri="{BB962C8B-B14F-4D97-AF65-F5344CB8AC3E}">
        <p14:creationId xmlns:p14="http://schemas.microsoft.com/office/powerpoint/2010/main" val="419143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51B02-D0C0-42CE-A6A3-5A0D5091C96D}"/>
              </a:ext>
            </a:extLst>
          </p:cNvPr>
          <p:cNvSpPr>
            <a:spLocks noGrp="1"/>
          </p:cNvSpPr>
          <p:nvPr>
            <p:ph type="body" idx="1"/>
          </p:nvPr>
        </p:nvSpPr>
        <p:spPr/>
        <p:txBody>
          <a:bodyPr>
            <a:normAutofit fontScale="85000" lnSpcReduction="20000"/>
          </a:bodyPr>
          <a:lstStyle/>
          <a:p>
            <a:endParaRPr lang="en-US" sz="3200" dirty="0"/>
          </a:p>
          <a:p>
            <a:r>
              <a:rPr lang="en-US" sz="3200" dirty="0"/>
              <a:t>Harry Gwala District Municipality (HG DM) Budget and GRB-A critique</a:t>
            </a:r>
          </a:p>
          <a:p>
            <a:endParaRPr lang="en-ZA" dirty="0"/>
          </a:p>
        </p:txBody>
      </p:sp>
    </p:spTree>
    <p:extLst>
      <p:ext uri="{BB962C8B-B14F-4D97-AF65-F5344CB8AC3E}">
        <p14:creationId xmlns:p14="http://schemas.microsoft.com/office/powerpoint/2010/main" val="365607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8B65-7A1D-4593-B25E-D5163E3F2846}"/>
              </a:ext>
            </a:extLst>
          </p:cNvPr>
          <p:cNvSpPr>
            <a:spLocks noGrp="1"/>
          </p:cNvSpPr>
          <p:nvPr>
            <p:ph type="title"/>
          </p:nvPr>
        </p:nvSpPr>
        <p:spPr/>
        <p:txBody>
          <a:bodyPr/>
          <a:lstStyle/>
          <a:p>
            <a:r>
              <a:rPr lang="en-ZA" dirty="0"/>
              <a:t>Strengths/Opportunities to Engender budgets</a:t>
            </a:r>
          </a:p>
        </p:txBody>
      </p:sp>
      <p:sp>
        <p:nvSpPr>
          <p:cNvPr id="3" name="Content Placeholder 2">
            <a:extLst>
              <a:ext uri="{FF2B5EF4-FFF2-40B4-BE49-F238E27FC236}">
                <a16:creationId xmlns:a16="http://schemas.microsoft.com/office/drawing/2014/main" id="{1BC8F20C-426E-4984-874D-CEA3938061E4}"/>
              </a:ext>
            </a:extLst>
          </p:cNvPr>
          <p:cNvSpPr>
            <a:spLocks noGrp="1"/>
          </p:cNvSpPr>
          <p:nvPr>
            <p:ph idx="1"/>
          </p:nvPr>
        </p:nvSpPr>
        <p:spPr>
          <a:xfrm>
            <a:off x="235974" y="1581348"/>
            <a:ext cx="8672051" cy="4869424"/>
          </a:xfrm>
        </p:spPr>
        <p:txBody>
          <a:bodyPr>
            <a:normAutofit lnSpcReduction="10000"/>
          </a:bodyPr>
          <a:lstStyle/>
          <a:p>
            <a:pPr algn="just"/>
            <a:r>
              <a:rPr lang="en-ZA" sz="1800" dirty="0"/>
              <a:t>IDP informs the budget. The crafting of the IDP should be consultative and participatory. HG DM excels in this. It consults a variety of stakeholders; from business, to churches, to CSOs. It endeavours to leave no one behind. </a:t>
            </a:r>
          </a:p>
          <a:p>
            <a:pPr algn="just"/>
            <a:r>
              <a:rPr lang="en-ZA" sz="1800" dirty="0"/>
              <a:t>Contracted services- in 2020/21 HG DM will spend R118 million on contracted services. Although savings are being realised here, there is opportunity to engender budget through procurement.</a:t>
            </a:r>
          </a:p>
          <a:p>
            <a:pPr algn="just"/>
            <a:r>
              <a:rPr lang="en-GB" sz="1800" dirty="0"/>
              <a:t>Catering services and outsourcing is being discouraged and reduced. But where it takes place, it should provide an opportunity for making procurement inclusive, if its well targeted </a:t>
            </a:r>
          </a:p>
          <a:p>
            <a:pPr algn="just"/>
            <a:r>
              <a:rPr lang="en-GB" sz="1800" dirty="0"/>
              <a:t>The District continues to make good progress with the eradication of backlogs - this is known to have positive implications on women.</a:t>
            </a:r>
          </a:p>
          <a:p>
            <a:pPr algn="just"/>
            <a:r>
              <a:rPr lang="en-ZA" sz="1800" dirty="0"/>
              <a:t>The IDP should ideally capture the spirit, objectives and intentions of the National Policy Framework for Women’s Empowerment and Gender Equality (2000). It tries to foster a conductive environment for gender mainstreaming within state institutions and municipalities through the creation of the necessary internal policies, legislative and administrative frameworks, which address the need for gender equality.  The alignment of the IDP and the National Policy Framework for Women’s Empowerment and Gender Equality (2000), needs strengthening. </a:t>
            </a:r>
            <a:endParaRPr lang="en-ZA" sz="1400" dirty="0"/>
          </a:p>
        </p:txBody>
      </p:sp>
    </p:spTree>
    <p:extLst>
      <p:ext uri="{BB962C8B-B14F-4D97-AF65-F5344CB8AC3E}">
        <p14:creationId xmlns:p14="http://schemas.microsoft.com/office/powerpoint/2010/main" val="72517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A523-CFD7-459A-9503-E0A0A766772D}"/>
              </a:ext>
            </a:extLst>
          </p:cNvPr>
          <p:cNvSpPr>
            <a:spLocks noGrp="1"/>
          </p:cNvSpPr>
          <p:nvPr>
            <p:ph type="title"/>
          </p:nvPr>
        </p:nvSpPr>
        <p:spPr/>
        <p:txBody>
          <a:bodyPr/>
          <a:lstStyle/>
          <a:p>
            <a:r>
              <a:rPr lang="en-ZA" dirty="0"/>
              <a:t>Where there are Gaps! </a:t>
            </a:r>
            <a:br>
              <a:rPr lang="en-ZA" dirty="0"/>
            </a:br>
            <a:r>
              <a:rPr lang="en-ZA" dirty="0"/>
              <a:t>Gender indicators</a:t>
            </a:r>
          </a:p>
        </p:txBody>
      </p:sp>
      <p:sp>
        <p:nvSpPr>
          <p:cNvPr id="3" name="Content Placeholder 2">
            <a:extLst>
              <a:ext uri="{FF2B5EF4-FFF2-40B4-BE49-F238E27FC236}">
                <a16:creationId xmlns:a16="http://schemas.microsoft.com/office/drawing/2014/main" id="{019D6D1A-3C08-4D46-8D1F-F8B7E690016F}"/>
              </a:ext>
            </a:extLst>
          </p:cNvPr>
          <p:cNvSpPr>
            <a:spLocks noGrp="1"/>
          </p:cNvSpPr>
          <p:nvPr>
            <p:ph idx="1"/>
          </p:nvPr>
        </p:nvSpPr>
        <p:spPr>
          <a:xfrm>
            <a:off x="457200" y="1600202"/>
            <a:ext cx="8229600" cy="4983160"/>
          </a:xfrm>
        </p:spPr>
        <p:txBody>
          <a:bodyPr>
            <a:normAutofit/>
          </a:bodyPr>
          <a:lstStyle/>
          <a:p>
            <a:r>
              <a:rPr lang="en-ZA" sz="1600" dirty="0"/>
              <a:t>To adequately inform a gender sensitive budget the IDP should have gender sensitive indicators. This is narrowly done. It needs to be comprehensive in the IDP. </a:t>
            </a:r>
          </a:p>
          <a:p>
            <a:r>
              <a:rPr lang="en-ZA" sz="1600" dirty="0"/>
              <a:t>Gender indicators include:</a:t>
            </a:r>
          </a:p>
          <a:p>
            <a:pPr marL="685800" lvl="1"/>
            <a:r>
              <a:rPr lang="en-US" sz="1600" dirty="0"/>
              <a:t>Incorporate gender-disaggregated information, separate measures for men and women on a specific variable such as literacy (% of women vs. % of men being literate)</a:t>
            </a:r>
          </a:p>
          <a:p>
            <a:pPr marL="685800" lvl="1"/>
            <a:r>
              <a:rPr lang="en-US" sz="1600" dirty="0"/>
              <a:t>Gender Based Violence indicators (number of women abused)</a:t>
            </a:r>
          </a:p>
          <a:p>
            <a:pPr marL="685800" lvl="1"/>
            <a:r>
              <a:rPr lang="en-US" sz="1600" dirty="0"/>
              <a:t>Women in unpaid care work (as they give attention to gender power relations at household and societal levels)</a:t>
            </a:r>
          </a:p>
          <a:p>
            <a:pPr marL="685800" lvl="1"/>
            <a:r>
              <a:rPr lang="en-US" sz="1600" dirty="0"/>
              <a:t>Justice: are women and the vulnerable protected by the rule of law?</a:t>
            </a:r>
          </a:p>
          <a:p>
            <a:pPr marL="685800" lvl="1"/>
            <a:r>
              <a:rPr lang="en-US" sz="1600" dirty="0"/>
              <a:t>Health: maternal mortality and infant mortality rates </a:t>
            </a:r>
          </a:p>
          <a:p>
            <a:pPr marL="685800" lvl="1"/>
            <a:r>
              <a:rPr lang="en-US" sz="1600" dirty="0"/>
              <a:t>Gender disaggregated data on consumption and expenditure within the household (for gender power relations)</a:t>
            </a:r>
          </a:p>
          <a:p>
            <a:pPr marL="685800" lvl="1"/>
            <a:r>
              <a:rPr lang="en-US" sz="1600" dirty="0"/>
              <a:t>Gender gaps in earnings in wage and self-employment</a:t>
            </a:r>
          </a:p>
          <a:p>
            <a:pPr marL="685800" lvl="1"/>
            <a:r>
              <a:rPr lang="en-US" sz="1600" dirty="0"/>
              <a:t>Land ownership and house title, by gender</a:t>
            </a:r>
          </a:p>
          <a:p>
            <a:r>
              <a:rPr lang="en-ZA" sz="1600" dirty="0"/>
              <a:t>These indicators are essential to inform oversight bodies on progress towards reducing vulnerability and inequality and where there is need to deploy resources</a:t>
            </a:r>
          </a:p>
        </p:txBody>
      </p:sp>
    </p:spTree>
    <p:extLst>
      <p:ext uri="{BB962C8B-B14F-4D97-AF65-F5344CB8AC3E}">
        <p14:creationId xmlns:p14="http://schemas.microsoft.com/office/powerpoint/2010/main" val="382534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9F4A-2269-4853-AEDD-13F672144CFE}"/>
              </a:ext>
            </a:extLst>
          </p:cNvPr>
          <p:cNvSpPr>
            <a:spLocks noGrp="1"/>
          </p:cNvSpPr>
          <p:nvPr>
            <p:ph type="title"/>
          </p:nvPr>
        </p:nvSpPr>
        <p:spPr/>
        <p:txBody>
          <a:bodyPr>
            <a:normAutofit fontScale="90000"/>
          </a:bodyPr>
          <a:lstStyle/>
          <a:p>
            <a:r>
              <a:rPr lang="en-ZA" dirty="0"/>
              <a:t>Strengths/Opportunities to Engender budgets</a:t>
            </a:r>
            <a:br>
              <a:rPr lang="en-ZA" dirty="0"/>
            </a:br>
            <a:endParaRPr lang="en-ZA" dirty="0"/>
          </a:p>
        </p:txBody>
      </p:sp>
      <p:sp>
        <p:nvSpPr>
          <p:cNvPr id="3" name="Content Placeholder 2">
            <a:extLst>
              <a:ext uri="{FF2B5EF4-FFF2-40B4-BE49-F238E27FC236}">
                <a16:creationId xmlns:a16="http://schemas.microsoft.com/office/drawing/2014/main" id="{1897D0E7-E800-4DFB-96EA-33415FF1E7BC}"/>
              </a:ext>
            </a:extLst>
          </p:cNvPr>
          <p:cNvSpPr>
            <a:spLocks noGrp="1"/>
          </p:cNvSpPr>
          <p:nvPr>
            <p:ph idx="1"/>
          </p:nvPr>
        </p:nvSpPr>
        <p:spPr>
          <a:xfrm>
            <a:off x="457201" y="1515360"/>
            <a:ext cx="8229600" cy="4525963"/>
          </a:xfrm>
        </p:spPr>
        <p:txBody>
          <a:bodyPr>
            <a:noAutofit/>
          </a:bodyPr>
          <a:lstStyle/>
          <a:p>
            <a:pPr algn="just"/>
            <a:r>
              <a:rPr lang="en-US" sz="1600" dirty="0"/>
              <a:t>The budget document lists the municipality IDP’s five strategic objectives for the 2020/21 MTREF which informed the budget. In these objectives it is important to infuse gender issues. For example, IDP strategic objective 5 “Fight poverty and build clean, healthy, safe and sustainable communities” - there is a need to ensure gender specific programmes that will be budgeted for. It must be clear how gender equality programmes will be incorporated in the strategy, also how it will be funded.</a:t>
            </a:r>
          </a:p>
          <a:p>
            <a:pPr algn="just"/>
            <a:r>
              <a:rPr lang="en-US" sz="1600" dirty="0"/>
              <a:t>Under Operations department there is a special programme which includes programmes for the elderly, youth disabled, HIV/AIDs and cultural services. Perhaps in this programme gender mainstreaming can be included, as it is not explicit - this sub-programme if well-resourced can play a critical role in addressing gender equality in a more integrated and sustainable way. There is also under Operations department, a sub-function called youth development. Perhaps all these vulnerable groups could be included in one sub- programme, however collecting disaggregated data should be norm so as to measure separately the impact on each group.</a:t>
            </a:r>
          </a:p>
          <a:p>
            <a:pPr algn="just"/>
            <a:r>
              <a:rPr lang="en-US" sz="1600" dirty="0"/>
              <a:t>The Harry Gwala District Municipality has allocated R17m towards LED projects in 2020/21. This is commendable, as LED is one of the indicators used to assess GRB budgets and is known to alleviate the plight of women. However, to effectively address GRB, disaggregation of the data towards LED programme/project is needed to show how by gender, people are benefiting from the programme.</a:t>
            </a:r>
          </a:p>
          <a:p>
            <a:pPr algn="just"/>
            <a:endParaRPr lang="en-ZA" sz="1200" dirty="0"/>
          </a:p>
        </p:txBody>
      </p:sp>
    </p:spTree>
    <p:extLst>
      <p:ext uri="{BB962C8B-B14F-4D97-AF65-F5344CB8AC3E}">
        <p14:creationId xmlns:p14="http://schemas.microsoft.com/office/powerpoint/2010/main" val="206201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5194-9E7C-4650-84C7-2254CA1C2F3D}"/>
              </a:ext>
            </a:extLst>
          </p:cNvPr>
          <p:cNvSpPr>
            <a:spLocks noGrp="1"/>
          </p:cNvSpPr>
          <p:nvPr>
            <p:ph type="title"/>
          </p:nvPr>
        </p:nvSpPr>
        <p:spPr/>
        <p:txBody>
          <a:bodyPr/>
          <a:lstStyle/>
          <a:p>
            <a:r>
              <a:rPr lang="en-ZA" dirty="0"/>
              <a:t>Where there are Gaps!</a:t>
            </a:r>
          </a:p>
        </p:txBody>
      </p:sp>
      <p:sp>
        <p:nvSpPr>
          <p:cNvPr id="3" name="Content Placeholder 2">
            <a:extLst>
              <a:ext uri="{FF2B5EF4-FFF2-40B4-BE49-F238E27FC236}">
                <a16:creationId xmlns:a16="http://schemas.microsoft.com/office/drawing/2014/main" id="{B88F9548-FD9E-4744-8161-7423EE964D19}"/>
              </a:ext>
            </a:extLst>
          </p:cNvPr>
          <p:cNvSpPr>
            <a:spLocks noGrp="1"/>
          </p:cNvSpPr>
          <p:nvPr>
            <p:ph idx="1"/>
          </p:nvPr>
        </p:nvSpPr>
        <p:spPr>
          <a:xfrm>
            <a:off x="457201" y="1555422"/>
            <a:ext cx="8229600" cy="4952525"/>
          </a:xfrm>
        </p:spPr>
        <p:txBody>
          <a:bodyPr>
            <a:normAutofit lnSpcReduction="10000"/>
          </a:bodyPr>
          <a:lstStyle/>
          <a:p>
            <a:pPr algn="just"/>
            <a:r>
              <a:rPr lang="en-US" sz="1600" dirty="0"/>
              <a:t>Budget Steering Committee is key in providing technical assistance to the Mayor in discharging the responsibilities set out in section 53 of the Act. It’s a key structure in budgeting. If this structure is not capacitated on gender, then it becomes difficult to have gender responsive budgets. Budget Steering Committee needs to be capacitated with the skills to draft gender sensitive budgets.</a:t>
            </a:r>
          </a:p>
          <a:p>
            <a:pPr algn="just"/>
            <a:r>
              <a:rPr lang="en-US" sz="1600" dirty="0"/>
              <a:t>Harry Gwala District Municipality completed a data cleansing exercise to review its Indigent Policy. This data on should be gender disaggregated, among other variables, if it is not already - to understand who is being targeted and impacted by policy.</a:t>
            </a:r>
          </a:p>
          <a:p>
            <a:pPr algn="just"/>
            <a:r>
              <a:rPr lang="en-US" sz="1600" dirty="0"/>
              <a:t>Budget principles/assumptions that inform the budget need to articulate and mainstream gender imperatives and presently they do not. In principle MTERF should indicate that the budget will be Gender Responsive and monitoring indicators/mechanisms for this should be put in place</a:t>
            </a:r>
          </a:p>
          <a:p>
            <a:pPr algn="just"/>
            <a:r>
              <a:rPr lang="en-US" sz="1600" dirty="0"/>
              <a:t>Where possible rates, tariffs and other charges/exemptions when adjusted should be gender sensitive, especially on services that women spend more money on and when protecting indigent households, mainly women. Women spend 33% of  their income on basic services, while men  spend about 32%. Need also to assess gender impact of changes in tariffs.</a:t>
            </a:r>
          </a:p>
          <a:p>
            <a:pPr algn="just"/>
            <a:r>
              <a:rPr lang="en-US" sz="1600" dirty="0"/>
              <a:t>Spending on R&amp;M is crucial. Women tend to carry a disproportionate burden of living with decaying essential basic infrastructure - water and sanitation infrastructure. Women spend 33% on basic services (men 32%). HG DM still lags behind the norm of 8% of </a:t>
            </a:r>
            <a:r>
              <a:rPr lang="en-US" sz="1600" dirty="0" err="1"/>
              <a:t>Opex</a:t>
            </a:r>
            <a:r>
              <a:rPr lang="en-US" sz="1600" dirty="0"/>
              <a:t> in terms of R&amp;M – Over MTREF R&amp;M will average 4%</a:t>
            </a:r>
          </a:p>
        </p:txBody>
      </p:sp>
    </p:spTree>
    <p:extLst>
      <p:ext uri="{BB962C8B-B14F-4D97-AF65-F5344CB8AC3E}">
        <p14:creationId xmlns:p14="http://schemas.microsoft.com/office/powerpoint/2010/main" val="226325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40C5-1D52-4612-B24B-B43DFDDAA068}"/>
              </a:ext>
            </a:extLst>
          </p:cNvPr>
          <p:cNvSpPr>
            <a:spLocks noGrp="1"/>
          </p:cNvSpPr>
          <p:nvPr>
            <p:ph type="title"/>
          </p:nvPr>
        </p:nvSpPr>
        <p:spPr/>
        <p:txBody>
          <a:bodyPr/>
          <a:lstStyle/>
          <a:p>
            <a:r>
              <a:rPr lang="en-US" dirty="0"/>
              <a:t>Harry Gwala Budget and GRB-A critique?</a:t>
            </a:r>
            <a:br>
              <a:rPr lang="en-US" dirty="0"/>
            </a:br>
            <a:endParaRPr lang="en-ZA" dirty="0"/>
          </a:p>
        </p:txBody>
      </p:sp>
      <p:graphicFrame>
        <p:nvGraphicFramePr>
          <p:cNvPr id="4" name="Content Placeholder 3">
            <a:extLst>
              <a:ext uri="{FF2B5EF4-FFF2-40B4-BE49-F238E27FC236}">
                <a16:creationId xmlns:a16="http://schemas.microsoft.com/office/drawing/2014/main" id="{65FB5657-BA1E-4C1B-825E-F4B408CB4C9B}"/>
              </a:ext>
            </a:extLst>
          </p:cNvPr>
          <p:cNvGraphicFramePr>
            <a:graphicFrameLocks noGrp="1"/>
          </p:cNvGraphicFramePr>
          <p:nvPr>
            <p:ph idx="1"/>
            <p:extLst>
              <p:ext uri="{D42A27DB-BD31-4B8C-83A1-F6EECF244321}">
                <p14:modId xmlns:p14="http://schemas.microsoft.com/office/powerpoint/2010/main" val="3545351936"/>
              </p:ext>
            </p:extLst>
          </p:nvPr>
        </p:nvGraphicFramePr>
        <p:xfrm>
          <a:off x="457200" y="2258025"/>
          <a:ext cx="8229600" cy="3868139"/>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1F5EE06B-9D41-4856-B740-CAC4A78E1142}"/>
              </a:ext>
            </a:extLst>
          </p:cNvPr>
          <p:cNvSpPr/>
          <p:nvPr/>
        </p:nvSpPr>
        <p:spPr>
          <a:xfrm>
            <a:off x="368710" y="1514666"/>
            <a:ext cx="8529484" cy="646331"/>
          </a:xfrm>
          <a:prstGeom prst="rect">
            <a:avLst/>
          </a:prstGeom>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Budget needs to protect basic services- infrastructure budgets and social services- Women  are disproportionately affected by weak or poor infrastructure investments</a:t>
            </a:r>
            <a:endParaRPr lang="en-GB" dirty="0"/>
          </a:p>
        </p:txBody>
      </p:sp>
    </p:spTree>
    <p:extLst>
      <p:ext uri="{BB962C8B-B14F-4D97-AF65-F5344CB8AC3E}">
        <p14:creationId xmlns:p14="http://schemas.microsoft.com/office/powerpoint/2010/main" val="35436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2954-8CC7-4479-BCD6-5A70CC4E6A13}"/>
              </a:ext>
            </a:extLst>
          </p:cNvPr>
          <p:cNvSpPr>
            <a:spLocks noGrp="1"/>
          </p:cNvSpPr>
          <p:nvPr>
            <p:ph type="title"/>
          </p:nvPr>
        </p:nvSpPr>
        <p:spPr/>
        <p:txBody>
          <a:bodyPr/>
          <a:lstStyle/>
          <a:p>
            <a:r>
              <a:rPr lang="en-US" dirty="0"/>
              <a:t>Recommendations?</a:t>
            </a:r>
            <a:br>
              <a:rPr lang="en-US" dirty="0"/>
            </a:br>
            <a:endParaRPr lang="en-ZA" dirty="0"/>
          </a:p>
        </p:txBody>
      </p:sp>
      <p:sp>
        <p:nvSpPr>
          <p:cNvPr id="3" name="Content Placeholder 2">
            <a:extLst>
              <a:ext uri="{FF2B5EF4-FFF2-40B4-BE49-F238E27FC236}">
                <a16:creationId xmlns:a16="http://schemas.microsoft.com/office/drawing/2014/main" id="{D9382D2A-896D-4369-AECD-F0826B5C6305}"/>
              </a:ext>
            </a:extLst>
          </p:cNvPr>
          <p:cNvSpPr>
            <a:spLocks noGrp="1"/>
          </p:cNvSpPr>
          <p:nvPr>
            <p:ph idx="1"/>
          </p:nvPr>
        </p:nvSpPr>
        <p:spPr/>
        <p:txBody>
          <a:bodyPr>
            <a:normAutofit fontScale="92500" lnSpcReduction="10000"/>
          </a:bodyPr>
          <a:lstStyle/>
          <a:p>
            <a:pPr algn="just"/>
            <a:r>
              <a:rPr lang="en-US" sz="2000" dirty="0"/>
              <a:t>Successful GRB requires political support and leadership. </a:t>
            </a:r>
          </a:p>
          <a:p>
            <a:pPr algn="just"/>
            <a:r>
              <a:rPr lang="en-US" sz="2000" dirty="0"/>
              <a:t>Budget Steering Committee should play a stronger leadership role in institutionalising gender budgets and preparing budgets through a gender lens. Committees such as the MPAC have a crucial role in scrutinising budgets for their gender sensitivity.</a:t>
            </a:r>
          </a:p>
          <a:p>
            <a:pPr algn="just"/>
            <a:r>
              <a:rPr lang="en-US" sz="2000" dirty="0"/>
              <a:t>GRB should be anchored in a legal framework to strengthen the process. After every budget statement, is it possible for Council to answer to the Question: What are the gender implications of the budget?</a:t>
            </a:r>
          </a:p>
          <a:p>
            <a:pPr algn="just"/>
            <a:r>
              <a:rPr lang="en-US" sz="2000" dirty="0"/>
              <a:t>Gender-aware data is necessary from the IDP itself as the IDP informs the budget. There is a need to invest in data collection and research.</a:t>
            </a:r>
          </a:p>
          <a:p>
            <a:pPr algn="just"/>
            <a:r>
              <a:rPr lang="en-US" sz="2000" dirty="0"/>
              <a:t>Making budget preparation consultative/participatory/inclusive and including CSOs and vulnerable/marginalised groups is a good practice.</a:t>
            </a:r>
          </a:p>
          <a:p>
            <a:pPr algn="just"/>
            <a:r>
              <a:rPr lang="en-US" sz="2000" dirty="0"/>
              <a:t>Build gender capacity within the Budget Steering Committee, technical, financial, M&amp;E staff in budget office, but also for women and men elected in representative bodies (council and committees)</a:t>
            </a:r>
          </a:p>
        </p:txBody>
      </p:sp>
    </p:spTree>
    <p:extLst>
      <p:ext uri="{BB962C8B-B14F-4D97-AF65-F5344CB8AC3E}">
        <p14:creationId xmlns:p14="http://schemas.microsoft.com/office/powerpoint/2010/main" val="18931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364E-27E7-4575-97CB-B7C95BD143A6}"/>
              </a:ext>
            </a:extLst>
          </p:cNvPr>
          <p:cNvSpPr>
            <a:spLocks noGrp="1"/>
          </p:cNvSpPr>
          <p:nvPr>
            <p:ph type="title"/>
          </p:nvPr>
        </p:nvSpPr>
        <p:spPr/>
        <p:txBody>
          <a:bodyPr/>
          <a:lstStyle/>
          <a:p>
            <a:r>
              <a:rPr lang="en-ZA" dirty="0"/>
              <a:t>To Councillors Specifically</a:t>
            </a:r>
          </a:p>
        </p:txBody>
      </p:sp>
      <p:sp>
        <p:nvSpPr>
          <p:cNvPr id="3" name="Content Placeholder 2">
            <a:extLst>
              <a:ext uri="{FF2B5EF4-FFF2-40B4-BE49-F238E27FC236}">
                <a16:creationId xmlns:a16="http://schemas.microsoft.com/office/drawing/2014/main" id="{8E709007-3ADD-461E-A7D8-6512C8B986BE}"/>
              </a:ext>
            </a:extLst>
          </p:cNvPr>
          <p:cNvSpPr>
            <a:spLocks noGrp="1"/>
          </p:cNvSpPr>
          <p:nvPr>
            <p:ph idx="1"/>
          </p:nvPr>
        </p:nvSpPr>
        <p:spPr>
          <a:xfrm>
            <a:off x="457200" y="1600202"/>
            <a:ext cx="8229600" cy="4983160"/>
          </a:xfrm>
        </p:spPr>
        <p:txBody>
          <a:bodyPr>
            <a:normAutofit/>
          </a:bodyPr>
          <a:lstStyle/>
          <a:p>
            <a:pPr algn="just"/>
            <a:r>
              <a:rPr lang="en-US" sz="1600" dirty="0"/>
              <a:t>Look at the policies of different departments to analyse how they increase or decrease inequalities between women and men and other vulnerable members of society</a:t>
            </a:r>
          </a:p>
          <a:p>
            <a:pPr algn="just"/>
            <a:r>
              <a:rPr lang="en-US" sz="1600" dirty="0"/>
              <a:t>Look at total revenue collection and who (based on gender, whether corporates or individuals) is contributing - as well as how regressive or unfair the overall rates/levy system might be. </a:t>
            </a:r>
          </a:p>
          <a:p>
            <a:pPr algn="just"/>
            <a:r>
              <a:rPr lang="en-US" sz="1600" dirty="0"/>
              <a:t>Look at whether the budget (revenue and spending) takes into account the way in which time is spent by men and women and others in households – which means that unpaid work gets included. The Budget should not make women spend more time looking for water! In Morocco municipalities facilitate/subsidise the construction of kindergarten centers as this helps women spend more time in the labour market and girl children to do more schoolwork. </a:t>
            </a:r>
          </a:p>
          <a:p>
            <a:pPr algn="just"/>
            <a:r>
              <a:rPr lang="en-US" sz="1600" dirty="0"/>
              <a:t>Ensure that government economic planning documents include gender specific analyses, and that the budget statement is gender sensitive. </a:t>
            </a:r>
          </a:p>
          <a:p>
            <a:pPr algn="just"/>
            <a:r>
              <a:rPr lang="en-US" sz="1600" dirty="0"/>
              <a:t>Political commitment and leadership at the highest level of government to making budgets work for gender justice.</a:t>
            </a:r>
          </a:p>
          <a:p>
            <a:pPr algn="just"/>
            <a:r>
              <a:rPr lang="en-US" sz="1600" dirty="0"/>
              <a:t>Ensure that there are gender champions within council and at every department.</a:t>
            </a:r>
          </a:p>
          <a:p>
            <a:pPr algn="just"/>
            <a:r>
              <a:rPr lang="en-US" sz="1600" dirty="0"/>
              <a:t>Ensure that key players, including Mayors, officials, Councilors and civil society have sufficient awareness and capacity to deliver GRB.</a:t>
            </a:r>
          </a:p>
          <a:p>
            <a:pPr algn="just"/>
            <a:r>
              <a:rPr lang="en-US" sz="1600" dirty="0"/>
              <a:t>Ensure that Gender-disaggregated statistics and other data are available.</a:t>
            </a:r>
          </a:p>
        </p:txBody>
      </p:sp>
    </p:spTree>
    <p:extLst>
      <p:ext uri="{BB962C8B-B14F-4D97-AF65-F5344CB8AC3E}">
        <p14:creationId xmlns:p14="http://schemas.microsoft.com/office/powerpoint/2010/main" val="384541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58B734-95B9-4738-83CB-E5F6BD2B9054}"/>
              </a:ext>
            </a:extLst>
          </p:cNvPr>
          <p:cNvSpPr>
            <a:spLocks noGrp="1"/>
          </p:cNvSpPr>
          <p:nvPr>
            <p:ph type="body" idx="1"/>
          </p:nvPr>
        </p:nvSpPr>
        <p:spPr/>
        <p:txBody>
          <a:bodyPr/>
          <a:lstStyle/>
          <a:p>
            <a:r>
              <a:rPr lang="en-ZA" dirty="0"/>
              <a:t>Thankyou</a:t>
            </a:r>
          </a:p>
        </p:txBody>
      </p:sp>
    </p:spTree>
    <p:extLst>
      <p:ext uri="{BB962C8B-B14F-4D97-AF65-F5344CB8AC3E}">
        <p14:creationId xmlns:p14="http://schemas.microsoft.com/office/powerpoint/2010/main" val="169585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p:nvPr/>
        </p:nvSpPr>
        <p:spPr>
          <a:xfrm>
            <a:off x="2699791" y="6237289"/>
            <a:ext cx="3744418"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i="1">
                <a:solidFill>
                  <a:srgbClr val="366C5B"/>
                </a:solidFill>
                <a:latin typeface="Times New Roman"/>
                <a:ea typeface="Times New Roman"/>
                <a:cs typeface="Times New Roman"/>
                <a:sym typeface="Times New Roman"/>
              </a:defRPr>
            </a:lvl1pPr>
          </a:lstStyle>
          <a:p>
            <a:pPr lvl="0">
              <a:defRPr sz="1800" i="0">
                <a:solidFill>
                  <a:srgbClr val="000000"/>
                </a:solidFill>
              </a:defRPr>
            </a:pPr>
            <a:r>
              <a:rPr sz="1100" i="1" dirty="0">
                <a:solidFill>
                  <a:srgbClr val="366C5B"/>
                </a:solidFill>
              </a:rPr>
              <a:t>FFC MTBPS Training for SCoA_September 2014</a:t>
            </a:r>
          </a:p>
        </p:txBody>
      </p:sp>
      <p:sp>
        <p:nvSpPr>
          <p:cNvPr id="336" name="Shape 336"/>
          <p:cNvSpPr/>
          <p:nvPr/>
        </p:nvSpPr>
        <p:spPr>
          <a:xfrm>
            <a:off x="2699791" y="6237289"/>
            <a:ext cx="3744418" cy="2379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i="1">
                <a:solidFill>
                  <a:srgbClr val="366C5B"/>
                </a:solidFill>
                <a:latin typeface="Times New Roman"/>
                <a:ea typeface="Times New Roman"/>
                <a:cs typeface="Times New Roman"/>
                <a:sym typeface="Times New Roman"/>
              </a:defRPr>
            </a:lvl1pPr>
          </a:lstStyle>
          <a:p>
            <a:pPr lvl="0">
              <a:defRPr sz="1800" i="0">
                <a:solidFill>
                  <a:srgbClr val="000000"/>
                </a:solidFill>
              </a:defRPr>
            </a:pPr>
            <a:r>
              <a:rPr sz="1100" i="1" dirty="0">
                <a:solidFill>
                  <a:srgbClr val="366C5B"/>
                </a:solidFill>
              </a:rPr>
              <a:t>Introduction to the Financial and Fiscal Commission 2014</a:t>
            </a:r>
          </a:p>
        </p:txBody>
      </p:sp>
      <p:sp>
        <p:nvSpPr>
          <p:cNvPr id="337" name="Shape 337"/>
          <p:cNvSpPr>
            <a:spLocks noGrp="1"/>
          </p:cNvSpPr>
          <p:nvPr>
            <p:ph type="title"/>
          </p:nvPr>
        </p:nvSpPr>
        <p:spPr>
          <a:xfrm>
            <a:off x="302940" y="359100"/>
            <a:ext cx="8538120" cy="852639"/>
          </a:xfrm>
          <a:prstGeom prst="rect">
            <a:avLst/>
          </a:prstGeom>
        </p:spPr>
        <p:txBody>
          <a:bodyPr>
            <a:normAutofit/>
          </a:bodyPr>
          <a:lstStyle/>
          <a:p>
            <a:pPr lvl="0">
              <a:defRPr sz="1800" cap="none">
                <a:solidFill>
                  <a:srgbClr val="000000"/>
                </a:solidFill>
                <a:effectLst/>
              </a:defRPr>
            </a:pPr>
            <a:r>
              <a:rPr sz="3600" cap="small" dirty="0">
                <a:solidFill>
                  <a:srgbClr val="3B7150"/>
                </a:solidFill>
              </a:rPr>
              <a:t>FFC’s Website: www.ffc.co.za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40" y="1340768"/>
            <a:ext cx="8538120" cy="5256584"/>
          </a:xfrm>
          <a:prstGeom prst="rect">
            <a:avLst/>
          </a:prstGeom>
        </p:spPr>
      </p:pic>
      <p:sp>
        <p:nvSpPr>
          <p:cNvPr id="4" name="Slide Number Placeholder 3"/>
          <p:cNvSpPr>
            <a:spLocks noGrp="1"/>
          </p:cNvSpPr>
          <p:nvPr>
            <p:ph type="sldNum" sz="quarter" idx="10"/>
          </p:nvPr>
        </p:nvSpPr>
        <p:spPr>
          <a:xfrm>
            <a:off x="6553200" y="6237288"/>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3B7150"/>
                </a:solidFill>
                <a:latin typeface="Times New Roman" pitchFamily="18" charset="0"/>
                <a:ea typeface="+mn-ea"/>
                <a:cs typeface="Times New Roman" pitchFamily="18"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1102E04-C8CA-4535-B9A8-E00E6E7F4501}" type="slidenum">
              <a:rPr lang="en-ZA" smtClean="0"/>
              <a:pPr>
                <a:defRPr/>
              </a:pPr>
              <a:t>19</a:t>
            </a:fld>
            <a:endParaRPr lang="en-ZA" dirty="0"/>
          </a:p>
        </p:txBody>
      </p:sp>
    </p:spTree>
    <p:extLst>
      <p:ext uri="{BB962C8B-B14F-4D97-AF65-F5344CB8AC3E}">
        <p14:creationId xmlns:p14="http://schemas.microsoft.com/office/powerpoint/2010/main" val="288022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36FB-5CF1-47D9-8086-CA7C9DFE6074}"/>
              </a:ext>
            </a:extLst>
          </p:cNvPr>
          <p:cNvSpPr>
            <a:spLocks noGrp="1"/>
          </p:cNvSpPr>
          <p:nvPr>
            <p:ph type="title"/>
          </p:nvPr>
        </p:nvSpPr>
        <p:spPr/>
        <p:txBody>
          <a:bodyPr>
            <a:normAutofit/>
          </a:bodyPr>
          <a:lstStyle/>
          <a:p>
            <a:r>
              <a:rPr lang="en-ZA" dirty="0"/>
              <a:t>Presentation outline</a:t>
            </a:r>
            <a:br>
              <a:rPr lang="en-ZA" dirty="0"/>
            </a:br>
            <a:endParaRPr lang="en-ZA" dirty="0"/>
          </a:p>
        </p:txBody>
      </p:sp>
      <p:sp>
        <p:nvSpPr>
          <p:cNvPr id="3" name="Content Placeholder 2">
            <a:extLst>
              <a:ext uri="{FF2B5EF4-FFF2-40B4-BE49-F238E27FC236}">
                <a16:creationId xmlns:a16="http://schemas.microsoft.com/office/drawing/2014/main" id="{276BD070-160B-4C3D-A8D3-66DA790B661F}"/>
              </a:ext>
            </a:extLst>
          </p:cNvPr>
          <p:cNvSpPr>
            <a:spLocks noGrp="1"/>
          </p:cNvSpPr>
          <p:nvPr>
            <p:ph idx="1"/>
          </p:nvPr>
        </p:nvSpPr>
        <p:spPr>
          <a:xfrm>
            <a:off x="265471" y="1533832"/>
            <a:ext cx="8642555" cy="4935794"/>
          </a:xfrm>
        </p:spPr>
        <p:txBody>
          <a:bodyPr>
            <a:normAutofit/>
          </a:bodyPr>
          <a:lstStyle/>
          <a:p>
            <a:r>
              <a:rPr lang="en-US" sz="2400" dirty="0"/>
              <a:t>Role and function of the FFC</a:t>
            </a:r>
          </a:p>
          <a:p>
            <a:r>
              <a:rPr lang="en-US" sz="2400" dirty="0"/>
              <a:t>What is gender budgeting?</a:t>
            </a:r>
          </a:p>
          <a:p>
            <a:r>
              <a:rPr lang="en-US" sz="2400" dirty="0"/>
              <a:t>Why GRB is important?</a:t>
            </a:r>
          </a:p>
          <a:p>
            <a:r>
              <a:rPr lang="en-US" sz="2400" dirty="0"/>
              <a:t>What are key aspects of GRB?</a:t>
            </a:r>
          </a:p>
          <a:p>
            <a:r>
              <a:rPr lang="en-US" sz="2400" dirty="0"/>
              <a:t>Harry Gwala District Municipality (HG DM) Budget and GRB-A critique</a:t>
            </a:r>
          </a:p>
          <a:p>
            <a:r>
              <a:rPr lang="en-US" sz="2400" dirty="0"/>
              <a:t>Recommendations</a:t>
            </a:r>
          </a:p>
          <a:p>
            <a:pPr marL="0" indent="0" algn="just">
              <a:buNone/>
            </a:pPr>
            <a:endParaRPr lang="en-US" sz="2400" dirty="0"/>
          </a:p>
        </p:txBody>
      </p:sp>
    </p:spTree>
    <p:extLst>
      <p:ext uri="{BB962C8B-B14F-4D97-AF65-F5344CB8AC3E}">
        <p14:creationId xmlns:p14="http://schemas.microsoft.com/office/powerpoint/2010/main" val="39323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effectLst/>
              </a:rPr>
              <a:t>Role and Function of the FFC</a:t>
            </a:r>
          </a:p>
        </p:txBody>
      </p:sp>
      <p:sp>
        <p:nvSpPr>
          <p:cNvPr id="3" name="Content Placeholder 2"/>
          <p:cNvSpPr>
            <a:spLocks noGrp="1"/>
          </p:cNvSpPr>
          <p:nvPr>
            <p:ph idx="1"/>
          </p:nvPr>
        </p:nvSpPr>
        <p:spPr>
          <a:xfrm>
            <a:off x="287524" y="1600200"/>
            <a:ext cx="8568952" cy="5002213"/>
          </a:xfrm>
        </p:spPr>
        <p:txBody>
          <a:bodyPr/>
          <a:lstStyle/>
          <a:p>
            <a:pPr>
              <a:lnSpc>
                <a:spcPct val="90000"/>
              </a:lnSpc>
            </a:pPr>
            <a:r>
              <a:rPr lang="en-ZA" sz="2000" dirty="0">
                <a:solidFill>
                  <a:srgbClr val="191919"/>
                </a:solidFill>
              </a:rPr>
              <a:t>The Financial and Fiscal Commission (FFC)</a:t>
            </a:r>
          </a:p>
          <a:p>
            <a:pPr lvl="1">
              <a:lnSpc>
                <a:spcPct val="90000"/>
              </a:lnSpc>
            </a:pPr>
            <a:r>
              <a:rPr lang="en-ZA" sz="1800" dirty="0"/>
              <a:t>Is an independent, permanent, statutory institution established in terms of Section 220 of the Constitution</a:t>
            </a:r>
          </a:p>
          <a:p>
            <a:pPr lvl="1">
              <a:lnSpc>
                <a:spcPct val="90000"/>
              </a:lnSpc>
            </a:pPr>
            <a:r>
              <a:rPr lang="en-ZA" sz="1800" dirty="0"/>
              <a:t>Must function in terms of the FFC Act</a:t>
            </a:r>
          </a:p>
          <a:p>
            <a:pPr>
              <a:lnSpc>
                <a:spcPct val="90000"/>
              </a:lnSpc>
            </a:pPr>
            <a:r>
              <a:rPr lang="en-ZA" sz="2000" dirty="0">
                <a:solidFill>
                  <a:srgbClr val="191919"/>
                </a:solidFill>
              </a:rPr>
              <a:t>Mandate of Commission </a:t>
            </a:r>
          </a:p>
          <a:p>
            <a:pPr lvl="1">
              <a:lnSpc>
                <a:spcPct val="90000"/>
              </a:lnSpc>
            </a:pPr>
            <a:r>
              <a:rPr lang="en-ZA" sz="1800" dirty="0"/>
              <a:t>To make recommendations, envisaged in Chapter 13 of the Constitution or in national legislation to Parliament, Provincial Legislatures, and any other organ of state determined by national legislation</a:t>
            </a:r>
          </a:p>
          <a:p>
            <a:pPr>
              <a:lnSpc>
                <a:spcPct val="90000"/>
              </a:lnSpc>
            </a:pPr>
            <a:r>
              <a:rPr lang="en-US" sz="2000" dirty="0">
                <a:solidFill>
                  <a:srgbClr val="191919"/>
                </a:solidFill>
              </a:rPr>
              <a:t>The Commission’s focus is primarily on the equitable division of nationally collected revenue among the three spheres of government and any other financial and fiscal matters</a:t>
            </a:r>
          </a:p>
          <a:p>
            <a:pPr lvl="1">
              <a:lnSpc>
                <a:spcPct val="90000"/>
              </a:lnSpc>
            </a:pPr>
            <a:r>
              <a:rPr lang="en-US" sz="1800" dirty="0"/>
              <a:t>Legislative provisions or executive decisions that affect either provincial or local government from a financial and/or fiscal perspective</a:t>
            </a:r>
          </a:p>
          <a:p>
            <a:pPr lvl="1">
              <a:lnSpc>
                <a:spcPct val="90000"/>
              </a:lnSpc>
            </a:pPr>
            <a:r>
              <a:rPr lang="en-US" sz="1800" dirty="0"/>
              <a:t>Includes regulations associated with legislation that may amend or extend such legislation</a:t>
            </a:r>
          </a:p>
          <a:p>
            <a:pPr lvl="1">
              <a:lnSpc>
                <a:spcPct val="90000"/>
              </a:lnSpc>
            </a:pPr>
            <a:r>
              <a:rPr lang="en-US" sz="1800" dirty="0"/>
              <a:t>Commission must be consulted in terms of the FFC Act</a:t>
            </a:r>
          </a:p>
          <a:p>
            <a:endParaRPr lang="en-ZA" sz="1800" dirty="0"/>
          </a:p>
        </p:txBody>
      </p:sp>
      <p:sp>
        <p:nvSpPr>
          <p:cNvPr id="4" name="Slide Number Placeholder 3"/>
          <p:cNvSpPr>
            <a:spLocks noGrp="1"/>
          </p:cNvSpPr>
          <p:nvPr>
            <p:ph type="sldNum" sz="quarter" idx="10"/>
          </p:nvPr>
        </p:nvSpPr>
        <p:spPr>
          <a:xfrm>
            <a:off x="6553200" y="6237288"/>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3B7150"/>
                </a:solidFill>
                <a:latin typeface="Times New Roman" pitchFamily="18" charset="0"/>
                <a:ea typeface="+mn-ea"/>
                <a:cs typeface="Times New Roman" pitchFamily="18"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1102E04-C8CA-4535-B9A8-E00E6E7F4501}" type="slidenum">
              <a:rPr lang="en-ZA" smtClean="0"/>
              <a:pPr>
                <a:defRPr/>
              </a:pPr>
              <a:t>3</a:t>
            </a:fld>
            <a:endParaRPr lang="en-ZA" dirty="0"/>
          </a:p>
        </p:txBody>
      </p:sp>
    </p:spTree>
    <p:extLst>
      <p:ext uri="{BB962C8B-B14F-4D97-AF65-F5344CB8AC3E}">
        <p14:creationId xmlns:p14="http://schemas.microsoft.com/office/powerpoint/2010/main" val="372447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046A-03C0-455E-B676-48B601426D30}"/>
              </a:ext>
            </a:extLst>
          </p:cNvPr>
          <p:cNvSpPr>
            <a:spLocks noGrp="1"/>
          </p:cNvSpPr>
          <p:nvPr>
            <p:ph type="title"/>
          </p:nvPr>
        </p:nvSpPr>
        <p:spPr/>
        <p:txBody>
          <a:bodyPr/>
          <a:lstStyle/>
          <a:p>
            <a:r>
              <a:rPr lang="en-US" dirty="0"/>
              <a:t>What is gender budgeting?</a:t>
            </a:r>
            <a:br>
              <a:rPr lang="en-US" dirty="0"/>
            </a:br>
            <a:endParaRPr lang="en-ZA" dirty="0"/>
          </a:p>
        </p:txBody>
      </p:sp>
      <p:sp>
        <p:nvSpPr>
          <p:cNvPr id="4" name="Content Placeholder 3">
            <a:extLst>
              <a:ext uri="{FF2B5EF4-FFF2-40B4-BE49-F238E27FC236}">
                <a16:creationId xmlns:a16="http://schemas.microsoft.com/office/drawing/2014/main" id="{F568DFB3-972D-4C95-B353-73A7FD1FF8B1}"/>
              </a:ext>
            </a:extLst>
          </p:cNvPr>
          <p:cNvSpPr>
            <a:spLocks noGrp="1"/>
          </p:cNvSpPr>
          <p:nvPr>
            <p:ph idx="1"/>
          </p:nvPr>
        </p:nvSpPr>
        <p:spPr>
          <a:xfrm>
            <a:off x="167148" y="1560896"/>
            <a:ext cx="8839200" cy="4783343"/>
          </a:xfrm>
        </p:spPr>
        <p:txBody>
          <a:bodyPr>
            <a:normAutofit fontScale="92500" lnSpcReduction="10000"/>
          </a:bodyPr>
          <a:lstStyle/>
          <a:p>
            <a:pPr algn="just"/>
            <a:r>
              <a:rPr lang="en-US" sz="1800" dirty="0"/>
              <a:t>Gender equality is a fundamental human right. This principle is found in the Constitution -Bill of Rights. Its fundamental also for achieving SDG 2030, AU Agenda 263, SADC protocols, ILO conventions (non-discrimination, equal pay) which South Africa has ratified, and reaffirmed in the NDP and the Employment Equity Act</a:t>
            </a:r>
          </a:p>
          <a:p>
            <a:pPr algn="just"/>
            <a:r>
              <a:rPr lang="en-US" sz="1800" dirty="0"/>
              <a:t>Despite these commitments, unacceptable gender inequalities remain in South Africa. These gender commitments should be translated into fiscal commitments at local level. </a:t>
            </a:r>
          </a:p>
          <a:p>
            <a:pPr algn="just"/>
            <a:r>
              <a:rPr lang="en-GB" sz="1800" dirty="0"/>
              <a:t>The </a:t>
            </a:r>
            <a:r>
              <a:rPr lang="en-US" sz="1800" b="1" dirty="0"/>
              <a:t>budget</a:t>
            </a:r>
            <a:r>
              <a:rPr lang="en-US" sz="1800" dirty="0"/>
              <a:t> is one of the essential tools to achieve gender equality and gender equity. This use of the budget to achieve gender equality/equity is called Gender Responsive Budgeting (GRB). It is preceded by planning and followed by implementation, monitoring and evaluation.</a:t>
            </a:r>
          </a:p>
          <a:p>
            <a:pPr algn="just"/>
            <a:r>
              <a:rPr lang="en-US" sz="1800" dirty="0"/>
              <a:t>GRB is about deliberately making the Intergovernmental fiscal relation system sensitive/responsive to the needs of women and contributing to moving women out of poverty</a:t>
            </a:r>
          </a:p>
          <a:p>
            <a:pPr lvl="1" algn="just"/>
            <a:r>
              <a:rPr lang="en-GB" sz="1800" dirty="0"/>
              <a:t>It is about gender-sensitive resource allocation</a:t>
            </a:r>
          </a:p>
          <a:p>
            <a:pPr lvl="1" algn="just"/>
            <a:r>
              <a:rPr lang="en-GB" sz="1800" dirty="0"/>
              <a:t>Integrating a clear gender perspective within the overall context of the budget process</a:t>
            </a:r>
          </a:p>
          <a:p>
            <a:pPr lvl="1" algn="just"/>
            <a:r>
              <a:rPr lang="en-GB" sz="1800" dirty="0"/>
              <a:t>Understanding the implications of fiscal decisions on gender </a:t>
            </a:r>
          </a:p>
          <a:p>
            <a:pPr lvl="1" algn="just"/>
            <a:r>
              <a:rPr lang="en-GB" sz="1800" dirty="0"/>
              <a:t>Budget prioritization based on needs of men and women- ensuring inclusivity</a:t>
            </a:r>
          </a:p>
          <a:p>
            <a:pPr lvl="1" algn="just"/>
            <a:r>
              <a:rPr lang="en-GB" sz="1800" dirty="0"/>
              <a:t>Gender budgeting is an innovative strategy for achieving gender equality</a:t>
            </a:r>
          </a:p>
          <a:p>
            <a:pPr algn="just"/>
            <a:r>
              <a:rPr lang="en-GB" sz="1800" dirty="0"/>
              <a:t>It is NOT a new budget or separate budget for women but rather the integration of gender approaches into all stages of the budget cycle (mainstreaming)</a:t>
            </a:r>
          </a:p>
        </p:txBody>
      </p:sp>
    </p:spTree>
    <p:extLst>
      <p:ext uri="{BB962C8B-B14F-4D97-AF65-F5344CB8AC3E}">
        <p14:creationId xmlns:p14="http://schemas.microsoft.com/office/powerpoint/2010/main" val="417586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3BFF-5149-409C-92B3-A0AD3068816F}"/>
              </a:ext>
            </a:extLst>
          </p:cNvPr>
          <p:cNvSpPr>
            <a:spLocks noGrp="1"/>
          </p:cNvSpPr>
          <p:nvPr>
            <p:ph type="title"/>
          </p:nvPr>
        </p:nvSpPr>
        <p:spPr/>
        <p:txBody>
          <a:bodyPr/>
          <a:lstStyle/>
          <a:p>
            <a:r>
              <a:rPr lang="en-US" dirty="0"/>
              <a:t>Why GRB is important?</a:t>
            </a:r>
            <a:br>
              <a:rPr lang="en-US" dirty="0"/>
            </a:br>
            <a:endParaRPr lang="en-ZA" dirty="0"/>
          </a:p>
        </p:txBody>
      </p:sp>
      <p:pic>
        <p:nvPicPr>
          <p:cNvPr id="5" name="Content Placeholder 4">
            <a:extLst>
              <a:ext uri="{FF2B5EF4-FFF2-40B4-BE49-F238E27FC236}">
                <a16:creationId xmlns:a16="http://schemas.microsoft.com/office/drawing/2014/main" id="{B809E4A0-FA52-4607-8682-97438B8B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1857" y="3785418"/>
            <a:ext cx="6123039" cy="2797943"/>
          </a:xfrm>
          <a:ln w="28575">
            <a:solidFill>
              <a:srgbClr val="FF0000"/>
            </a:solidFill>
          </a:ln>
        </p:spPr>
      </p:pic>
      <p:pic>
        <p:nvPicPr>
          <p:cNvPr id="7" name="Picture 6">
            <a:extLst>
              <a:ext uri="{FF2B5EF4-FFF2-40B4-BE49-F238E27FC236}">
                <a16:creationId xmlns:a16="http://schemas.microsoft.com/office/drawing/2014/main" id="{24008BD0-E119-4CA1-A323-D49383855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03" y="1504334"/>
            <a:ext cx="6280355" cy="2281083"/>
          </a:xfrm>
          <a:prstGeom prst="rect">
            <a:avLst/>
          </a:prstGeom>
          <a:ln w="28575">
            <a:solidFill>
              <a:srgbClr val="FF0000"/>
            </a:solidFill>
          </a:ln>
        </p:spPr>
      </p:pic>
      <p:sp>
        <p:nvSpPr>
          <p:cNvPr id="8" name="Speech Bubble: Oval 7">
            <a:extLst>
              <a:ext uri="{FF2B5EF4-FFF2-40B4-BE49-F238E27FC236}">
                <a16:creationId xmlns:a16="http://schemas.microsoft.com/office/drawing/2014/main" id="{FF78F49E-D289-4153-A6B8-4048ECD79A91}"/>
              </a:ext>
            </a:extLst>
          </p:cNvPr>
          <p:cNvSpPr/>
          <p:nvPr/>
        </p:nvSpPr>
        <p:spPr>
          <a:xfrm>
            <a:off x="199103" y="5184389"/>
            <a:ext cx="2534265" cy="1442885"/>
          </a:xfrm>
          <a:prstGeom prst="wedgeEllipseCallout">
            <a:avLst>
              <a:gd name="adj1" fmla="val -1928"/>
              <a:gd name="adj2" fmla="val -149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latin typeface="Times New Roman" panose="02020603050405020304" pitchFamily="18" charset="0"/>
                <a:cs typeface="Times New Roman" panose="02020603050405020304" pitchFamily="18" charset="0"/>
              </a:rPr>
              <a:t>The struggles and obstacles to  women reaching their goals</a:t>
            </a:r>
          </a:p>
        </p:txBody>
      </p:sp>
      <p:sp>
        <p:nvSpPr>
          <p:cNvPr id="11" name="Rectangle 10">
            <a:extLst>
              <a:ext uri="{FF2B5EF4-FFF2-40B4-BE49-F238E27FC236}">
                <a16:creationId xmlns:a16="http://schemas.microsoft.com/office/drawing/2014/main" id="{C97080A0-E0E8-4DBD-BED8-E40D317E6778}"/>
              </a:ext>
            </a:extLst>
          </p:cNvPr>
          <p:cNvSpPr/>
          <p:nvPr/>
        </p:nvSpPr>
        <p:spPr>
          <a:xfrm>
            <a:off x="6764594" y="1504335"/>
            <a:ext cx="2180302" cy="210410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latin typeface="Times New Roman" panose="02020603050405020304" pitchFamily="18" charset="0"/>
                <a:cs typeface="Times New Roman" panose="02020603050405020304" pitchFamily="18" charset="0"/>
              </a:rPr>
              <a:t>What gender responsive budgeting can do? (One of the blocks</a:t>
            </a:r>
          </a:p>
        </p:txBody>
      </p:sp>
      <p:sp>
        <p:nvSpPr>
          <p:cNvPr id="23" name="Arrow: U-Turn 22">
            <a:extLst>
              <a:ext uri="{FF2B5EF4-FFF2-40B4-BE49-F238E27FC236}">
                <a16:creationId xmlns:a16="http://schemas.microsoft.com/office/drawing/2014/main" id="{06A03E8D-971D-413A-8505-3B275AF1E905}"/>
              </a:ext>
            </a:extLst>
          </p:cNvPr>
          <p:cNvSpPr/>
          <p:nvPr/>
        </p:nvSpPr>
        <p:spPr>
          <a:xfrm rot="5400000">
            <a:off x="6188177" y="4439268"/>
            <a:ext cx="2871019" cy="462116"/>
          </a:xfrm>
          <a:prstGeom prst="uturnArrow">
            <a:avLst>
              <a:gd name="adj1" fmla="val 25000"/>
              <a:gd name="adj2" fmla="val 25000"/>
              <a:gd name="adj3" fmla="val 25000"/>
              <a:gd name="adj4" fmla="val 43749"/>
              <a:gd name="adj5" fmla="val 7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cxnSp>
        <p:nvCxnSpPr>
          <p:cNvPr id="26" name="Straight Arrow Connector 25">
            <a:extLst>
              <a:ext uri="{FF2B5EF4-FFF2-40B4-BE49-F238E27FC236}">
                <a16:creationId xmlns:a16="http://schemas.microsoft.com/office/drawing/2014/main" id="{107C7530-1D36-4CD4-9956-F1167F9DC2F4}"/>
              </a:ext>
            </a:extLst>
          </p:cNvPr>
          <p:cNvCxnSpPr>
            <a:cxnSpLocks/>
          </p:cNvCxnSpPr>
          <p:nvPr/>
        </p:nvCxnSpPr>
        <p:spPr>
          <a:xfrm flipH="1">
            <a:off x="5367799" y="3376150"/>
            <a:ext cx="2486946" cy="99674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6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5E88-E2D7-4002-B212-F53ED9473ADC}"/>
              </a:ext>
            </a:extLst>
          </p:cNvPr>
          <p:cNvSpPr>
            <a:spLocks noGrp="1"/>
          </p:cNvSpPr>
          <p:nvPr>
            <p:ph type="title"/>
          </p:nvPr>
        </p:nvSpPr>
        <p:spPr/>
        <p:txBody>
          <a:bodyPr/>
          <a:lstStyle/>
          <a:p>
            <a:r>
              <a:rPr lang="en-US" dirty="0"/>
              <a:t>Why GRB is important?</a:t>
            </a:r>
            <a:br>
              <a:rPr lang="en-US" dirty="0"/>
            </a:br>
            <a:endParaRPr lang="en-ZA" dirty="0"/>
          </a:p>
        </p:txBody>
      </p:sp>
      <p:sp>
        <p:nvSpPr>
          <p:cNvPr id="3" name="Content Placeholder 2">
            <a:extLst>
              <a:ext uri="{FF2B5EF4-FFF2-40B4-BE49-F238E27FC236}">
                <a16:creationId xmlns:a16="http://schemas.microsoft.com/office/drawing/2014/main" id="{AE7D11CD-A8D5-4184-A106-E86657774284}"/>
              </a:ext>
            </a:extLst>
          </p:cNvPr>
          <p:cNvSpPr>
            <a:spLocks noGrp="1"/>
          </p:cNvSpPr>
          <p:nvPr>
            <p:ph idx="1"/>
          </p:nvPr>
        </p:nvSpPr>
        <p:spPr/>
        <p:txBody>
          <a:bodyPr>
            <a:normAutofit fontScale="70000" lnSpcReduction="20000"/>
          </a:bodyPr>
          <a:lstStyle/>
          <a:p>
            <a:pPr algn="just"/>
            <a:r>
              <a:rPr lang="en-US" dirty="0"/>
              <a:t>In the SA context poverty, inequality and unemployment, are largely gendered. 52% of females are poor and 74,8% of female-headed households in rural areas are poor. </a:t>
            </a:r>
          </a:p>
          <a:p>
            <a:pPr algn="just"/>
            <a:r>
              <a:rPr lang="en-US" dirty="0"/>
              <a:t>Women, despite being the majority in rural South Africa, own only 13% of farms and agricultural land, while men own 71%. </a:t>
            </a:r>
          </a:p>
          <a:p>
            <a:pPr algn="just"/>
            <a:r>
              <a:rPr lang="en-US" dirty="0"/>
              <a:t>Additionally, we must consider that when income is placed in the hands of women, research shows that they spend 70% of it on the family. As opposed to men, who spend only 30% of their income on families.</a:t>
            </a:r>
          </a:p>
          <a:p>
            <a:pPr algn="just"/>
            <a:r>
              <a:rPr lang="en-US" dirty="0"/>
              <a:t>Objective of building resilient, vibrant, sustainable communities can best be met by empowering women.</a:t>
            </a:r>
          </a:p>
          <a:p>
            <a:pPr algn="just"/>
            <a:r>
              <a:rPr lang="en-US" dirty="0"/>
              <a:t>Empowering women through the budget is not only the right thing to do, but we cannot win on anything if “half team is not playing”.</a:t>
            </a:r>
          </a:p>
          <a:p>
            <a:pPr algn="just"/>
            <a:r>
              <a:rPr lang="en-US" dirty="0"/>
              <a:t>Gender non-sensitive budgets are inefficient and do not accord with the principles of equality enshrined in the Constitution. </a:t>
            </a:r>
          </a:p>
          <a:p>
            <a:pPr algn="just"/>
            <a:r>
              <a:rPr lang="en-US" dirty="0"/>
              <a:t>A successful IGFR system is one that is sensitive to the needs of women and contributes to empowering women and moving them out of poverty.</a:t>
            </a:r>
          </a:p>
        </p:txBody>
      </p:sp>
    </p:spTree>
    <p:extLst>
      <p:ext uri="{BB962C8B-B14F-4D97-AF65-F5344CB8AC3E}">
        <p14:creationId xmlns:p14="http://schemas.microsoft.com/office/powerpoint/2010/main" val="328641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A200-DF4B-40AC-A369-87AC74BFAF5F}"/>
              </a:ext>
            </a:extLst>
          </p:cNvPr>
          <p:cNvSpPr>
            <a:spLocks noGrp="1"/>
          </p:cNvSpPr>
          <p:nvPr>
            <p:ph type="title"/>
          </p:nvPr>
        </p:nvSpPr>
        <p:spPr/>
        <p:txBody>
          <a:bodyPr/>
          <a:lstStyle/>
          <a:p>
            <a:r>
              <a:rPr lang="en-ZA" dirty="0"/>
              <a:t>Highlights of FFC Research on GRB: A Reminder</a:t>
            </a:r>
          </a:p>
        </p:txBody>
      </p:sp>
      <p:sp>
        <p:nvSpPr>
          <p:cNvPr id="3" name="Content Placeholder 2">
            <a:extLst>
              <a:ext uri="{FF2B5EF4-FFF2-40B4-BE49-F238E27FC236}">
                <a16:creationId xmlns:a16="http://schemas.microsoft.com/office/drawing/2014/main" id="{BF1E7CBD-DC32-4569-BD05-0A9D67DD9295}"/>
              </a:ext>
            </a:extLst>
          </p:cNvPr>
          <p:cNvSpPr>
            <a:spLocks noGrp="1"/>
          </p:cNvSpPr>
          <p:nvPr>
            <p:ph idx="1"/>
          </p:nvPr>
        </p:nvSpPr>
        <p:spPr>
          <a:xfrm>
            <a:off x="457200" y="1593130"/>
            <a:ext cx="8229600" cy="4990232"/>
          </a:xfrm>
        </p:spPr>
        <p:txBody>
          <a:bodyPr>
            <a:normAutofit/>
          </a:bodyPr>
          <a:lstStyle/>
          <a:p>
            <a:pPr marL="0" indent="0" algn="just">
              <a:buNone/>
            </a:pPr>
            <a:r>
              <a:rPr lang="en-GB" sz="1800" b="1" dirty="0"/>
              <a:t>Findings</a:t>
            </a:r>
            <a:endParaRPr lang="en-ZA" sz="1800" b="1" dirty="0"/>
          </a:p>
          <a:p>
            <a:pPr algn="just"/>
            <a:r>
              <a:rPr lang="en-ZA" sz="1600" dirty="0"/>
              <a:t>L</a:t>
            </a:r>
            <a:r>
              <a:rPr lang="en-US" sz="1600" dirty="0"/>
              <a:t>ack of Gender Mainstreaming and Women Empowerment as an approach</a:t>
            </a:r>
          </a:p>
          <a:p>
            <a:pPr algn="just"/>
            <a:r>
              <a:rPr lang="en-US" sz="1600" dirty="0"/>
              <a:t>Lack of gender disaggregated data</a:t>
            </a:r>
            <a:endParaRPr lang="en-ZA" sz="1600" dirty="0"/>
          </a:p>
          <a:p>
            <a:pPr algn="just"/>
            <a:r>
              <a:rPr lang="en-US" sz="1600" dirty="0"/>
              <a:t>Equity versus mainstreaming for gender equality: More about the numbers</a:t>
            </a:r>
            <a:endParaRPr lang="en-ZA" sz="1600" dirty="0"/>
          </a:p>
          <a:p>
            <a:pPr algn="just"/>
            <a:r>
              <a:rPr lang="en-US" sz="1600" dirty="0"/>
              <a:t>Weak translation of gender equality commitments into fiscal commitments: IDPs show little evidence of the way the IDP planning processes and budget offices have budgeted for gender mainstreaming</a:t>
            </a:r>
          </a:p>
          <a:p>
            <a:pPr lvl="0" algn="just"/>
            <a:r>
              <a:rPr lang="en-ZA" sz="1600" dirty="0"/>
              <a:t>Gender discourse is events driven</a:t>
            </a:r>
          </a:p>
          <a:p>
            <a:pPr lvl="0" algn="just"/>
            <a:r>
              <a:rPr lang="en-ZA" sz="1600" dirty="0"/>
              <a:t>Lack of gender budgeting training and capacity building of decision makers</a:t>
            </a:r>
          </a:p>
          <a:p>
            <a:pPr lvl="0" algn="just"/>
            <a:r>
              <a:rPr lang="en-ZA" sz="1600" dirty="0"/>
              <a:t>Poor Institutionalising of gender responsive budgeting</a:t>
            </a:r>
          </a:p>
          <a:p>
            <a:pPr lvl="0" algn="just"/>
            <a:r>
              <a:rPr lang="en-ZA" sz="1600" dirty="0"/>
              <a:t>Absence of analysis of the gender impact of existing revenues and expenditures</a:t>
            </a:r>
          </a:p>
          <a:p>
            <a:pPr lvl="0" algn="just"/>
            <a:r>
              <a:rPr lang="en-ZA" sz="1600" dirty="0"/>
              <a:t>Absence of an approved gender policy across all municipalities</a:t>
            </a:r>
          </a:p>
          <a:p>
            <a:pPr lvl="0" algn="just"/>
            <a:r>
              <a:rPr lang="en-ZA" sz="1600" dirty="0"/>
              <a:t>Absence of a municipal gender mainstreaming strategy</a:t>
            </a:r>
          </a:p>
          <a:p>
            <a:pPr lvl="0" algn="just"/>
            <a:r>
              <a:rPr lang="en-ZA" sz="1600" dirty="0"/>
              <a:t>Personnel in management (who make decisions) and budget officers (who track expenditure) have limited knowledge of gender mainstreaming</a:t>
            </a:r>
          </a:p>
          <a:p>
            <a:pPr lvl="0" algn="just"/>
            <a:r>
              <a:rPr lang="en-ZA" sz="1600" dirty="0"/>
              <a:t>Gender equality indicators and the collection of gender disaggregated information is limited</a:t>
            </a:r>
          </a:p>
          <a:p>
            <a:pPr lvl="0">
              <a:buFont typeface="Wingdings" panose="05000000000000000000" pitchFamily="2" charset="2"/>
              <a:buChar char="Ø"/>
            </a:pPr>
            <a:endParaRPr lang="en-ZA" sz="1600" dirty="0"/>
          </a:p>
          <a:p>
            <a:pPr>
              <a:buFont typeface="Wingdings" panose="05000000000000000000" pitchFamily="2" charset="2"/>
              <a:buChar char="Ø"/>
            </a:pPr>
            <a:endParaRPr lang="en-ZA" sz="1600" dirty="0"/>
          </a:p>
          <a:p>
            <a:endParaRPr lang="en-ZA" sz="1600" dirty="0"/>
          </a:p>
        </p:txBody>
      </p:sp>
    </p:spTree>
    <p:extLst>
      <p:ext uri="{BB962C8B-B14F-4D97-AF65-F5344CB8AC3E}">
        <p14:creationId xmlns:p14="http://schemas.microsoft.com/office/powerpoint/2010/main" val="106251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E504-E065-4735-B315-87DA28D97938}"/>
              </a:ext>
            </a:extLst>
          </p:cNvPr>
          <p:cNvSpPr>
            <a:spLocks noGrp="1"/>
          </p:cNvSpPr>
          <p:nvPr>
            <p:ph type="title"/>
          </p:nvPr>
        </p:nvSpPr>
        <p:spPr/>
        <p:txBody>
          <a:bodyPr/>
          <a:lstStyle/>
          <a:p>
            <a:r>
              <a:rPr lang="en-ZA" dirty="0"/>
              <a:t>Highlights of FFC Research</a:t>
            </a:r>
          </a:p>
        </p:txBody>
      </p:sp>
      <p:sp>
        <p:nvSpPr>
          <p:cNvPr id="3" name="Content Placeholder 2">
            <a:extLst>
              <a:ext uri="{FF2B5EF4-FFF2-40B4-BE49-F238E27FC236}">
                <a16:creationId xmlns:a16="http://schemas.microsoft.com/office/drawing/2014/main" id="{2DC4568F-4F30-4AB8-8A11-79E3BDBDADED}"/>
              </a:ext>
            </a:extLst>
          </p:cNvPr>
          <p:cNvSpPr>
            <a:spLocks noGrp="1"/>
          </p:cNvSpPr>
          <p:nvPr>
            <p:ph idx="1"/>
          </p:nvPr>
        </p:nvSpPr>
        <p:spPr>
          <a:xfrm>
            <a:off x="226143" y="1600202"/>
            <a:ext cx="8711380" cy="4983160"/>
          </a:xfrm>
        </p:spPr>
        <p:txBody>
          <a:bodyPr>
            <a:normAutofit fontScale="70000" lnSpcReduction="20000"/>
          </a:bodyPr>
          <a:lstStyle/>
          <a:p>
            <a:pPr marL="0" lvl="0" indent="0">
              <a:buNone/>
            </a:pPr>
            <a:r>
              <a:rPr lang="en-ZA" sz="2600" b="1" dirty="0"/>
              <a:t>Recommendations</a:t>
            </a:r>
          </a:p>
          <a:p>
            <a:pPr marL="0" indent="0" algn="just">
              <a:lnSpc>
                <a:spcPct val="100000"/>
              </a:lnSpc>
              <a:buNone/>
            </a:pPr>
            <a:r>
              <a:rPr lang="en-GB" sz="2600" spc="-5" dirty="0"/>
              <a:t>Th</a:t>
            </a:r>
            <a:r>
              <a:rPr lang="en-GB" sz="2600" dirty="0"/>
              <a:t>e</a:t>
            </a:r>
            <a:r>
              <a:rPr lang="en-GB" sz="2600" spc="5" dirty="0"/>
              <a:t> </a:t>
            </a:r>
            <a:r>
              <a:rPr lang="en-GB" sz="2600" dirty="0"/>
              <a:t>govern</a:t>
            </a:r>
            <a:r>
              <a:rPr lang="en-GB" sz="2600" spc="-10" dirty="0"/>
              <a:t>m</a:t>
            </a:r>
            <a:r>
              <a:rPr lang="en-GB" sz="2600" dirty="0"/>
              <a:t>ents</a:t>
            </a:r>
            <a:r>
              <a:rPr lang="en-GB" sz="2600" spc="10" dirty="0"/>
              <a:t> </a:t>
            </a:r>
            <a:r>
              <a:rPr lang="en-GB" sz="2600" dirty="0"/>
              <a:t>should:</a:t>
            </a:r>
          </a:p>
          <a:p>
            <a:pPr marL="405130" marR="60325" algn="just">
              <a:lnSpc>
                <a:spcPct val="107000"/>
              </a:lnSpc>
              <a:buFont typeface="Symbol"/>
              <a:buChar char=""/>
              <a:tabLst>
                <a:tab pos="404495" algn="l"/>
              </a:tabLst>
            </a:pPr>
            <a:r>
              <a:rPr lang="en-US" sz="2600" dirty="0"/>
              <a:t>Run gender budgeting pilots in a few municipalities first and evaluate results for impact before wider application. </a:t>
            </a:r>
          </a:p>
          <a:p>
            <a:pPr marL="405130" marR="60325" algn="just">
              <a:lnSpc>
                <a:spcPct val="107000"/>
              </a:lnSpc>
              <a:buFont typeface="Symbol"/>
              <a:buChar char=""/>
              <a:tabLst>
                <a:tab pos="404495" algn="l"/>
              </a:tabLst>
            </a:pPr>
            <a:r>
              <a:rPr lang="en-US" sz="2600" dirty="0"/>
              <a:t>Ensure municipal integrated development plans institutionalise gender planning by sector (e.g., water and sanitation, local economic development etc.) and include gender disaggregated performance indicators and targets; provide gender budgeting good practice guides and toolkits.</a:t>
            </a:r>
          </a:p>
          <a:p>
            <a:pPr marL="405130" marR="60325" algn="just">
              <a:lnSpc>
                <a:spcPct val="107000"/>
              </a:lnSpc>
              <a:buFont typeface="Symbol"/>
              <a:buChar char=""/>
              <a:tabLst>
                <a:tab pos="404495" algn="l"/>
              </a:tabLst>
            </a:pPr>
            <a:r>
              <a:rPr lang="en-US" sz="2600" dirty="0"/>
              <a:t>Provide guidelines for collecting gender-disaggregated data for budgeting processes and ensure that municipalities have the capacity to analyse budgets from a gender perspective.</a:t>
            </a:r>
          </a:p>
          <a:p>
            <a:pPr marL="405130" marR="60325" algn="just">
              <a:lnSpc>
                <a:spcPct val="107000"/>
              </a:lnSpc>
              <a:buFont typeface="Symbol"/>
              <a:buChar char=""/>
              <a:tabLst>
                <a:tab pos="404495" algn="l"/>
              </a:tabLst>
            </a:pPr>
            <a:r>
              <a:rPr lang="en-US" sz="2600" dirty="0"/>
              <a:t>Institutionalise gender-responsive budgeting process linked to integrated development plans.</a:t>
            </a:r>
          </a:p>
          <a:p>
            <a:pPr marL="405130" marR="60325" algn="just">
              <a:lnSpc>
                <a:spcPct val="107000"/>
              </a:lnSpc>
              <a:buFont typeface="Symbol"/>
              <a:buChar char=""/>
              <a:tabLst>
                <a:tab pos="404495" algn="l"/>
              </a:tabLst>
            </a:pPr>
            <a:r>
              <a:rPr lang="en-US" sz="2600" dirty="0"/>
              <a:t>Build capacity for gender mainstreaming and gender responsive budgeting at local level.</a:t>
            </a:r>
          </a:p>
          <a:p>
            <a:pPr marL="405130" marR="60325" algn="just">
              <a:lnSpc>
                <a:spcPct val="107000"/>
              </a:lnSpc>
              <a:buFont typeface="Symbol"/>
              <a:buChar char=""/>
              <a:tabLst>
                <a:tab pos="404495" algn="l"/>
              </a:tabLst>
            </a:pPr>
            <a:r>
              <a:rPr lang="en-US" sz="2600" dirty="0"/>
              <a:t>Ensure gender-responsive appropriations and budget allocations and</a:t>
            </a:r>
          </a:p>
          <a:p>
            <a:pPr marL="405130" marR="60325" algn="just">
              <a:lnSpc>
                <a:spcPct val="107000"/>
              </a:lnSpc>
              <a:buFont typeface="Symbol"/>
              <a:buChar char=""/>
              <a:tabLst>
                <a:tab pos="404495" algn="l"/>
              </a:tabLst>
            </a:pPr>
            <a:r>
              <a:rPr lang="en-US" sz="2600" dirty="0"/>
              <a:t>Ensure gender-sensitive public participation and consultations at local level</a:t>
            </a:r>
          </a:p>
          <a:p>
            <a:pPr lvl="0">
              <a:buFont typeface="Wingdings" panose="05000000000000000000" pitchFamily="2" charset="2"/>
              <a:buChar char="Ø"/>
            </a:pPr>
            <a:endParaRPr lang="en-ZA" sz="1600" dirty="0"/>
          </a:p>
          <a:p>
            <a:endParaRPr lang="en-ZA" sz="1600" dirty="0"/>
          </a:p>
        </p:txBody>
      </p:sp>
    </p:spTree>
    <p:extLst>
      <p:ext uri="{BB962C8B-B14F-4D97-AF65-F5344CB8AC3E}">
        <p14:creationId xmlns:p14="http://schemas.microsoft.com/office/powerpoint/2010/main" val="332417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5788-FF11-483D-A1B8-339EA76694AC}"/>
              </a:ext>
            </a:extLst>
          </p:cNvPr>
          <p:cNvSpPr>
            <a:spLocks noGrp="1"/>
          </p:cNvSpPr>
          <p:nvPr>
            <p:ph type="title"/>
          </p:nvPr>
        </p:nvSpPr>
        <p:spPr/>
        <p:txBody>
          <a:bodyPr>
            <a:normAutofit/>
          </a:bodyPr>
          <a:lstStyle/>
          <a:p>
            <a:r>
              <a:rPr lang="en-US" dirty="0"/>
              <a:t>What are key aspects of GRB?</a:t>
            </a:r>
            <a:br>
              <a:rPr lang="en-US" dirty="0"/>
            </a:br>
            <a:endParaRPr lang="en-ZA" dirty="0"/>
          </a:p>
        </p:txBody>
      </p:sp>
      <p:graphicFrame>
        <p:nvGraphicFramePr>
          <p:cNvPr id="4" name="Content Placeholder 3">
            <a:extLst>
              <a:ext uri="{FF2B5EF4-FFF2-40B4-BE49-F238E27FC236}">
                <a16:creationId xmlns:a16="http://schemas.microsoft.com/office/drawing/2014/main" id="{D53B112C-75A0-42D9-B01A-A3A0F602AA88}"/>
              </a:ext>
            </a:extLst>
          </p:cNvPr>
          <p:cNvGraphicFramePr>
            <a:graphicFrameLocks noGrp="1"/>
          </p:cNvGraphicFramePr>
          <p:nvPr>
            <p:ph idx="1"/>
            <p:extLst>
              <p:ext uri="{D42A27DB-BD31-4B8C-83A1-F6EECF244321}">
                <p14:modId xmlns:p14="http://schemas.microsoft.com/office/powerpoint/2010/main" val="849958391"/>
              </p:ext>
            </p:extLst>
          </p:nvPr>
        </p:nvGraphicFramePr>
        <p:xfrm>
          <a:off x="216310" y="1541207"/>
          <a:ext cx="8711380" cy="5042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561255"/>
      </p:ext>
    </p:extLst>
  </p:cSld>
  <p:clrMapOvr>
    <a:masterClrMapping/>
  </p:clrMapOvr>
</p:sld>
</file>

<file path=ppt/theme/theme1.xml><?xml version="1.0" encoding="utf-8"?>
<a:theme xmlns:a="http://schemas.openxmlformats.org/drawingml/2006/main" name="FFC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FC Presentation" id="{5FD6B1C3-64DC-4DEE-AC43-3FA7669313D7}" vid="{F0BDEFCB-3793-4994-AA70-65599B0863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FFC Presentation</Template>
  <TotalTime>2500</TotalTime>
  <Words>2500</Words>
  <Application>Microsoft Office PowerPoint</Application>
  <PresentationFormat>On-screen Show (4:3)</PresentationFormat>
  <Paragraphs>135</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Wingdings</vt:lpstr>
      <vt:lpstr>FFC Presentation</vt:lpstr>
      <vt:lpstr> Gender Responsive Budgeting  HARRY GWALA DISTRICT MUNICIPALITY  WOMENS CAUCUS STRATEGIC PLANNING SESSION   17 March 2021 </vt:lpstr>
      <vt:lpstr>Presentation outline </vt:lpstr>
      <vt:lpstr>Role and Function of the FFC</vt:lpstr>
      <vt:lpstr>What is gender budgeting? </vt:lpstr>
      <vt:lpstr>Why GRB is important? </vt:lpstr>
      <vt:lpstr>Why GRB is important? </vt:lpstr>
      <vt:lpstr>Highlights of FFC Research on GRB: A Reminder</vt:lpstr>
      <vt:lpstr>Highlights of FFC Research</vt:lpstr>
      <vt:lpstr>What are key aspects of GRB? </vt:lpstr>
      <vt:lpstr>PowerPoint Presentation</vt:lpstr>
      <vt:lpstr>Strengths/Opportunities to Engender budgets</vt:lpstr>
      <vt:lpstr>Where there are Gaps!  Gender indicators</vt:lpstr>
      <vt:lpstr>Strengths/Opportunities to Engender budgets </vt:lpstr>
      <vt:lpstr>Where there are Gaps!</vt:lpstr>
      <vt:lpstr>Harry Gwala Budget and GRB-A critique? </vt:lpstr>
      <vt:lpstr>Recommendations? </vt:lpstr>
      <vt:lpstr>To Councillors Specifically</vt:lpstr>
      <vt:lpstr>PowerPoint Presentation</vt:lpstr>
      <vt:lpstr>FFC’s Website: www.ffc.co.za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Tseng</dc:creator>
  <cp:lastModifiedBy>Beauty Radebe</cp:lastModifiedBy>
  <cp:revision>119</cp:revision>
  <dcterms:created xsi:type="dcterms:W3CDTF">2021-01-02T17:16:59Z</dcterms:created>
  <dcterms:modified xsi:type="dcterms:W3CDTF">2021-03-19T10:13:17Z</dcterms:modified>
</cp:coreProperties>
</file>