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5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76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34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5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6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6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6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4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283C-C420-4E1B-B57F-674DD954194A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04771-8EB3-4433-ABE2-AACD5CAC4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5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  <p:sldLayoutId id="2147484270" r:id="rId15"/>
    <p:sldLayoutId id="21474842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295B-F5EA-45E1-837E-5A1A837C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575035"/>
            <a:ext cx="8566467" cy="3750077"/>
          </a:xfrm>
        </p:spPr>
        <p:txBody>
          <a:bodyPr>
            <a:normAutofit/>
          </a:bodyPr>
          <a:lstStyle/>
          <a:p>
            <a:r>
              <a:rPr lang="en-US" dirty="0"/>
              <a:t>Image Colorization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ED480-8CA5-4956-AB81-E9435EB04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Colorizing Old Grayscale Images using Deep Learning Frameworks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98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20CE-B2F9-420E-9771-A13F10E7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used </a:t>
            </a:r>
            <a:r>
              <a:rPr lang="en-IN" b="1" dirty="0"/>
              <a:t>VGG-16</a:t>
            </a:r>
            <a:r>
              <a:rPr lang="en-IN" dirty="0"/>
              <a:t> to extract image features</a:t>
            </a:r>
          </a:p>
          <a:p>
            <a:r>
              <a:rPr lang="en-IN" dirty="0"/>
              <a:t>This is followed by a </a:t>
            </a:r>
            <a:r>
              <a:rPr lang="en-IN" b="1" dirty="0"/>
              <a:t>convolution and upscaling network</a:t>
            </a:r>
            <a:r>
              <a:rPr lang="en-IN" dirty="0"/>
              <a:t>, to generate the values for A, B channels.</a:t>
            </a:r>
          </a:p>
          <a:p>
            <a:r>
              <a:rPr lang="en-IN" dirty="0"/>
              <a:t>This network consists of a series of </a:t>
            </a:r>
            <a:r>
              <a:rPr lang="en-IN" b="1" dirty="0"/>
              <a:t>Conv2d</a:t>
            </a:r>
            <a:r>
              <a:rPr lang="en-IN" dirty="0"/>
              <a:t> and </a:t>
            </a:r>
            <a:r>
              <a:rPr lang="en-IN" b="1" dirty="0"/>
              <a:t>Upscaling2d</a:t>
            </a:r>
            <a:r>
              <a:rPr lang="en-IN" dirty="0"/>
              <a:t> layers</a:t>
            </a:r>
          </a:p>
          <a:p>
            <a:r>
              <a:rPr lang="en-IN" dirty="0"/>
              <a:t>We have used </a:t>
            </a:r>
            <a:r>
              <a:rPr lang="en-IN" b="1" dirty="0"/>
              <a:t>Adam</a:t>
            </a:r>
            <a:r>
              <a:rPr lang="en-IN" dirty="0"/>
              <a:t> optimizer, and </a:t>
            </a:r>
            <a:r>
              <a:rPr lang="en-IN" b="1" dirty="0"/>
              <a:t>Mean Squared Error</a:t>
            </a:r>
            <a:r>
              <a:rPr lang="en-IN" dirty="0"/>
              <a:t> loss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52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83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Predictions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15542-7B6D-44BD-9AD8-58DF93CDF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0" y="2112388"/>
            <a:ext cx="3328158" cy="3201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36148-6C1E-4E47-8BE4-8A4377B8E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21" y="2112389"/>
            <a:ext cx="3328158" cy="3201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CF06C1-527C-42B4-8DF2-26904BC81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92" y="2112389"/>
            <a:ext cx="3328158" cy="3201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70EE78-19DB-4156-B39A-2FD8203D4108}"/>
              </a:ext>
            </a:extLst>
          </p:cNvPr>
          <p:cNvSpPr txBox="1"/>
          <p:nvPr/>
        </p:nvSpPr>
        <p:spPr>
          <a:xfrm>
            <a:off x="1924624" y="55554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Grayscale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F3CFA-78CF-49B4-B155-223C67FAE03D}"/>
              </a:ext>
            </a:extLst>
          </p:cNvPr>
          <p:cNvSpPr txBox="1"/>
          <p:nvPr/>
        </p:nvSpPr>
        <p:spPr>
          <a:xfrm>
            <a:off x="5440210" y="555540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F6C95-C544-429B-8F03-D746BB5987CB}"/>
              </a:ext>
            </a:extLst>
          </p:cNvPr>
          <p:cNvSpPr txBox="1"/>
          <p:nvPr/>
        </p:nvSpPr>
        <p:spPr>
          <a:xfrm>
            <a:off x="9138541" y="55491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2922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83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0EE78-19DB-4156-B39A-2FD8203D4108}"/>
              </a:ext>
            </a:extLst>
          </p:cNvPr>
          <p:cNvSpPr txBox="1"/>
          <p:nvPr/>
        </p:nvSpPr>
        <p:spPr>
          <a:xfrm>
            <a:off x="1924624" y="55554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Grayscale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F3CFA-78CF-49B4-B155-223C67FAE03D}"/>
              </a:ext>
            </a:extLst>
          </p:cNvPr>
          <p:cNvSpPr txBox="1"/>
          <p:nvPr/>
        </p:nvSpPr>
        <p:spPr>
          <a:xfrm>
            <a:off x="5440210" y="555540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F6C95-C544-429B-8F03-D746BB5987CB}"/>
              </a:ext>
            </a:extLst>
          </p:cNvPr>
          <p:cNvSpPr txBox="1"/>
          <p:nvPr/>
        </p:nvSpPr>
        <p:spPr>
          <a:xfrm>
            <a:off x="9138541" y="55491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F51E0-7CF4-4935-85DB-7B37454A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91" y="1828433"/>
            <a:ext cx="3328158" cy="3201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B1CE5-1E0F-4624-BF42-32798431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0" y="1828432"/>
            <a:ext cx="3328158" cy="3201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7B950B-4B5D-4072-953C-B6C0178BD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20" y="1828434"/>
            <a:ext cx="3328158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83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0EE78-19DB-4156-B39A-2FD8203D4108}"/>
              </a:ext>
            </a:extLst>
          </p:cNvPr>
          <p:cNvSpPr txBox="1"/>
          <p:nvPr/>
        </p:nvSpPr>
        <p:spPr>
          <a:xfrm>
            <a:off x="1924624" y="55554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Grayscale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F3CFA-78CF-49B4-B155-223C67FAE03D}"/>
              </a:ext>
            </a:extLst>
          </p:cNvPr>
          <p:cNvSpPr txBox="1"/>
          <p:nvPr/>
        </p:nvSpPr>
        <p:spPr>
          <a:xfrm>
            <a:off x="5440210" y="555540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F6C95-C544-429B-8F03-D746BB5987CB}"/>
              </a:ext>
            </a:extLst>
          </p:cNvPr>
          <p:cNvSpPr txBox="1"/>
          <p:nvPr/>
        </p:nvSpPr>
        <p:spPr>
          <a:xfrm>
            <a:off x="9138541" y="55491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819D-92E1-4175-8064-26DD02F29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0" y="1828434"/>
            <a:ext cx="3328158" cy="3201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3652D1-32CE-495D-9373-7AD466C5F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20" y="1828433"/>
            <a:ext cx="3328158" cy="3201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F484B-75E9-4967-8461-ED2DD374D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91" y="1828434"/>
            <a:ext cx="3328158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20CE-B2F9-420E-9771-A13F10E7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model has generalized the color of grass to grey-green.</a:t>
            </a:r>
          </a:p>
          <a:p>
            <a:r>
              <a:rPr lang="en-US" dirty="0"/>
              <a:t>Even though the colorization seems plausible, it is not able to pay attention to more minor details in the image</a:t>
            </a:r>
          </a:p>
          <a:p>
            <a:r>
              <a:rPr lang="en-IN" dirty="0"/>
              <a:t>Colors are smudged</a:t>
            </a:r>
          </a:p>
          <a:p>
            <a:r>
              <a:rPr lang="en-IN" dirty="0"/>
              <a:t>Colorization is incomplete</a:t>
            </a:r>
          </a:p>
          <a:p>
            <a:r>
              <a:rPr lang="en-IN" dirty="0"/>
              <a:t>During training, the overall loss plateaued just after 10 epochs. This suggests that the model is not able to learn the features accurately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30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20CE-B2F9-420E-9771-A13F10E7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model’s architecture (add additional layers and explore other colorization techniques)</a:t>
            </a:r>
          </a:p>
          <a:p>
            <a:r>
              <a:rPr lang="en-IN" dirty="0"/>
              <a:t>Change the model’s loss function (As seen in </a:t>
            </a:r>
            <a:r>
              <a:rPr lang="en-IN" dirty="0" err="1"/>
              <a:t>colorful</a:t>
            </a:r>
            <a:r>
              <a:rPr lang="en-IN" dirty="0"/>
              <a:t> image colorization paper)</a:t>
            </a:r>
          </a:p>
          <a:p>
            <a:r>
              <a:rPr lang="en-IN" dirty="0"/>
              <a:t>Use Resnet and Inception network to extract image-based features</a:t>
            </a:r>
          </a:p>
          <a:p>
            <a:r>
              <a:rPr lang="en-IN" dirty="0"/>
              <a:t>Train our model on other image-based datasets like ImageNet and MS COCO</a:t>
            </a:r>
          </a:p>
        </p:txBody>
      </p:sp>
    </p:spTree>
    <p:extLst>
      <p:ext uri="{BB962C8B-B14F-4D97-AF65-F5344CB8AC3E}">
        <p14:creationId xmlns:p14="http://schemas.microsoft.com/office/powerpoint/2010/main" val="359019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8D76-B823-43DA-A39A-1D1436D5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9B72-2AFF-4BBC-B6A0-DEE5D914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grayscale photos were taken decades ago, and there is a need for professional artists to colorize these images.</a:t>
            </a:r>
          </a:p>
          <a:p>
            <a:r>
              <a:rPr lang="en-US" dirty="0"/>
              <a:t>However, manual approaches are both labor-intensive and time-consuming.</a:t>
            </a:r>
          </a:p>
          <a:p>
            <a:r>
              <a:rPr lang="en-IN" dirty="0"/>
              <a:t>The objective of image colorization problem is to </a:t>
            </a:r>
            <a:r>
              <a:rPr lang="en-US" dirty="0"/>
              <a:t>construct a colorized photorealistic image from a grayscale photograph without user supervision.</a:t>
            </a:r>
          </a:p>
          <a:p>
            <a:r>
              <a:rPr lang="en-US" dirty="0"/>
              <a:t>Given a grayscale image of height h and width w, we must construct a colorized version of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97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78A6-D1F9-458C-94AB-59F818F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3F36-E9BF-491C-B7A9-D01DE3F65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dataset is constructed from a set of inputs (X) and a set of expected outputs (Y).</a:t>
            </a:r>
          </a:p>
          <a:p>
            <a:r>
              <a:rPr lang="en-US" dirty="0"/>
              <a:t>A </a:t>
            </a:r>
            <a:r>
              <a:rPr lang="en-IN" dirty="0"/>
              <a:t>grayscale</a:t>
            </a:r>
            <a:r>
              <a:rPr lang="en-US" dirty="0"/>
              <a:t> image will be the input for this task, and a colorized version will be the expected output.</a:t>
            </a:r>
          </a:p>
          <a:p>
            <a:r>
              <a:rPr lang="en-US" dirty="0"/>
              <a:t>We used the </a:t>
            </a:r>
            <a:r>
              <a:rPr lang="en-US" b="1" dirty="0"/>
              <a:t>Flickr8k</a:t>
            </a:r>
            <a:r>
              <a:rPr lang="en-US" dirty="0"/>
              <a:t> dataset, which contains </a:t>
            </a:r>
            <a:r>
              <a:rPr lang="en-US" b="1" dirty="0"/>
              <a:t>8,091</a:t>
            </a:r>
            <a:r>
              <a:rPr lang="en-US" dirty="0"/>
              <a:t> color photos.</a:t>
            </a:r>
          </a:p>
          <a:p>
            <a:r>
              <a:rPr lang="en-IN" dirty="0"/>
              <a:t>We convert them into grayscale images to get the corresponding set of inputs.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76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C736-161C-44CC-880F-F8920BDB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Color to 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FD62-07F3-451B-A7D9-45D86480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RGB encoding, an image is represented as a combination of three primary colors, namely Red, Green, and Blue.</a:t>
            </a:r>
          </a:p>
          <a:p>
            <a:r>
              <a:rPr lang="en-US" dirty="0"/>
              <a:t>A picture in this format is represented as a 3D matrix whose dimensions are h x w x 3.</a:t>
            </a:r>
          </a:p>
          <a:p>
            <a:r>
              <a:rPr lang="en-US" dirty="0"/>
              <a:t>RGB images can be converted to grayscale images by taking their weighted sum, i.e., </a:t>
            </a:r>
          </a:p>
          <a:p>
            <a:r>
              <a:rPr lang="pl-PL" dirty="0"/>
              <a:t>Grayscale = w1*Red + w2*Blue + w3*Green </a:t>
            </a:r>
            <a:endParaRPr lang="en-IN" dirty="0"/>
          </a:p>
          <a:p>
            <a:r>
              <a:rPr lang="pl-PL" dirty="0"/>
              <a:t>Where [w1, w2, w3] = [0.299, 0.587, 0.114]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8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C736-161C-44CC-880F-F8920BDB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Color to Grayscale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6497C1-DB63-4156-AB6B-97631BD55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29" y="2133600"/>
            <a:ext cx="3128391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86DDF-D67D-4922-8F36-AEC669908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18" y="2133600"/>
            <a:ext cx="3128391" cy="37782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6EB541D-4D8C-448D-824F-042DC272B05F}"/>
              </a:ext>
            </a:extLst>
          </p:cNvPr>
          <p:cNvSpPr/>
          <p:nvPr/>
        </p:nvSpPr>
        <p:spPr>
          <a:xfrm>
            <a:off x="6141939" y="3853042"/>
            <a:ext cx="829559" cy="33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4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20CE-B2F9-420E-9771-A13F10E7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First, we represent an image in the LAB color space</a:t>
            </a:r>
          </a:p>
          <a:p>
            <a:r>
              <a:rPr lang="en-IN" dirty="0"/>
              <a:t>L corresponds to the lightness channel (0 black, 100 white)</a:t>
            </a:r>
          </a:p>
          <a:p>
            <a:r>
              <a:rPr lang="en-IN" dirty="0"/>
              <a:t>A corresponds to the combination of green(-) and red(+)</a:t>
            </a:r>
          </a:p>
          <a:p>
            <a:r>
              <a:rPr lang="en-IN" dirty="0"/>
              <a:t>B corresponds to the combination of blue(-) and yellow(+)</a:t>
            </a:r>
          </a:p>
          <a:p>
            <a:r>
              <a:rPr lang="en-IN" dirty="0"/>
              <a:t>Given the image’s L values (similar to grayscale, but scaled from 0 to 100 instead of 0 to 255), we try to predict the corresponding A and B values</a:t>
            </a:r>
          </a:p>
          <a:p>
            <a:r>
              <a:rPr lang="en-IN" dirty="0"/>
              <a:t>Given a grayscale image I represented using the lightness channel L, we must predict the corresponding A and B values to generate a coloured image represented as I’ = [L, A, B]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39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6051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Problem Definition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61F7B-8A41-4AD6-8CF2-5888977D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63" y="1671208"/>
            <a:ext cx="6148071" cy="45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5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537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Problem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8E911-F149-4F38-9DF9-C5557B29A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14" y="1783031"/>
            <a:ext cx="4744369" cy="48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4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6BF-B3D7-45BF-8542-45ED4F95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8696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Model Architecture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DA529D1-08D3-470F-8B11-23C3A767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0403" y="2345161"/>
            <a:ext cx="8970665" cy="31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427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558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Image Colorization</vt:lpstr>
      <vt:lpstr>Introduction</vt:lpstr>
      <vt:lpstr>Dataset</vt:lpstr>
      <vt:lpstr>Color to Grayscale</vt:lpstr>
      <vt:lpstr>Color to Grayscale</vt:lpstr>
      <vt:lpstr>Problem Definition</vt:lpstr>
      <vt:lpstr>Problem Definition</vt:lpstr>
      <vt:lpstr>Problem Definition</vt:lpstr>
      <vt:lpstr>Model Architecture</vt:lpstr>
      <vt:lpstr>Model Architecture</vt:lpstr>
      <vt:lpstr>Predictions</vt:lpstr>
      <vt:lpstr>Predictions</vt:lpstr>
      <vt:lpstr>Predictions</vt:lpstr>
      <vt:lpstr>Inference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</dc:title>
  <dc:creator>Thanmay M</dc:creator>
  <cp:lastModifiedBy>Thanmay M</cp:lastModifiedBy>
  <cp:revision>44</cp:revision>
  <dcterms:created xsi:type="dcterms:W3CDTF">2022-02-18T13:19:10Z</dcterms:created>
  <dcterms:modified xsi:type="dcterms:W3CDTF">2022-03-16T09:56:59Z</dcterms:modified>
</cp:coreProperties>
</file>