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0" r:id="rId5"/>
    <p:sldId id="261" r:id="rId6"/>
    <p:sldId id="258" r:id="rId7"/>
    <p:sldId id="264"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662" autoAdjust="0"/>
  </p:normalViewPr>
  <p:slideViewPr>
    <p:cSldViewPr snapToGrid="0">
      <p:cViewPr varScale="1">
        <p:scale>
          <a:sx n="84" d="100"/>
          <a:sy n="84" d="100"/>
        </p:scale>
        <p:origin x="1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9E8A9B-F2C7-4BA5-B4D9-71E77B3A3DA5}"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2D629-867A-4C68-B5D8-1246D140A9D0}" type="slidenum">
              <a:rPr lang="en-US" smtClean="0"/>
              <a:t>‹#›</a:t>
            </a:fld>
            <a:endParaRPr lang="en-US"/>
          </a:p>
        </p:txBody>
      </p:sp>
    </p:spTree>
    <p:extLst>
      <p:ext uri="{BB962C8B-B14F-4D97-AF65-F5344CB8AC3E}">
        <p14:creationId xmlns:p14="http://schemas.microsoft.com/office/powerpoint/2010/main" val="3205463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F2D629-867A-4C68-B5D8-1246D140A9D0}" type="slidenum">
              <a:rPr lang="en-US" smtClean="0"/>
              <a:t>1</a:t>
            </a:fld>
            <a:endParaRPr lang="en-US"/>
          </a:p>
        </p:txBody>
      </p:sp>
    </p:spTree>
    <p:extLst>
      <p:ext uri="{BB962C8B-B14F-4D97-AF65-F5344CB8AC3E}">
        <p14:creationId xmlns:p14="http://schemas.microsoft.com/office/powerpoint/2010/main" val="3090010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296A-F9C1-4F2E-9F38-275B752CEF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194B7F-7163-454E-92FA-ECA277FB2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513492-57A5-4815-9872-713BEC038FFF}"/>
              </a:ext>
            </a:extLst>
          </p:cNvPr>
          <p:cNvSpPr>
            <a:spLocks noGrp="1"/>
          </p:cNvSpPr>
          <p:nvPr>
            <p:ph type="dt" sz="half" idx="10"/>
          </p:nvPr>
        </p:nvSpPr>
        <p:spPr/>
        <p:txBody>
          <a:bodyPr/>
          <a:lstStyle/>
          <a:p>
            <a:fld id="{DF99C35E-6FEB-42E2-8CE3-D1A386C3EB3E}" type="datetimeFigureOut">
              <a:rPr lang="en-US" smtClean="0"/>
              <a:t>4/20/2023</a:t>
            </a:fld>
            <a:endParaRPr lang="en-US"/>
          </a:p>
        </p:txBody>
      </p:sp>
      <p:sp>
        <p:nvSpPr>
          <p:cNvPr id="5" name="Footer Placeholder 4">
            <a:extLst>
              <a:ext uri="{FF2B5EF4-FFF2-40B4-BE49-F238E27FC236}">
                <a16:creationId xmlns:a16="http://schemas.microsoft.com/office/drawing/2014/main" id="{69594269-37EA-4CB6-84FF-F57875B9E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2BE5E-06A8-4189-8863-FEF6D979F926}"/>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4180408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A7E9-E0B5-43C3-A4A2-626573A525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625257-17B1-4B81-B619-FE1F1EC76E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E4C71F-FE91-4125-BE4D-2FDCA113E65B}"/>
              </a:ext>
            </a:extLst>
          </p:cNvPr>
          <p:cNvSpPr>
            <a:spLocks noGrp="1"/>
          </p:cNvSpPr>
          <p:nvPr>
            <p:ph type="dt" sz="half" idx="10"/>
          </p:nvPr>
        </p:nvSpPr>
        <p:spPr/>
        <p:txBody>
          <a:bodyPr/>
          <a:lstStyle/>
          <a:p>
            <a:fld id="{DF99C35E-6FEB-42E2-8CE3-D1A386C3EB3E}" type="datetimeFigureOut">
              <a:rPr lang="en-US" smtClean="0"/>
              <a:t>4/20/2023</a:t>
            </a:fld>
            <a:endParaRPr lang="en-US"/>
          </a:p>
        </p:txBody>
      </p:sp>
      <p:sp>
        <p:nvSpPr>
          <p:cNvPr id="5" name="Footer Placeholder 4">
            <a:extLst>
              <a:ext uri="{FF2B5EF4-FFF2-40B4-BE49-F238E27FC236}">
                <a16:creationId xmlns:a16="http://schemas.microsoft.com/office/drawing/2014/main" id="{032CA737-BFD2-4596-9BE9-5CFE258A6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19674-094C-46A4-9497-EE4B3157F6CB}"/>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863926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2CFE37-4146-439A-960D-F9AE433E83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02A077-594C-4F12-ABEC-872A7BF2DD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FCB44-604E-4782-8454-C6929B0968E7}"/>
              </a:ext>
            </a:extLst>
          </p:cNvPr>
          <p:cNvSpPr>
            <a:spLocks noGrp="1"/>
          </p:cNvSpPr>
          <p:nvPr>
            <p:ph type="dt" sz="half" idx="10"/>
          </p:nvPr>
        </p:nvSpPr>
        <p:spPr/>
        <p:txBody>
          <a:bodyPr/>
          <a:lstStyle/>
          <a:p>
            <a:fld id="{DF99C35E-6FEB-42E2-8CE3-D1A386C3EB3E}" type="datetimeFigureOut">
              <a:rPr lang="en-US" smtClean="0"/>
              <a:t>4/20/2023</a:t>
            </a:fld>
            <a:endParaRPr lang="en-US"/>
          </a:p>
        </p:txBody>
      </p:sp>
      <p:sp>
        <p:nvSpPr>
          <p:cNvPr id="5" name="Footer Placeholder 4">
            <a:extLst>
              <a:ext uri="{FF2B5EF4-FFF2-40B4-BE49-F238E27FC236}">
                <a16:creationId xmlns:a16="http://schemas.microsoft.com/office/drawing/2014/main" id="{C93A2B97-BB84-41CF-8208-0AA8A5051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99A53-C387-48DC-94F4-24C4FAAFDEB6}"/>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1637567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7D707-B918-4C5D-8AF5-2ABE89D64E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029CF6-8B67-406B-A422-7A8EEF5717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226730-D2E8-4C4E-8C84-AFBAED5D653F}"/>
              </a:ext>
            </a:extLst>
          </p:cNvPr>
          <p:cNvSpPr>
            <a:spLocks noGrp="1"/>
          </p:cNvSpPr>
          <p:nvPr>
            <p:ph type="dt" sz="half" idx="10"/>
          </p:nvPr>
        </p:nvSpPr>
        <p:spPr/>
        <p:txBody>
          <a:bodyPr/>
          <a:lstStyle/>
          <a:p>
            <a:fld id="{DF99C35E-6FEB-42E2-8CE3-D1A386C3EB3E}" type="datetimeFigureOut">
              <a:rPr lang="en-US" smtClean="0"/>
              <a:t>4/20/2023</a:t>
            </a:fld>
            <a:endParaRPr lang="en-US"/>
          </a:p>
        </p:txBody>
      </p:sp>
      <p:sp>
        <p:nvSpPr>
          <p:cNvPr id="5" name="Footer Placeholder 4">
            <a:extLst>
              <a:ext uri="{FF2B5EF4-FFF2-40B4-BE49-F238E27FC236}">
                <a16:creationId xmlns:a16="http://schemas.microsoft.com/office/drawing/2014/main" id="{1EB95A06-511D-472B-807B-B389D73BD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7230C-FCBF-4140-94AF-CE6EBC3B5CA4}"/>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244991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D2F2-7B4D-4244-80DB-44F822BD0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EA8DB8-47C6-42E1-9891-70755B0451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F71ACC-C4D5-4327-A5A0-E9B4B0961596}"/>
              </a:ext>
            </a:extLst>
          </p:cNvPr>
          <p:cNvSpPr>
            <a:spLocks noGrp="1"/>
          </p:cNvSpPr>
          <p:nvPr>
            <p:ph type="dt" sz="half" idx="10"/>
          </p:nvPr>
        </p:nvSpPr>
        <p:spPr/>
        <p:txBody>
          <a:bodyPr/>
          <a:lstStyle/>
          <a:p>
            <a:fld id="{DF99C35E-6FEB-42E2-8CE3-D1A386C3EB3E}" type="datetimeFigureOut">
              <a:rPr lang="en-US" smtClean="0"/>
              <a:t>4/20/2023</a:t>
            </a:fld>
            <a:endParaRPr lang="en-US"/>
          </a:p>
        </p:txBody>
      </p:sp>
      <p:sp>
        <p:nvSpPr>
          <p:cNvPr id="5" name="Footer Placeholder 4">
            <a:extLst>
              <a:ext uri="{FF2B5EF4-FFF2-40B4-BE49-F238E27FC236}">
                <a16:creationId xmlns:a16="http://schemas.microsoft.com/office/drawing/2014/main" id="{4BC3B251-ED18-4AA5-AD4B-6827E114B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0A309-31F0-4802-9915-27418FA1B1B8}"/>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26316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90FD-681F-472C-A2D4-761F337809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7AEAE-ECED-4DD1-9E87-FCBFD9280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76C08C-8E80-4115-B662-886ADD02BD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BFA7BF-46A9-4924-8CA2-BFF6FDAFFC90}"/>
              </a:ext>
            </a:extLst>
          </p:cNvPr>
          <p:cNvSpPr>
            <a:spLocks noGrp="1"/>
          </p:cNvSpPr>
          <p:nvPr>
            <p:ph type="dt" sz="half" idx="10"/>
          </p:nvPr>
        </p:nvSpPr>
        <p:spPr/>
        <p:txBody>
          <a:bodyPr/>
          <a:lstStyle/>
          <a:p>
            <a:fld id="{DF99C35E-6FEB-42E2-8CE3-D1A386C3EB3E}" type="datetimeFigureOut">
              <a:rPr lang="en-US" smtClean="0"/>
              <a:t>4/20/2023</a:t>
            </a:fld>
            <a:endParaRPr lang="en-US"/>
          </a:p>
        </p:txBody>
      </p:sp>
      <p:sp>
        <p:nvSpPr>
          <p:cNvPr id="6" name="Footer Placeholder 5">
            <a:extLst>
              <a:ext uri="{FF2B5EF4-FFF2-40B4-BE49-F238E27FC236}">
                <a16:creationId xmlns:a16="http://schemas.microsoft.com/office/drawing/2014/main" id="{E118B5F6-47B5-4E13-A8A4-37BD9A4D4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AB8F8-EF17-45C6-827F-9BFCD4DF5E8A}"/>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236338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52C9-D252-446E-B9F9-2EE4805E52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35B62A-C514-4687-9B49-E6525E66E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71BB8D-26A7-4A92-A5CE-9951898C67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D80C31-347A-4820-8343-5D3F25C069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B18729-DE4B-46E1-A278-0CD53EF942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63497-3C25-45C8-8090-8144E83131B3}"/>
              </a:ext>
            </a:extLst>
          </p:cNvPr>
          <p:cNvSpPr>
            <a:spLocks noGrp="1"/>
          </p:cNvSpPr>
          <p:nvPr>
            <p:ph type="dt" sz="half" idx="10"/>
          </p:nvPr>
        </p:nvSpPr>
        <p:spPr/>
        <p:txBody>
          <a:bodyPr/>
          <a:lstStyle/>
          <a:p>
            <a:fld id="{DF99C35E-6FEB-42E2-8CE3-D1A386C3EB3E}" type="datetimeFigureOut">
              <a:rPr lang="en-US" smtClean="0"/>
              <a:t>4/20/2023</a:t>
            </a:fld>
            <a:endParaRPr lang="en-US"/>
          </a:p>
        </p:txBody>
      </p:sp>
      <p:sp>
        <p:nvSpPr>
          <p:cNvPr id="8" name="Footer Placeholder 7">
            <a:extLst>
              <a:ext uri="{FF2B5EF4-FFF2-40B4-BE49-F238E27FC236}">
                <a16:creationId xmlns:a16="http://schemas.microsoft.com/office/drawing/2014/main" id="{95D4551B-9A08-4CFF-848E-220C56F88D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8DD429-D808-4FAE-904E-9EB44A33FE81}"/>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22886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EA8A-849C-4601-8E96-C7629BEA26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F10E78-1EB5-4AD1-9D3E-1BCC4EF54B13}"/>
              </a:ext>
            </a:extLst>
          </p:cNvPr>
          <p:cNvSpPr>
            <a:spLocks noGrp="1"/>
          </p:cNvSpPr>
          <p:nvPr>
            <p:ph type="dt" sz="half" idx="10"/>
          </p:nvPr>
        </p:nvSpPr>
        <p:spPr/>
        <p:txBody>
          <a:bodyPr/>
          <a:lstStyle/>
          <a:p>
            <a:fld id="{DF99C35E-6FEB-42E2-8CE3-D1A386C3EB3E}" type="datetimeFigureOut">
              <a:rPr lang="en-US" smtClean="0"/>
              <a:t>4/20/2023</a:t>
            </a:fld>
            <a:endParaRPr lang="en-US"/>
          </a:p>
        </p:txBody>
      </p:sp>
      <p:sp>
        <p:nvSpPr>
          <p:cNvPr id="4" name="Footer Placeholder 3">
            <a:extLst>
              <a:ext uri="{FF2B5EF4-FFF2-40B4-BE49-F238E27FC236}">
                <a16:creationId xmlns:a16="http://schemas.microsoft.com/office/drawing/2014/main" id="{499D3D16-20AD-45DC-BB50-F10CCD9AB7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7B99A3-567C-4FA6-99F4-7503CFB82488}"/>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057199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1B2DD4-0AB1-4274-9A29-A77F71F03AC8}"/>
              </a:ext>
            </a:extLst>
          </p:cNvPr>
          <p:cNvSpPr>
            <a:spLocks noGrp="1"/>
          </p:cNvSpPr>
          <p:nvPr>
            <p:ph type="dt" sz="half" idx="10"/>
          </p:nvPr>
        </p:nvSpPr>
        <p:spPr/>
        <p:txBody>
          <a:bodyPr/>
          <a:lstStyle/>
          <a:p>
            <a:fld id="{DF99C35E-6FEB-42E2-8CE3-D1A386C3EB3E}" type="datetimeFigureOut">
              <a:rPr lang="en-US" smtClean="0"/>
              <a:t>4/20/2023</a:t>
            </a:fld>
            <a:endParaRPr lang="en-US"/>
          </a:p>
        </p:txBody>
      </p:sp>
      <p:sp>
        <p:nvSpPr>
          <p:cNvPr id="3" name="Footer Placeholder 2">
            <a:extLst>
              <a:ext uri="{FF2B5EF4-FFF2-40B4-BE49-F238E27FC236}">
                <a16:creationId xmlns:a16="http://schemas.microsoft.com/office/drawing/2014/main" id="{A0C6A9A9-0D1D-48A8-8BE9-178F7EE7BF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9A1F23-3B8E-4DB2-95BF-4EA5DD9F2964}"/>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890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D51E-F80D-4965-B941-CFCD1347BC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E4DE83-1DD2-4C42-A034-379CD0DCC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66F78E-DC76-479D-8728-A1D1FB298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2C922-CFEC-428B-8FA5-7EF83828A27D}"/>
              </a:ext>
            </a:extLst>
          </p:cNvPr>
          <p:cNvSpPr>
            <a:spLocks noGrp="1"/>
          </p:cNvSpPr>
          <p:nvPr>
            <p:ph type="dt" sz="half" idx="10"/>
          </p:nvPr>
        </p:nvSpPr>
        <p:spPr/>
        <p:txBody>
          <a:bodyPr/>
          <a:lstStyle/>
          <a:p>
            <a:fld id="{DF99C35E-6FEB-42E2-8CE3-D1A386C3EB3E}" type="datetimeFigureOut">
              <a:rPr lang="en-US" smtClean="0"/>
              <a:t>4/20/2023</a:t>
            </a:fld>
            <a:endParaRPr lang="en-US"/>
          </a:p>
        </p:txBody>
      </p:sp>
      <p:sp>
        <p:nvSpPr>
          <p:cNvPr id="6" name="Footer Placeholder 5">
            <a:extLst>
              <a:ext uri="{FF2B5EF4-FFF2-40B4-BE49-F238E27FC236}">
                <a16:creationId xmlns:a16="http://schemas.microsoft.com/office/drawing/2014/main" id="{7F3B1A98-B164-4BC2-BE0B-862A036903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6845C8-F543-4DC2-B9B3-29D7C9580309}"/>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3251751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4AF3-9103-40E7-A407-0BCE070095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24CC00-7073-4B5A-BC8A-A2F5D466B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DC43EC-7C63-4E1A-97C4-0BF0BEEA01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4DDF8A-7EA9-4936-9F87-A038E48A36F2}"/>
              </a:ext>
            </a:extLst>
          </p:cNvPr>
          <p:cNvSpPr>
            <a:spLocks noGrp="1"/>
          </p:cNvSpPr>
          <p:nvPr>
            <p:ph type="dt" sz="half" idx="10"/>
          </p:nvPr>
        </p:nvSpPr>
        <p:spPr/>
        <p:txBody>
          <a:bodyPr/>
          <a:lstStyle/>
          <a:p>
            <a:fld id="{DF99C35E-6FEB-42E2-8CE3-D1A386C3EB3E}" type="datetimeFigureOut">
              <a:rPr lang="en-US" smtClean="0"/>
              <a:t>4/20/2023</a:t>
            </a:fld>
            <a:endParaRPr lang="en-US"/>
          </a:p>
        </p:txBody>
      </p:sp>
      <p:sp>
        <p:nvSpPr>
          <p:cNvPr id="6" name="Footer Placeholder 5">
            <a:extLst>
              <a:ext uri="{FF2B5EF4-FFF2-40B4-BE49-F238E27FC236}">
                <a16:creationId xmlns:a16="http://schemas.microsoft.com/office/drawing/2014/main" id="{F940041A-57D9-42DE-817A-380BDF5B0D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F192A-171E-49E3-BF07-150A3732A52B}"/>
              </a:ext>
            </a:extLst>
          </p:cNvPr>
          <p:cNvSpPr>
            <a:spLocks noGrp="1"/>
          </p:cNvSpPr>
          <p:nvPr>
            <p:ph type="sldNum" sz="quarter" idx="12"/>
          </p:nvPr>
        </p:nvSpPr>
        <p:spPr/>
        <p:txBody>
          <a:bodyPr/>
          <a:lstStyle/>
          <a:p>
            <a:fld id="{9DAF86FB-F3C5-4902-A1C1-4B17D12F510E}" type="slidenum">
              <a:rPr lang="en-US" smtClean="0"/>
              <a:t>‹#›</a:t>
            </a:fld>
            <a:endParaRPr lang="en-US"/>
          </a:p>
        </p:txBody>
      </p:sp>
    </p:spTree>
    <p:extLst>
      <p:ext uri="{BB962C8B-B14F-4D97-AF65-F5344CB8AC3E}">
        <p14:creationId xmlns:p14="http://schemas.microsoft.com/office/powerpoint/2010/main" val="427366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818C58-1231-4C4B-AE77-0FE4FD630D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964E36-0780-4BB0-9A5D-D8A0C26CD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F2A38D-DF42-4F6C-9407-55439A4CE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9C35E-6FEB-42E2-8CE3-D1A386C3EB3E}" type="datetimeFigureOut">
              <a:rPr lang="en-US" smtClean="0"/>
              <a:t>4/20/2023</a:t>
            </a:fld>
            <a:endParaRPr lang="en-US"/>
          </a:p>
        </p:txBody>
      </p:sp>
      <p:sp>
        <p:nvSpPr>
          <p:cNvPr id="5" name="Footer Placeholder 4">
            <a:extLst>
              <a:ext uri="{FF2B5EF4-FFF2-40B4-BE49-F238E27FC236}">
                <a16:creationId xmlns:a16="http://schemas.microsoft.com/office/drawing/2014/main" id="{EBCB11E9-ED25-4DA7-98AE-0AA5C801D7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EED30A-BDF1-4E1E-BFC2-5FCC8B281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F86FB-F3C5-4902-A1C1-4B17D12F510E}" type="slidenum">
              <a:rPr lang="en-US" smtClean="0"/>
              <a:t>‹#›</a:t>
            </a:fld>
            <a:endParaRPr lang="en-US"/>
          </a:p>
        </p:txBody>
      </p:sp>
    </p:spTree>
    <p:extLst>
      <p:ext uri="{BB962C8B-B14F-4D97-AF65-F5344CB8AC3E}">
        <p14:creationId xmlns:p14="http://schemas.microsoft.com/office/powerpoint/2010/main" val="549711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E249-57F3-4C70-B68E-C82B1EC33A6F}"/>
              </a:ext>
            </a:extLst>
          </p:cNvPr>
          <p:cNvSpPr>
            <a:spLocks noGrp="1"/>
          </p:cNvSpPr>
          <p:nvPr>
            <p:ph type="ctrTitle"/>
          </p:nvPr>
        </p:nvSpPr>
        <p:spPr>
          <a:xfrm>
            <a:off x="872490" y="1625918"/>
            <a:ext cx="10447020" cy="2387600"/>
          </a:xfrm>
        </p:spPr>
        <p:txBody>
          <a:bodyPr>
            <a:normAutofit fontScale="90000"/>
          </a:bodyPr>
          <a:lstStyle/>
          <a:p>
            <a:r>
              <a:rPr lang="en-US" dirty="0"/>
              <a:t>Project #2 Final Demo:</a:t>
            </a:r>
            <a:br>
              <a:rPr lang="en-US" dirty="0"/>
            </a:br>
            <a:r>
              <a:rPr lang="en-US" dirty="0">
                <a:solidFill>
                  <a:srgbClr val="FF0000"/>
                </a:solidFill>
              </a:rPr>
              <a:t>$P, </a:t>
            </a:r>
            <a:r>
              <a:rPr lang="en-US" dirty="0" err="1">
                <a:solidFill>
                  <a:srgbClr val="FF0000"/>
                </a:solidFill>
              </a:rPr>
              <a:t>Unistroke</a:t>
            </a:r>
            <a:r>
              <a:rPr lang="en-US" dirty="0">
                <a:solidFill>
                  <a:srgbClr val="FF0000"/>
                </a:solidFill>
              </a:rPr>
              <a:t>/</a:t>
            </a:r>
            <a:r>
              <a:rPr lang="en-US" dirty="0" err="1">
                <a:solidFill>
                  <a:srgbClr val="FF0000"/>
                </a:solidFill>
              </a:rPr>
              <a:t>Multistroke</a:t>
            </a:r>
            <a:r>
              <a:rPr lang="en-US" dirty="0">
                <a:solidFill>
                  <a:srgbClr val="FF0000"/>
                </a:solidFill>
              </a:rPr>
              <a:t>  Dataset</a:t>
            </a:r>
            <a:br>
              <a:rPr lang="en-US" dirty="0"/>
            </a:br>
            <a:r>
              <a:rPr lang="en-US" dirty="0">
                <a:solidFill>
                  <a:srgbClr val="FF0000"/>
                </a:solidFill>
              </a:rPr>
              <a:t>Group #25: Nathan Harris, Aravind Subramanian, Shashank Bhat</a:t>
            </a:r>
          </a:p>
        </p:txBody>
      </p:sp>
      <p:sp>
        <p:nvSpPr>
          <p:cNvPr id="3" name="Subtitle 2">
            <a:extLst>
              <a:ext uri="{FF2B5EF4-FFF2-40B4-BE49-F238E27FC236}">
                <a16:creationId xmlns:a16="http://schemas.microsoft.com/office/drawing/2014/main" id="{244AFEE9-FDDD-4470-BCE8-B19C2582FE1A}"/>
              </a:ext>
            </a:extLst>
          </p:cNvPr>
          <p:cNvSpPr>
            <a:spLocks noGrp="1"/>
          </p:cNvSpPr>
          <p:nvPr>
            <p:ph type="subTitle" idx="1"/>
          </p:nvPr>
        </p:nvSpPr>
        <p:spPr>
          <a:xfrm>
            <a:off x="1524000" y="4013518"/>
            <a:ext cx="9144000" cy="1655762"/>
          </a:xfrm>
        </p:spPr>
        <p:txBody>
          <a:bodyPr/>
          <a:lstStyle/>
          <a:p>
            <a:r>
              <a:rPr lang="en-US" dirty="0">
                <a:solidFill>
                  <a:srgbClr val="FF0000"/>
                </a:solidFill>
              </a:rPr>
              <a:t>CIS6930</a:t>
            </a:r>
            <a:r>
              <a:rPr lang="en-US" dirty="0"/>
              <a:t> Human-Centered Input Recognition Algorithms</a:t>
            </a:r>
            <a:br>
              <a:rPr lang="en-US" dirty="0"/>
            </a:br>
            <a:r>
              <a:rPr lang="en-US" dirty="0"/>
              <a:t>Instructor: Dr. Lisa Anthony, Spring 2023</a:t>
            </a:r>
          </a:p>
          <a:p>
            <a:r>
              <a:rPr lang="en-US" dirty="0">
                <a:solidFill>
                  <a:srgbClr val="FF0000"/>
                </a:solidFill>
              </a:rPr>
              <a:t>April 25th</a:t>
            </a:r>
            <a:r>
              <a:rPr lang="en-US" dirty="0"/>
              <a:t>, 2023</a:t>
            </a:r>
          </a:p>
        </p:txBody>
      </p:sp>
    </p:spTree>
    <p:extLst>
      <p:ext uri="{BB962C8B-B14F-4D97-AF65-F5344CB8AC3E}">
        <p14:creationId xmlns:p14="http://schemas.microsoft.com/office/powerpoint/2010/main" val="3199364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F9FC-12F7-42FB-9F37-67ABD38B665E}"/>
              </a:ext>
            </a:extLst>
          </p:cNvPr>
          <p:cNvSpPr>
            <a:spLocks noGrp="1"/>
          </p:cNvSpPr>
          <p:nvPr>
            <p:ph type="title"/>
          </p:nvPr>
        </p:nvSpPr>
        <p:spPr/>
        <p:txBody>
          <a:bodyPr/>
          <a:lstStyle/>
          <a:p>
            <a:r>
              <a:rPr lang="en-US" dirty="0"/>
              <a:t>Project #2 Overview</a:t>
            </a:r>
          </a:p>
        </p:txBody>
      </p:sp>
      <p:sp>
        <p:nvSpPr>
          <p:cNvPr id="3" name="Content Placeholder 2">
            <a:extLst>
              <a:ext uri="{FF2B5EF4-FFF2-40B4-BE49-F238E27FC236}">
                <a16:creationId xmlns:a16="http://schemas.microsoft.com/office/drawing/2014/main" id="{8E065CD8-AFC8-4B19-B444-C670C199EE1C}"/>
              </a:ext>
            </a:extLst>
          </p:cNvPr>
          <p:cNvSpPr>
            <a:spLocks noGrp="1"/>
          </p:cNvSpPr>
          <p:nvPr>
            <p:ph idx="1"/>
          </p:nvPr>
        </p:nvSpPr>
        <p:spPr/>
        <p:txBody>
          <a:bodyPr/>
          <a:lstStyle/>
          <a:p>
            <a:r>
              <a:rPr lang="en-US" dirty="0"/>
              <a:t>Algorithm: </a:t>
            </a:r>
            <a:r>
              <a:rPr lang="en-US" dirty="0">
                <a:solidFill>
                  <a:srgbClr val="FF0000"/>
                </a:solidFill>
              </a:rPr>
              <a:t>$P, $1</a:t>
            </a:r>
            <a:endParaRPr lang="en-US" dirty="0"/>
          </a:p>
          <a:p>
            <a:r>
              <a:rPr lang="en-US" dirty="0"/>
              <a:t>Language: </a:t>
            </a:r>
            <a:r>
              <a:rPr lang="en-US" dirty="0">
                <a:solidFill>
                  <a:srgbClr val="FF0000"/>
                </a:solidFill>
              </a:rPr>
              <a:t>Python</a:t>
            </a:r>
            <a:endParaRPr lang="en-US" dirty="0"/>
          </a:p>
          <a:p>
            <a:r>
              <a:rPr lang="en-US" dirty="0"/>
              <a:t>Existing dataset: </a:t>
            </a:r>
            <a:r>
              <a:rPr lang="en-US" dirty="0" err="1">
                <a:solidFill>
                  <a:srgbClr val="FF0000"/>
                </a:solidFill>
              </a:rPr>
              <a:t>Unistroke</a:t>
            </a:r>
            <a:r>
              <a:rPr lang="en-US" dirty="0">
                <a:solidFill>
                  <a:srgbClr val="FF0000"/>
                </a:solidFill>
              </a:rPr>
              <a:t> and </a:t>
            </a:r>
            <a:r>
              <a:rPr lang="en-US" dirty="0" err="1">
                <a:solidFill>
                  <a:srgbClr val="FF0000"/>
                </a:solidFill>
              </a:rPr>
              <a:t>Multistroke</a:t>
            </a:r>
            <a:r>
              <a:rPr lang="en-US" dirty="0">
                <a:solidFill>
                  <a:srgbClr val="FF0000"/>
                </a:solidFill>
              </a:rPr>
              <a:t> Gestures</a:t>
            </a:r>
          </a:p>
          <a:p>
            <a:r>
              <a:rPr lang="en-US" dirty="0"/>
              <a:t>New dataset:</a:t>
            </a:r>
            <a:endParaRPr lang="en-US" dirty="0">
              <a:solidFill>
                <a:srgbClr val="FF0000"/>
              </a:solidFill>
            </a:endParaRPr>
          </a:p>
          <a:p>
            <a:r>
              <a:rPr lang="en-US" dirty="0"/>
              <a:t>Analysis: </a:t>
            </a:r>
            <a:r>
              <a:rPr lang="en-US" dirty="0" err="1">
                <a:solidFill>
                  <a:srgbClr val="FF0000"/>
                </a:solidFill>
              </a:rPr>
              <a:t>GHoST</a:t>
            </a:r>
            <a:r>
              <a:rPr lang="en-US" dirty="0">
                <a:solidFill>
                  <a:srgbClr val="FF0000"/>
                </a:solidFill>
              </a:rPr>
              <a:t> Heatmap</a:t>
            </a:r>
          </a:p>
        </p:txBody>
      </p:sp>
    </p:spTree>
    <p:extLst>
      <p:ext uri="{BB962C8B-B14F-4D97-AF65-F5344CB8AC3E}">
        <p14:creationId xmlns:p14="http://schemas.microsoft.com/office/powerpoint/2010/main" val="4204371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E2DB-C2D0-4761-97D4-2A87A51C587E}"/>
              </a:ext>
            </a:extLst>
          </p:cNvPr>
          <p:cNvSpPr>
            <a:spLocks noGrp="1"/>
          </p:cNvSpPr>
          <p:nvPr>
            <p:ph type="title"/>
          </p:nvPr>
        </p:nvSpPr>
        <p:spPr/>
        <p:txBody>
          <a:bodyPr/>
          <a:lstStyle/>
          <a:p>
            <a:r>
              <a:rPr lang="en-US" dirty="0"/>
              <a:t>Online / Live Demo</a:t>
            </a:r>
          </a:p>
        </p:txBody>
      </p:sp>
      <p:sp>
        <p:nvSpPr>
          <p:cNvPr id="3" name="Content Placeholder 2">
            <a:extLst>
              <a:ext uri="{FF2B5EF4-FFF2-40B4-BE49-F238E27FC236}">
                <a16:creationId xmlns:a16="http://schemas.microsoft.com/office/drawing/2014/main" id="{272E6BCB-1535-4A75-8673-B2899A53D0AF}"/>
              </a:ext>
            </a:extLst>
          </p:cNvPr>
          <p:cNvSpPr>
            <a:spLocks noGrp="1"/>
          </p:cNvSpPr>
          <p:nvPr>
            <p:ph idx="1"/>
          </p:nvPr>
        </p:nvSpPr>
        <p:spPr/>
        <p:txBody>
          <a:bodyPr/>
          <a:lstStyle/>
          <a:p>
            <a:pPr marL="0" indent="0">
              <a:buNone/>
            </a:pPr>
            <a:endParaRPr lang="en-US" dirty="0">
              <a:solidFill>
                <a:srgbClr val="FF0000"/>
              </a:solidFill>
            </a:endParaRPr>
          </a:p>
        </p:txBody>
      </p:sp>
    </p:spTree>
    <p:extLst>
      <p:ext uri="{BB962C8B-B14F-4D97-AF65-F5344CB8AC3E}">
        <p14:creationId xmlns:p14="http://schemas.microsoft.com/office/powerpoint/2010/main" val="2771238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D16A-CEDB-4EC0-9E53-2A3C98DD9D30}"/>
              </a:ext>
            </a:extLst>
          </p:cNvPr>
          <p:cNvSpPr>
            <a:spLocks noGrp="1"/>
          </p:cNvSpPr>
          <p:nvPr>
            <p:ph type="title"/>
          </p:nvPr>
        </p:nvSpPr>
        <p:spPr/>
        <p:txBody>
          <a:bodyPr/>
          <a:lstStyle/>
          <a:p>
            <a:r>
              <a:rPr lang="en-US" dirty="0"/>
              <a:t>Offline </a:t>
            </a:r>
            <a:r>
              <a:rPr lang="en-US"/>
              <a:t>Recognition Tests</a:t>
            </a:r>
            <a:endParaRPr lang="en-US" dirty="0"/>
          </a:p>
        </p:txBody>
      </p:sp>
      <p:sp>
        <p:nvSpPr>
          <p:cNvPr id="5" name="TextBox 4">
            <a:extLst>
              <a:ext uri="{FF2B5EF4-FFF2-40B4-BE49-F238E27FC236}">
                <a16:creationId xmlns:a16="http://schemas.microsoft.com/office/drawing/2014/main" id="{27A0646D-B11C-4EFB-9E0A-B4CF0CAEA77B}"/>
              </a:ext>
            </a:extLst>
          </p:cNvPr>
          <p:cNvSpPr txBox="1"/>
          <p:nvPr/>
        </p:nvSpPr>
        <p:spPr>
          <a:xfrm>
            <a:off x="1726228" y="5992297"/>
            <a:ext cx="2645276" cy="369332"/>
          </a:xfrm>
          <a:prstGeom prst="rect">
            <a:avLst/>
          </a:prstGeom>
          <a:noFill/>
        </p:spPr>
        <p:txBody>
          <a:bodyPr wrap="none" rtlCol="0">
            <a:spAutoFit/>
          </a:bodyPr>
          <a:lstStyle/>
          <a:p>
            <a:r>
              <a:rPr lang="en-US" b="1" i="1" dirty="0"/>
              <a:t>Figure 5(a) from $P paper</a:t>
            </a:r>
          </a:p>
        </p:txBody>
      </p:sp>
      <p:sp>
        <p:nvSpPr>
          <p:cNvPr id="6" name="TextBox 5">
            <a:extLst>
              <a:ext uri="{FF2B5EF4-FFF2-40B4-BE49-F238E27FC236}">
                <a16:creationId xmlns:a16="http://schemas.microsoft.com/office/drawing/2014/main" id="{DFDCC2A1-1803-48FE-99D5-9E0E3BAD947C}"/>
              </a:ext>
            </a:extLst>
          </p:cNvPr>
          <p:cNvSpPr txBox="1"/>
          <p:nvPr/>
        </p:nvSpPr>
        <p:spPr>
          <a:xfrm>
            <a:off x="6957932" y="5167312"/>
            <a:ext cx="3970382" cy="369332"/>
          </a:xfrm>
          <a:prstGeom prst="rect">
            <a:avLst/>
          </a:prstGeom>
          <a:noFill/>
        </p:spPr>
        <p:txBody>
          <a:bodyPr wrap="none" rtlCol="0">
            <a:spAutoFit/>
          </a:bodyPr>
          <a:lstStyle/>
          <a:p>
            <a:r>
              <a:rPr lang="en-US" b="1" i="1" dirty="0">
                <a:solidFill>
                  <a:srgbClr val="FF0000"/>
                </a:solidFill>
              </a:rPr>
              <a:t>Avg Accuracy by Training Samples of $P</a:t>
            </a:r>
          </a:p>
        </p:txBody>
      </p:sp>
      <p:pic>
        <p:nvPicPr>
          <p:cNvPr id="10" name="Picture 9" descr="Chart&#10;&#10;Description automatically generated">
            <a:extLst>
              <a:ext uri="{FF2B5EF4-FFF2-40B4-BE49-F238E27FC236}">
                <a16:creationId xmlns:a16="http://schemas.microsoft.com/office/drawing/2014/main" id="{AC1A9EBF-82F0-1DC5-D164-219037FAA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0" y="1581808"/>
            <a:ext cx="5077534" cy="4220164"/>
          </a:xfrm>
          <a:prstGeom prst="rect">
            <a:avLst/>
          </a:prstGeom>
        </p:spPr>
      </p:pic>
      <p:pic>
        <p:nvPicPr>
          <p:cNvPr id="9" name="Picture 8" descr="Chart, line chart&#10;&#10;Description automatically generated">
            <a:extLst>
              <a:ext uri="{FF2B5EF4-FFF2-40B4-BE49-F238E27FC236}">
                <a16:creationId xmlns:a16="http://schemas.microsoft.com/office/drawing/2014/main" id="{41E8F745-145A-06E8-DC70-FDDFAD4A5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284" y="1690688"/>
            <a:ext cx="6191728" cy="3435846"/>
          </a:xfrm>
          <a:prstGeom prst="rect">
            <a:avLst/>
          </a:prstGeom>
        </p:spPr>
      </p:pic>
    </p:spTree>
    <p:extLst>
      <p:ext uri="{BB962C8B-B14F-4D97-AF65-F5344CB8AC3E}">
        <p14:creationId xmlns:p14="http://schemas.microsoft.com/office/powerpoint/2010/main" val="85366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31AD-1021-41AA-92BF-A58F81169A0C}"/>
              </a:ext>
            </a:extLst>
          </p:cNvPr>
          <p:cNvSpPr>
            <a:spLocks noGrp="1"/>
          </p:cNvSpPr>
          <p:nvPr>
            <p:ph type="title"/>
          </p:nvPr>
        </p:nvSpPr>
        <p:spPr/>
        <p:txBody>
          <a:bodyPr/>
          <a:lstStyle/>
          <a:p>
            <a:r>
              <a:rPr lang="en-US" dirty="0"/>
              <a:t>Analyses</a:t>
            </a:r>
          </a:p>
        </p:txBody>
      </p:sp>
      <p:sp>
        <p:nvSpPr>
          <p:cNvPr id="3" name="Content Placeholder 2">
            <a:extLst>
              <a:ext uri="{FF2B5EF4-FFF2-40B4-BE49-F238E27FC236}">
                <a16:creationId xmlns:a16="http://schemas.microsoft.com/office/drawing/2014/main" id="{81F58048-D6AA-48BD-A806-9FA7DA177850}"/>
              </a:ext>
            </a:extLst>
          </p:cNvPr>
          <p:cNvSpPr>
            <a:spLocks noGrp="1"/>
          </p:cNvSpPr>
          <p:nvPr>
            <p:ph idx="1"/>
          </p:nvPr>
        </p:nvSpPr>
        <p:spPr/>
        <p:txBody>
          <a:bodyPr/>
          <a:lstStyle/>
          <a:p>
            <a:r>
              <a:rPr lang="en-US" dirty="0">
                <a:solidFill>
                  <a:srgbClr val="FF0000"/>
                </a:solidFill>
              </a:rPr>
              <a:t>[insert graphs, figures, or images of any other analyses performed (e.g., such as a heatmap image from GHOST) on your own data, and mention your insight(s) and how they might explain or be related to your recognition results on the previous slide, or say ‘not applicable’]</a:t>
            </a:r>
          </a:p>
        </p:txBody>
      </p:sp>
      <p:pic>
        <p:nvPicPr>
          <p:cNvPr id="5" name="Picture 4" descr="Chart, line chart&#10;&#10;Description automatically generated">
            <a:extLst>
              <a:ext uri="{FF2B5EF4-FFF2-40B4-BE49-F238E27FC236}">
                <a16:creationId xmlns:a16="http://schemas.microsoft.com/office/drawing/2014/main" id="{9D5E1ECD-9DC5-D56C-F268-42310F002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1225" y="3669029"/>
            <a:ext cx="5132575" cy="2722881"/>
          </a:xfrm>
          <a:prstGeom prst="rect">
            <a:avLst/>
          </a:prstGeom>
        </p:spPr>
      </p:pic>
    </p:spTree>
    <p:extLst>
      <p:ext uri="{BB962C8B-B14F-4D97-AF65-F5344CB8AC3E}">
        <p14:creationId xmlns:p14="http://schemas.microsoft.com/office/powerpoint/2010/main" val="2879449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7F4A1-E225-416D-B15B-7DEB3DF0E08F}"/>
              </a:ext>
            </a:extLst>
          </p:cNvPr>
          <p:cNvSpPr>
            <a:spLocks noGrp="1"/>
          </p:cNvSpPr>
          <p:nvPr>
            <p:ph type="title"/>
          </p:nvPr>
        </p:nvSpPr>
        <p:spPr/>
        <p:txBody>
          <a:bodyPr/>
          <a:lstStyle/>
          <a:p>
            <a:r>
              <a:rPr lang="en-US" dirty="0"/>
              <a:t>Implementation and Challenges</a:t>
            </a:r>
          </a:p>
        </p:txBody>
      </p:sp>
      <p:sp>
        <p:nvSpPr>
          <p:cNvPr id="3" name="Content Placeholder 2">
            <a:extLst>
              <a:ext uri="{FF2B5EF4-FFF2-40B4-BE49-F238E27FC236}">
                <a16:creationId xmlns:a16="http://schemas.microsoft.com/office/drawing/2014/main" id="{D25B11D7-4A61-421A-B0A6-807E6E5DF12C}"/>
              </a:ext>
            </a:extLst>
          </p:cNvPr>
          <p:cNvSpPr>
            <a:spLocks noGrp="1"/>
          </p:cNvSpPr>
          <p:nvPr>
            <p:ph idx="1"/>
          </p:nvPr>
        </p:nvSpPr>
        <p:spPr/>
        <p:txBody>
          <a:bodyPr/>
          <a:lstStyle/>
          <a:p>
            <a:r>
              <a:rPr lang="en-US" dirty="0">
                <a:solidFill>
                  <a:srgbClr val="FF0000"/>
                </a:solidFill>
              </a:rPr>
              <a:t>[2-3 bullet points describing your implementation process, challenges you faced on any part of the project, and how you solved them]</a:t>
            </a:r>
          </a:p>
        </p:txBody>
      </p:sp>
    </p:spTree>
    <p:extLst>
      <p:ext uri="{BB962C8B-B14F-4D97-AF65-F5344CB8AC3E}">
        <p14:creationId xmlns:p14="http://schemas.microsoft.com/office/powerpoint/2010/main" val="378426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BB56-BB96-4726-AC4D-71CC52E0759D}"/>
              </a:ext>
            </a:extLst>
          </p:cNvPr>
          <p:cNvSpPr>
            <a:spLocks noGrp="1"/>
          </p:cNvSpPr>
          <p:nvPr>
            <p:ph type="title"/>
          </p:nvPr>
        </p:nvSpPr>
        <p:spPr/>
        <p:txBody>
          <a:bodyPr/>
          <a:lstStyle/>
          <a:p>
            <a:r>
              <a:rPr lang="en-US" dirty="0"/>
              <a:t>Predicted and Actual Outcome</a:t>
            </a:r>
          </a:p>
        </p:txBody>
      </p:sp>
      <p:sp>
        <p:nvSpPr>
          <p:cNvPr id="3" name="Content Placeholder 2">
            <a:extLst>
              <a:ext uri="{FF2B5EF4-FFF2-40B4-BE49-F238E27FC236}">
                <a16:creationId xmlns:a16="http://schemas.microsoft.com/office/drawing/2014/main" id="{D3E424F6-B7FC-4F24-9204-316BCB98E3F7}"/>
              </a:ext>
            </a:extLst>
          </p:cNvPr>
          <p:cNvSpPr>
            <a:spLocks noGrp="1"/>
          </p:cNvSpPr>
          <p:nvPr>
            <p:ph idx="1"/>
          </p:nvPr>
        </p:nvSpPr>
        <p:spPr/>
        <p:txBody>
          <a:bodyPr/>
          <a:lstStyle/>
          <a:p>
            <a:r>
              <a:rPr lang="en-US" dirty="0">
                <a:solidFill>
                  <a:srgbClr val="FF0000"/>
                </a:solidFill>
              </a:rPr>
              <a:t>We predicted that the $P algorithm would perform worse recognizing </a:t>
            </a:r>
            <a:r>
              <a:rPr lang="en-US" dirty="0" err="1">
                <a:solidFill>
                  <a:srgbClr val="FF0000"/>
                </a:solidFill>
              </a:rPr>
              <a:t>unistroke</a:t>
            </a:r>
            <a:r>
              <a:rPr lang="en-US" dirty="0">
                <a:solidFill>
                  <a:srgbClr val="FF0000"/>
                </a:solidFill>
              </a:rPr>
              <a:t> gestures because the algorithm was modified to be more robust and we theorized that those changes would sacrifice accuracy for the very specific types of gestures that $1 designed for.</a:t>
            </a:r>
          </a:p>
          <a:p>
            <a:r>
              <a:rPr lang="en-US" dirty="0">
                <a:solidFill>
                  <a:srgbClr val="FF0000"/>
                </a:solidFill>
              </a:rPr>
              <a:t>The results were that $P performed better than $1 on our user-collected dataset of </a:t>
            </a:r>
            <a:r>
              <a:rPr lang="en-US" dirty="0" err="1">
                <a:solidFill>
                  <a:srgbClr val="FF0000"/>
                </a:solidFill>
              </a:rPr>
              <a:t>unistrokes</a:t>
            </a:r>
            <a:r>
              <a:rPr lang="en-US" dirty="0">
                <a:solidFill>
                  <a:srgbClr val="FF0000"/>
                </a:solidFill>
              </a:rPr>
              <a:t>, which is pleasantly surprising because this implies that $P is more accurate and more robust than $1, making $P a strictly better algorithm</a:t>
            </a:r>
            <a:r>
              <a:rPr lang="en-US">
                <a:solidFill>
                  <a:srgbClr val="FF0000"/>
                </a:solidFill>
              </a:rPr>
              <a:t>, performance-wise.</a:t>
            </a:r>
            <a:endParaRPr lang="en-US" dirty="0">
              <a:solidFill>
                <a:srgbClr val="FF0000"/>
              </a:solidFill>
            </a:endParaRPr>
          </a:p>
        </p:txBody>
      </p:sp>
    </p:spTree>
    <p:extLst>
      <p:ext uri="{BB962C8B-B14F-4D97-AF65-F5344CB8AC3E}">
        <p14:creationId xmlns:p14="http://schemas.microsoft.com/office/powerpoint/2010/main" val="84510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241A-4A46-4A92-BACE-CA4742B1FC12}"/>
              </a:ext>
            </a:extLst>
          </p:cNvPr>
          <p:cNvSpPr>
            <a:spLocks noGrp="1"/>
          </p:cNvSpPr>
          <p:nvPr>
            <p:ph type="title"/>
          </p:nvPr>
        </p:nvSpPr>
        <p:spPr/>
        <p:txBody>
          <a:bodyPr/>
          <a:lstStyle/>
          <a:p>
            <a:r>
              <a:rPr lang="en-US"/>
              <a:t>The End!</a:t>
            </a:r>
            <a:endParaRPr lang="en-US" dirty="0"/>
          </a:p>
        </p:txBody>
      </p:sp>
      <p:sp>
        <p:nvSpPr>
          <p:cNvPr id="3" name="Content Placeholder 2">
            <a:extLst>
              <a:ext uri="{FF2B5EF4-FFF2-40B4-BE49-F238E27FC236}">
                <a16:creationId xmlns:a16="http://schemas.microsoft.com/office/drawing/2014/main" id="{A5AD4DC5-79F1-446D-8281-02A8368895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6089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288</Words>
  <Application>Microsoft Office PowerPoint</Application>
  <PresentationFormat>Widescreen</PresentationFormat>
  <Paragraphs>22</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#2 Final Demo: $P, Unistroke/Multistroke  Dataset Group #25: Nathan Harris, Aravind Subramanian, Shashank Bhat</vt:lpstr>
      <vt:lpstr>Project #2 Overview</vt:lpstr>
      <vt:lpstr>Online / Live Demo</vt:lpstr>
      <vt:lpstr>Offline Recognition Tests</vt:lpstr>
      <vt:lpstr>Analyses</vt:lpstr>
      <vt:lpstr>Implementation and Challenges</vt:lpstr>
      <vt:lpstr>Predicted and Actual Outcome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Final Demo: $1 Algorithm, Unistroke Data [Student Name(s)]</dc:title>
  <dc:creator>Anthony,Lisa</dc:creator>
  <cp:lastModifiedBy>pixelfac.nerfbros@gmail.com</cp:lastModifiedBy>
  <cp:revision>35</cp:revision>
  <dcterms:created xsi:type="dcterms:W3CDTF">2022-03-02T18:36:27Z</dcterms:created>
  <dcterms:modified xsi:type="dcterms:W3CDTF">2023-04-20T16:30:43Z</dcterms:modified>
</cp:coreProperties>
</file>