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58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849" autoAdjust="0"/>
  </p:normalViewPr>
  <p:slideViewPr>
    <p:cSldViewPr snapToGrid="0">
      <p:cViewPr varScale="1">
        <p:scale>
          <a:sx n="99" d="100"/>
          <a:sy n="99" d="100"/>
        </p:scale>
        <p:origin x="10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E8A9B-F2C7-4BA5-B4D9-71E77B3A3DA5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2D629-867A-4C68-B5D8-1246D140A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6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2D629-867A-4C68-B5D8-1246D140A9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10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2D629-867A-4C68-B5D8-1246D140A9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38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2D629-867A-4C68-B5D8-1246D140A9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22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296A-F9C1-4F2E-9F38-275B752CE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94B7F-7163-454E-92FA-ECA277FB2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13492-57A5-4815-9872-713BEC03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94269-37EA-4CB6-84FF-F57875B9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2BE5E-06A8-4189-8863-FEF6D979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0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A7E9-E0B5-43C3-A4A2-626573A5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25257-17B1-4B81-B619-FE1F1EC76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4C71F-FE91-4125-BE4D-2FDCA113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CA737-BFD2-4596-9BE9-5CFE258A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19674-094C-46A4-9497-EE4B3157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2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CFE37-4146-439A-960D-F9AE433E8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2A077-594C-4F12-ABEC-872A7BF2D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FCB44-604E-4782-8454-C6929B09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A2B97-BB84-41CF-8208-0AA8A505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99A53-C387-48DC-94F4-24C4FAAF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6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D707-B918-4C5D-8AF5-2ABE89D6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9CF6-8B67-406B-A422-7A8EEF571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26730-D2E8-4C4E-8C84-AFBAED5D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95A06-511D-472B-807B-B389D73B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230C-FCBF-4140-94AF-CE6EBC3B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1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D2F2-7B4D-4244-80DB-44F822BD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A8DB8-47C6-42E1-9891-70755B045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71ACC-C4D5-4327-A5A0-E9B4B096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B251-ED18-4AA5-AD4B-6827E114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0A309-31F0-4802-9915-27418FA1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6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90FD-681F-472C-A2D4-761F3378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AEAE-ECED-4DD1-9E87-FCBFD9280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6C08C-8E80-4115-B662-886ADD02B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FA7BF-46A9-4924-8CA2-BFF6FDAF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8B5F6-47B5-4E13-A8A4-37BD9A4D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AB8F8-EF17-45C6-827F-9BFCD4DF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8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F52C9-D252-446E-B9F9-2EE4805E5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5B62A-C514-4687-9B49-E6525E66E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1BB8D-26A7-4A92-A5CE-9951898C6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80C31-347A-4820-8343-5D3F25C06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18729-DE4B-46E1-A278-0CD53EF94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63497-3C25-45C8-8090-8144E831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4551B-9A08-4CFF-848E-220C56F8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8DD429-D808-4FAE-904E-9EB44A33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6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EA8A-849C-4601-8E96-C7629BEA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10E78-1EB5-4AD1-9D3E-1BCC4EF5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D3D16-20AD-45DC-BB50-F10CCD9A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B99A3-567C-4FA6-99F4-7503CFB8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9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B2DD4-0AB1-4274-9A29-A77F71F0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6A9A9-0D1D-48A8-8BE9-178F7EE7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A1F23-3B8E-4DB2-95BF-4EA5DD9F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D51E-F80D-4965-B941-CFCD1347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4DE83-1DD2-4C42-A034-379CD0DC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6F78E-DC76-479D-8728-A1D1FB298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2C922-CFEC-428B-8FA5-7EF83828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B1A98-B164-4BC2-BE0B-862A0369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845C8-F543-4DC2-B9B3-29D7C958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5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4AF3-9103-40E7-A407-0BCE0700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4CC00-7073-4B5A-BC8A-A2F5D466B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C43EC-7C63-4E1A-97C4-0BF0BEEA0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DDF8A-7EA9-4936-9F87-A038E48A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0041A-57D9-42DE-817A-380BDF5B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F192A-171E-49E3-BF07-150A3732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6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18C58-1231-4C4B-AE77-0FE4FD63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64E36-0780-4BB0-9A5D-D8A0C26CD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2A38D-DF42-4F6C-9407-55439A4CE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C35E-6FEB-42E2-8CE3-D1A386C3EB3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B11E9-ED25-4DA7-98AE-0AA5C801D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ED30A-BDF1-4E1E-BFC2-5FCC8B281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F86FB-F3C5-4902-A1C1-4B17D12F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1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E249-57F3-4C70-B68E-C82B1EC33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490" y="1625918"/>
            <a:ext cx="1044702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#2 Final Demo: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$P, </a:t>
            </a:r>
            <a:r>
              <a:rPr lang="en-US" dirty="0" err="1">
                <a:solidFill>
                  <a:srgbClr val="FF0000"/>
                </a:solidFill>
              </a:rPr>
              <a:t>Unistroke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Multistroke</a:t>
            </a:r>
            <a:r>
              <a:rPr lang="en-US" dirty="0">
                <a:solidFill>
                  <a:srgbClr val="FF0000"/>
                </a:solidFill>
              </a:rPr>
              <a:t> Dataset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Group #25: Nathan Harris, Aravind Subramanian, Shashank Bhat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AFEE9-FDDD-4470-BCE8-B19C2582F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3518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CIS6930</a:t>
            </a:r>
            <a:r>
              <a:rPr lang="en-US" dirty="0"/>
              <a:t> Human-Centered Input Recognition Algorithms</a:t>
            </a:r>
            <a:br>
              <a:rPr lang="en-US" dirty="0"/>
            </a:br>
            <a:r>
              <a:rPr lang="en-US" dirty="0"/>
              <a:t>Instructor: Dr. Lisa Anthony, Spring 2023</a:t>
            </a:r>
          </a:p>
          <a:p>
            <a:r>
              <a:rPr lang="en-US" dirty="0">
                <a:solidFill>
                  <a:srgbClr val="FF0000"/>
                </a:solidFill>
              </a:rPr>
              <a:t>April 25th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319936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F9FC-12F7-42FB-9F37-67ABD38B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#2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5CD8-AFC8-4B19-B444-C670C199E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Algorithm: </a:t>
            </a:r>
            <a:r>
              <a:rPr lang="en-US" dirty="0">
                <a:solidFill>
                  <a:srgbClr val="FF0000"/>
                </a:solidFill>
              </a:rPr>
              <a:t>$P, $1</a:t>
            </a:r>
            <a:endParaRPr lang="en-US" dirty="0"/>
          </a:p>
          <a:p>
            <a:r>
              <a:rPr lang="en-US" dirty="0"/>
              <a:t>Language: </a:t>
            </a:r>
            <a:r>
              <a:rPr lang="en-US" dirty="0">
                <a:solidFill>
                  <a:srgbClr val="FF0000"/>
                </a:solidFill>
              </a:rPr>
              <a:t>Python</a:t>
            </a:r>
            <a:endParaRPr lang="en-US" dirty="0"/>
          </a:p>
          <a:p>
            <a:r>
              <a:rPr lang="en-US" dirty="0"/>
              <a:t>Existing dataset: </a:t>
            </a:r>
            <a:r>
              <a:rPr lang="en-US" dirty="0" err="1">
                <a:solidFill>
                  <a:srgbClr val="FF0000"/>
                </a:solidFill>
              </a:rPr>
              <a:t>Unistroke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Multistroke</a:t>
            </a:r>
            <a:r>
              <a:rPr lang="en-US" dirty="0">
                <a:solidFill>
                  <a:srgbClr val="FF0000"/>
                </a:solidFill>
              </a:rPr>
              <a:t> Gestures</a:t>
            </a:r>
          </a:p>
          <a:p>
            <a:r>
              <a:rPr lang="en-US" dirty="0"/>
              <a:t>New dataset: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Analysis: </a:t>
            </a:r>
            <a:r>
              <a:rPr lang="en-US" dirty="0" err="1">
                <a:solidFill>
                  <a:srgbClr val="FF0000"/>
                </a:solidFill>
              </a:rPr>
              <a:t>GHoST</a:t>
            </a:r>
            <a:r>
              <a:rPr lang="en-US" dirty="0">
                <a:solidFill>
                  <a:srgbClr val="FF0000"/>
                </a:solidFill>
              </a:rPr>
              <a:t> Heatmap</a:t>
            </a:r>
          </a:p>
        </p:txBody>
      </p:sp>
    </p:spTree>
    <p:extLst>
      <p:ext uri="{BB962C8B-B14F-4D97-AF65-F5344CB8AC3E}">
        <p14:creationId xmlns:p14="http://schemas.microsoft.com/office/powerpoint/2010/main" val="420437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E2DB-C2D0-4761-97D4-2A87A51C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/ 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E6BCB-1535-4A75-8673-B2899A53D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23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D16A-CEDB-4EC0-9E53-2A3C98DD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</a:t>
            </a:r>
            <a:r>
              <a:rPr lang="en-US"/>
              <a:t>Recognition Tests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A0646D-B11C-4EFB-9E0A-B4CF0CAEA77B}"/>
              </a:ext>
            </a:extLst>
          </p:cNvPr>
          <p:cNvSpPr txBox="1"/>
          <p:nvPr/>
        </p:nvSpPr>
        <p:spPr>
          <a:xfrm>
            <a:off x="1726228" y="5992297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Figure 5(a) from $P paper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CC2A1-1803-48FE-99D5-9E0E3BAD947C}"/>
              </a:ext>
            </a:extLst>
          </p:cNvPr>
          <p:cNvSpPr txBox="1"/>
          <p:nvPr/>
        </p:nvSpPr>
        <p:spPr>
          <a:xfrm>
            <a:off x="7554868" y="3059668"/>
            <a:ext cx="397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Avg Accuracy by Training Samples of $P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AC1A9EBF-82F0-1DC5-D164-219037FAA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581808"/>
            <a:ext cx="5077534" cy="4220164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41E8F745-145A-06E8-DC70-FDDFAD4A5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33" y="149826"/>
            <a:ext cx="5161139" cy="2863963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FDA2CB40-860C-6593-B262-CDB4A685CB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811" y="3353281"/>
            <a:ext cx="5376385" cy="2852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173C71-A119-E315-EC37-529F6C3D2F3B}"/>
              </a:ext>
            </a:extLst>
          </p:cNvPr>
          <p:cNvSpPr txBox="1"/>
          <p:nvPr/>
        </p:nvSpPr>
        <p:spPr>
          <a:xfrm>
            <a:off x="7991948" y="6169709"/>
            <a:ext cx="353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Accuracy By Iteration over Algorithms and Datasets</a:t>
            </a:r>
          </a:p>
        </p:txBody>
      </p:sp>
    </p:spTree>
    <p:extLst>
      <p:ext uri="{BB962C8B-B14F-4D97-AF65-F5344CB8AC3E}">
        <p14:creationId xmlns:p14="http://schemas.microsoft.com/office/powerpoint/2010/main" val="85366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D31AD-1021-41AA-92BF-A58F8116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57" y="1"/>
            <a:ext cx="10515600" cy="1325563"/>
          </a:xfrm>
        </p:spPr>
        <p:txBody>
          <a:bodyPr/>
          <a:lstStyle/>
          <a:p>
            <a:r>
              <a:rPr lang="en-US" dirty="0"/>
              <a:t>Analyses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C4804-D63A-4D5E-8AF1-AEEFBF25ABDD}"/>
              </a:ext>
            </a:extLst>
          </p:cNvPr>
          <p:cNvSpPr txBox="1"/>
          <p:nvPr/>
        </p:nvSpPr>
        <p:spPr>
          <a:xfrm>
            <a:off x="2028676" y="5816532"/>
            <a:ext cx="2223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User-Independent </a:t>
            </a:r>
            <a:r>
              <a:rPr lang="en-US" dirty="0" err="1"/>
              <a:t>GHoST</a:t>
            </a:r>
            <a:r>
              <a:rPr lang="en-US" dirty="0"/>
              <a:t>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1837EB-D18A-1079-6753-133FAFA42B43}"/>
              </a:ext>
            </a:extLst>
          </p:cNvPr>
          <p:cNvSpPr txBox="1"/>
          <p:nvPr/>
        </p:nvSpPr>
        <p:spPr>
          <a:xfrm>
            <a:off x="8174394" y="5897560"/>
            <a:ext cx="234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User-Dependent </a:t>
            </a:r>
            <a:r>
              <a:rPr lang="en-US" dirty="0" err="1"/>
              <a:t>GHoST</a:t>
            </a:r>
            <a:r>
              <a:rPr lang="en-US" dirty="0"/>
              <a:t> Analysis (user1)</a:t>
            </a:r>
          </a:p>
        </p:txBody>
      </p:sp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A7FAF8F-0BEC-2ED3-83D6-246DE26ED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1" y="885365"/>
            <a:ext cx="4876897" cy="4759852"/>
          </a:xfrm>
          <a:prstGeom prst="rect">
            <a:avLst/>
          </a:prstGeom>
        </p:spPr>
      </p:pic>
      <p:pic>
        <p:nvPicPr>
          <p:cNvPr id="15" name="Picture 14" descr="Diagram, arrow&#10;&#10;Description automatically generated">
            <a:extLst>
              <a:ext uri="{FF2B5EF4-FFF2-40B4-BE49-F238E27FC236}">
                <a16:creationId xmlns:a16="http://schemas.microsoft.com/office/drawing/2014/main" id="{7AA3D9DC-1C16-24CB-49DF-FA9158842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285" y="730249"/>
            <a:ext cx="5294376" cy="51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4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F4A1-E225-416D-B15B-7DEB3DF0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B11D7-4A61-421A-B0A6-807E6E5DF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Most of the code for preprocessing the gesture points was similar to the  $1 algorithm, which we were able to reuse.</a:t>
            </a:r>
          </a:p>
          <a:p>
            <a:r>
              <a:rPr lang="en-US" dirty="0">
                <a:solidFill>
                  <a:srgbClr val="FF0000"/>
                </a:solidFill>
              </a:rPr>
              <a:t>Specifically for the $P </a:t>
            </a:r>
            <a:r>
              <a:rPr lang="en-US" dirty="0" err="1">
                <a:solidFill>
                  <a:srgbClr val="FF0000"/>
                </a:solidFill>
              </a:rPr>
              <a:t>multistroke</a:t>
            </a:r>
            <a:r>
              <a:rPr lang="en-US" dirty="0">
                <a:solidFill>
                  <a:srgbClr val="FF0000"/>
                </a:solidFill>
              </a:rPr>
              <a:t> dataset, .xml files had data points for each stroke in a separate tag. We had to modify the class we had used for </a:t>
            </a:r>
            <a:r>
              <a:rPr lang="en-US" dirty="0" err="1">
                <a:solidFill>
                  <a:srgbClr val="FF0000"/>
                </a:solidFill>
              </a:rPr>
              <a:t>unistroke</a:t>
            </a:r>
            <a:r>
              <a:rPr lang="en-US" dirty="0">
                <a:solidFill>
                  <a:srgbClr val="FF0000"/>
                </a:solidFill>
              </a:rPr>
              <a:t> gestures to also store the stroke id contained in the </a:t>
            </a:r>
            <a:r>
              <a:rPr lang="en-US" dirty="0" err="1">
                <a:solidFill>
                  <a:srgbClr val="FF0000"/>
                </a:solidFill>
              </a:rPr>
              <a:t>multistroke</a:t>
            </a:r>
            <a:r>
              <a:rPr lang="en-US" dirty="0">
                <a:solidFill>
                  <a:srgbClr val="FF0000"/>
                </a:solidFill>
              </a:rPr>
              <a:t> dataset.</a:t>
            </a:r>
          </a:p>
        </p:txBody>
      </p:sp>
    </p:spTree>
    <p:extLst>
      <p:ext uri="{BB962C8B-B14F-4D97-AF65-F5344CB8AC3E}">
        <p14:creationId xmlns:p14="http://schemas.microsoft.com/office/powerpoint/2010/main" val="378426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BB56-BB96-4726-AC4D-71CC52E0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and Actual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424F6-B7FC-4F24-9204-316BCB98E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We predicted that the $P algorithm would perform worse recognizing </a:t>
            </a:r>
            <a:r>
              <a:rPr lang="en-US" dirty="0" err="1">
                <a:solidFill>
                  <a:srgbClr val="FF0000"/>
                </a:solidFill>
              </a:rPr>
              <a:t>unistroke</a:t>
            </a:r>
            <a:r>
              <a:rPr lang="en-US" dirty="0">
                <a:solidFill>
                  <a:srgbClr val="FF0000"/>
                </a:solidFill>
              </a:rPr>
              <a:t> gestures because the algorithm was modified to be more robust and we theorized that those changes would sacrifice accuracy for the very specific types of gestures that $1 designed for.</a:t>
            </a:r>
          </a:p>
          <a:p>
            <a:r>
              <a:rPr lang="en-US" dirty="0">
                <a:solidFill>
                  <a:srgbClr val="FF0000"/>
                </a:solidFill>
              </a:rPr>
              <a:t>The results were that $P performed better than $1 on our user-collected dataset of </a:t>
            </a:r>
            <a:r>
              <a:rPr lang="en-US" dirty="0" err="1">
                <a:solidFill>
                  <a:srgbClr val="FF0000"/>
                </a:solidFill>
              </a:rPr>
              <a:t>unistrokes</a:t>
            </a:r>
            <a:r>
              <a:rPr lang="en-US" dirty="0">
                <a:solidFill>
                  <a:srgbClr val="FF0000"/>
                </a:solidFill>
              </a:rPr>
              <a:t>, which is pleasantly surprising because this implies that $P is more accurate and more robust than $1, making $P a strictly better algorithm, performance-wise.</a:t>
            </a:r>
          </a:p>
        </p:txBody>
      </p:sp>
    </p:spTree>
    <p:extLst>
      <p:ext uri="{BB962C8B-B14F-4D97-AF65-F5344CB8AC3E}">
        <p14:creationId xmlns:p14="http://schemas.microsoft.com/office/powerpoint/2010/main" val="84510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241A-4A46-4A92-BACE-CA4742B1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End!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D4DC5-79F1-446D-8281-02A836889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89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290</Words>
  <Application>Microsoft Office PowerPoint</Application>
  <PresentationFormat>Widescreen</PresentationFormat>
  <Paragraphs>27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#2 Final Demo: $P, Unistroke/Multistroke Dataset Group #25: Nathan Harris, Aravind Subramanian, Shashank Bhat</vt:lpstr>
      <vt:lpstr>Project #2 Overview</vt:lpstr>
      <vt:lpstr>Online / Live Demo</vt:lpstr>
      <vt:lpstr>Offline Recognition Tests</vt:lpstr>
      <vt:lpstr>Analyses</vt:lpstr>
      <vt:lpstr>Implementation and Challenges</vt:lpstr>
      <vt:lpstr>Predicted and Actual Outcome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#1 Final Demo: $1 Algorithm, Unistroke Data [Student Name(s)]</dc:title>
  <dc:creator>Anthony,Lisa</dc:creator>
  <cp:lastModifiedBy>pixelfac.nerfbros@gmail.com</cp:lastModifiedBy>
  <cp:revision>46</cp:revision>
  <dcterms:created xsi:type="dcterms:W3CDTF">2022-03-02T18:36:27Z</dcterms:created>
  <dcterms:modified xsi:type="dcterms:W3CDTF">2023-04-25T04:31:44Z</dcterms:modified>
</cp:coreProperties>
</file>